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5" r:id="rId3"/>
    <p:sldMasterId id="2147483687" r:id="rId4"/>
    <p:sldMasterId id="2147483699" r:id="rId5"/>
    <p:sldMasterId id="2147483711" r:id="rId6"/>
    <p:sldMasterId id="2147483723" r:id="rId7"/>
    <p:sldMasterId id="2147483735" r:id="rId8"/>
    <p:sldMasterId id="2147483767" r:id="rId9"/>
    <p:sldMasterId id="2147483783" r:id="rId10"/>
  </p:sldMasterIdLst>
  <p:notesMasterIdLst>
    <p:notesMasterId r:id="rId87"/>
  </p:notesMasterIdLst>
  <p:handoutMasterIdLst>
    <p:handoutMasterId r:id="rId88"/>
  </p:handoutMasterIdLst>
  <p:sldIdLst>
    <p:sldId id="1494" r:id="rId11"/>
    <p:sldId id="3399" r:id="rId12"/>
    <p:sldId id="3403" r:id="rId13"/>
    <p:sldId id="3404" r:id="rId14"/>
    <p:sldId id="3405" r:id="rId15"/>
    <p:sldId id="3406" r:id="rId16"/>
    <p:sldId id="3573" r:id="rId17"/>
    <p:sldId id="3574" r:id="rId18"/>
    <p:sldId id="3575" r:id="rId19"/>
    <p:sldId id="3576" r:id="rId20"/>
    <p:sldId id="3577" r:id="rId21"/>
    <p:sldId id="3569" r:id="rId22"/>
    <p:sldId id="3571" r:id="rId23"/>
    <p:sldId id="3596" r:id="rId24"/>
    <p:sldId id="3597" r:id="rId25"/>
    <p:sldId id="3598" r:id="rId26"/>
    <p:sldId id="3599" r:id="rId27"/>
    <p:sldId id="3600" r:id="rId28"/>
    <p:sldId id="3601" r:id="rId29"/>
    <p:sldId id="3572" r:id="rId30"/>
    <p:sldId id="3306" r:id="rId31"/>
    <p:sldId id="3395" r:id="rId32"/>
    <p:sldId id="3552" r:id="rId33"/>
    <p:sldId id="3564" r:id="rId34"/>
    <p:sldId id="3307" r:id="rId35"/>
    <p:sldId id="3553" r:id="rId36"/>
    <p:sldId id="3565" r:id="rId37"/>
    <p:sldId id="3398" r:id="rId38"/>
    <p:sldId id="3554" r:id="rId39"/>
    <p:sldId id="3555" r:id="rId40"/>
    <p:sldId id="3566" r:id="rId41"/>
    <p:sldId id="3568" r:id="rId42"/>
    <p:sldId id="3312" r:id="rId43"/>
    <p:sldId id="3412" r:id="rId44"/>
    <p:sldId id="3567" r:id="rId45"/>
    <p:sldId id="3578" r:id="rId46"/>
    <p:sldId id="3602" r:id="rId47"/>
    <p:sldId id="3314" r:id="rId48"/>
    <p:sldId id="3579" r:id="rId49"/>
    <p:sldId id="3580" r:id="rId50"/>
    <p:sldId id="3595" r:id="rId51"/>
    <p:sldId id="3313" r:id="rId52"/>
    <p:sldId id="3413" r:id="rId53"/>
    <p:sldId id="3558" r:id="rId54"/>
    <p:sldId id="3581" r:id="rId55"/>
    <p:sldId id="3582" r:id="rId56"/>
    <p:sldId id="3587" r:id="rId57"/>
    <p:sldId id="3589" r:id="rId58"/>
    <p:sldId id="3315" r:id="rId59"/>
    <p:sldId id="3409" r:id="rId60"/>
    <p:sldId id="3561" r:id="rId61"/>
    <p:sldId id="3559" r:id="rId62"/>
    <p:sldId id="3560" r:id="rId63"/>
    <p:sldId id="3562" r:id="rId64"/>
    <p:sldId id="3594" r:id="rId65"/>
    <p:sldId id="3592" r:id="rId66"/>
    <p:sldId id="3583" r:id="rId67"/>
    <p:sldId id="3603" r:id="rId68"/>
    <p:sldId id="3591" r:id="rId69"/>
    <p:sldId id="3588" r:id="rId70"/>
    <p:sldId id="3593" r:id="rId71"/>
    <p:sldId id="3294" r:id="rId72"/>
    <p:sldId id="3295" r:id="rId73"/>
    <p:sldId id="3296" r:id="rId74"/>
    <p:sldId id="3297" r:id="rId75"/>
    <p:sldId id="3298" r:id="rId76"/>
    <p:sldId id="3299" r:id="rId77"/>
    <p:sldId id="3320" r:id="rId78"/>
    <p:sldId id="3481" r:id="rId79"/>
    <p:sldId id="3480" r:id="rId80"/>
    <p:sldId id="3353" r:id="rId81"/>
    <p:sldId id="3322" r:id="rId82"/>
    <p:sldId id="3354" r:id="rId83"/>
    <p:sldId id="3527" r:id="rId84"/>
    <p:sldId id="3482" r:id="rId85"/>
    <p:sldId id="3357" r:id="rId86"/>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201">
          <p15:clr>
            <a:srgbClr val="A4A3A4"/>
          </p15:clr>
        </p15:guide>
        <p15:guide id="2" pos="274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ng Liu" initials="FL"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FF00"/>
    <a:srgbClr val="9900FF"/>
    <a:srgbClr val="25AAD1"/>
    <a:srgbClr val="CC0000"/>
    <a:srgbClr val="FF7777"/>
    <a:srgbClr val="0A0D79"/>
    <a:srgbClr val="014C83"/>
    <a:srgbClr val="1736A8"/>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9" autoAdjust="0"/>
    <p:restoredTop sz="85316"/>
  </p:normalViewPr>
  <p:slideViewPr>
    <p:cSldViewPr showGuides="1">
      <p:cViewPr varScale="1">
        <p:scale>
          <a:sx n="90" d="100"/>
          <a:sy n="90" d="100"/>
        </p:scale>
        <p:origin x="1026" y="96"/>
      </p:cViewPr>
      <p:guideLst>
        <p:guide orient="horz" pos="2201"/>
        <p:guide pos="2745"/>
      </p:guideLst>
    </p:cSldViewPr>
  </p:slideViewPr>
  <p:notesTextViewPr>
    <p:cViewPr>
      <p:scale>
        <a:sx n="100" d="100"/>
        <a:sy n="100" d="100"/>
      </p:scale>
      <p:origin x="0" y="0"/>
    </p:cViewPr>
  </p:notesTextViewPr>
  <p:sorterViewPr>
    <p:cViewPr>
      <p:scale>
        <a:sx n="100" d="100"/>
        <a:sy n="100" d="100"/>
      </p:scale>
      <p:origin x="0" y="-680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commentAuthors" Target="commentAuthors.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5" Type="http://schemas.openxmlformats.org/officeDocument/2006/relationships/slideMaster" Target="slideMasters/slideMaster5.xml"/><Relationship Id="rId90" Type="http://schemas.openxmlformats.org/officeDocument/2006/relationships/presProps" Target="presProps.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notesMaster" Target="notesMasters/notesMaster1.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s>
</file>

<file path=ppt/charts/_rels/chart1.xml.rels><?xml version="1.0" encoding="UTF-8" standalone="yes"?>
<Relationships xmlns="http://schemas.openxmlformats.org/package/2006/relationships"><Relationship Id="rId2" Type="http://schemas.openxmlformats.org/officeDocument/2006/relationships/oleObject" Target="file:///E:\10&#19987;&#39064;&#35762;&#24231;\&#36817;6&#24180;&#20840;&#22269;I&#21367;&#35797;&#39064;&#20998;&#26512;\1&#25353;&#39064;&#22411;&#20998;&#31867;&#30740;&#31350;\&#39640;&#32771;&#35797;&#39064;&#32479;&#35745;.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987408175609527E-2"/>
          <c:y val="1.8547633106013022E-2"/>
          <c:w val="0.8805881193872781"/>
          <c:h val="0.48450878869927672"/>
        </c:manualLayout>
      </c:layout>
      <c:barChart>
        <c:barDir val="col"/>
        <c:grouping val="clustered"/>
        <c:varyColors val="0"/>
        <c:ser>
          <c:idx val="0"/>
          <c:order val="0"/>
          <c:invertIfNegative val="0"/>
          <c:cat>
            <c:strRef>
              <c:f>'35  物质结构与性质选做题'!$A$1:$A$25</c:f>
              <c:strCache>
                <c:ptCount val="25"/>
                <c:pt idx="0">
                  <c:v>电子云</c:v>
                </c:pt>
                <c:pt idx="1">
                  <c:v>能层、能级、电子排布式及相关</c:v>
                </c:pt>
                <c:pt idx="2">
                  <c:v>电子排布图</c:v>
                </c:pt>
                <c:pt idx="3">
                  <c:v>电负性</c:v>
                </c:pt>
                <c:pt idx="4">
                  <c:v>电离能</c:v>
                </c:pt>
                <c:pt idx="5">
                  <c:v>化学键种类、数目、成键原因</c:v>
                </c:pt>
                <c:pt idx="6">
                  <c:v>从键能角度解释物质难以形成长链原因</c:v>
                </c:pt>
                <c:pt idx="7">
                  <c:v>从键能角度解释物质氢化物形成氧化物原因</c:v>
                </c:pt>
                <c:pt idx="8">
                  <c:v>杂化</c:v>
                </c:pt>
                <c:pt idx="9">
                  <c:v>等电子体</c:v>
                </c:pt>
                <c:pt idx="10">
                  <c:v>空间结构</c:v>
                </c:pt>
                <c:pt idx="11">
                  <c:v>波长</c:v>
                </c:pt>
                <c:pt idx="12">
                  <c:v>氢化物酸性比较</c:v>
                </c:pt>
                <c:pt idx="13">
                  <c:v>含氧酸酸性比较</c:v>
                </c:pt>
                <c:pt idx="14">
                  <c:v>多元酸多级电离程度减弱原因</c:v>
                </c:pt>
                <c:pt idx="15">
                  <c:v>晶体类型</c:v>
                </c:pt>
                <c:pt idx="16">
                  <c:v>晶胞测定方法</c:v>
                </c:pt>
                <c:pt idx="17">
                  <c:v>原子坐标</c:v>
                </c:pt>
                <c:pt idx="18">
                  <c:v>分摊法计算晶胞（物质）中粒子数(化学组成）</c:v>
                </c:pt>
                <c:pt idx="19">
                  <c:v>晶胞密度计算</c:v>
                </c:pt>
                <c:pt idx="20">
                  <c:v>晶胞中粒子距离计算</c:v>
                </c:pt>
                <c:pt idx="21">
                  <c:v>配位数</c:v>
                </c:pt>
                <c:pt idx="22">
                  <c:v>离子检验</c:v>
                </c:pt>
                <c:pt idx="23">
                  <c:v>熔、沸点解释</c:v>
                </c:pt>
                <c:pt idx="24">
                  <c:v>粒子在晶胞中位置</c:v>
                </c:pt>
              </c:strCache>
            </c:strRef>
          </c:cat>
          <c:val>
            <c:numRef>
              <c:f>'35  物质结构与性质选做题'!$B$1:$B$25</c:f>
              <c:numCache>
                <c:formatCode>General</c:formatCode>
                <c:ptCount val="25"/>
                <c:pt idx="0">
                  <c:v>2</c:v>
                </c:pt>
                <c:pt idx="1">
                  <c:v>11</c:v>
                </c:pt>
                <c:pt idx="3">
                  <c:v>1</c:v>
                </c:pt>
                <c:pt idx="4">
                  <c:v>1</c:v>
                </c:pt>
                <c:pt idx="5">
                  <c:v>6</c:v>
                </c:pt>
                <c:pt idx="6">
                  <c:v>1</c:v>
                </c:pt>
                <c:pt idx="7">
                  <c:v>1</c:v>
                </c:pt>
                <c:pt idx="8">
                  <c:v>7</c:v>
                </c:pt>
                <c:pt idx="9">
                  <c:v>1</c:v>
                </c:pt>
                <c:pt idx="10">
                  <c:v>3</c:v>
                </c:pt>
                <c:pt idx="11">
                  <c:v>1</c:v>
                </c:pt>
                <c:pt idx="12">
                  <c:v>1</c:v>
                </c:pt>
                <c:pt idx="13">
                  <c:v>1</c:v>
                </c:pt>
                <c:pt idx="14">
                  <c:v>1</c:v>
                </c:pt>
                <c:pt idx="15">
                  <c:v>1</c:v>
                </c:pt>
                <c:pt idx="16">
                  <c:v>1</c:v>
                </c:pt>
                <c:pt idx="17">
                  <c:v>1</c:v>
                </c:pt>
                <c:pt idx="18">
                  <c:v>8</c:v>
                </c:pt>
                <c:pt idx="19">
                  <c:v>3</c:v>
                </c:pt>
                <c:pt idx="20">
                  <c:v>2</c:v>
                </c:pt>
                <c:pt idx="21">
                  <c:v>2</c:v>
                </c:pt>
                <c:pt idx="22">
                  <c:v>1</c:v>
                </c:pt>
                <c:pt idx="23">
                  <c:v>3</c:v>
                </c:pt>
                <c:pt idx="24">
                  <c:v>2</c:v>
                </c:pt>
              </c:numCache>
            </c:numRef>
          </c:val>
          <c:extLst>
            <c:ext xmlns:c16="http://schemas.microsoft.com/office/drawing/2014/chart" uri="{C3380CC4-5D6E-409C-BE32-E72D297353CC}">
              <c16:uniqueId val="{00000000-430C-41B5-A5A4-3EDFDE3AF675}"/>
            </c:ext>
          </c:extLst>
        </c:ser>
        <c:dLbls>
          <c:showLegendKey val="0"/>
          <c:showVal val="0"/>
          <c:showCatName val="0"/>
          <c:showSerName val="0"/>
          <c:showPercent val="0"/>
          <c:showBubbleSize val="0"/>
        </c:dLbls>
        <c:gapWidth val="150"/>
        <c:axId val="276849704"/>
        <c:axId val="276850096"/>
      </c:barChart>
      <c:catAx>
        <c:axId val="27684970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276850096"/>
        <c:crosses val="autoZero"/>
        <c:auto val="1"/>
        <c:lblAlgn val="ctr"/>
        <c:lblOffset val="100"/>
        <c:noMultiLvlLbl val="0"/>
      </c:catAx>
      <c:valAx>
        <c:axId val="276850096"/>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276849704"/>
        <c:crosses val="autoZero"/>
        <c:crossBetween val="between"/>
      </c:valAx>
    </c:plotArea>
    <c:legend>
      <c:legendPos val="r"/>
      <c:layout/>
      <c:overlay val="0"/>
      <c:txPr>
        <a:bodyPr rot="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legend>
    <c:plotVisOnly val="1"/>
    <c:dispBlanksAs val="gap"/>
    <c:showDLblsOverMax val="0"/>
  </c:chart>
  <c:txPr>
    <a:bodyPr/>
    <a:lstStyle/>
    <a:p>
      <a:pPr>
        <a:defRPr lang="zh-CN"/>
      </a:pPr>
      <a:endParaRPr lang="zh-CN"/>
    </a:p>
  </c:txPr>
  <c:externalData r:id="rId2">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664A540-4555-4F6E-B440-370E61A024DC}" type="datetimeFigureOut">
              <a:rPr lang="zh-CN" altLang="en-US" smtClean="0"/>
              <a:t>2019/10/23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9E4BE2-DDC3-456A-A116-8004F2DBD6B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页眉占位符 1"/>
          <p:cNvSpPr>
            <a:spLocks noGrp="1"/>
          </p:cNvSpPr>
          <p:nvPr>
            <p:ph type="hdr" sz="quarter"/>
          </p:nvPr>
        </p:nvSpPr>
        <p:spPr>
          <a:xfrm>
            <a:off x="0" y="0"/>
            <a:ext cx="2970213" cy="457200"/>
          </a:xfrm>
          <a:prstGeom prst="rect">
            <a:avLst/>
          </a:prstGeom>
          <a:noFill/>
          <a:ln w="9525">
            <a:noFill/>
            <a:miter/>
          </a:ln>
        </p:spPr>
        <p:txBody>
          <a:bodyPr/>
          <a:lstStyle>
            <a:lvl1pPr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5" name="日期占位符 2"/>
          <p:cNvSpPr>
            <a:spLocks noGrp="1"/>
          </p:cNvSpPr>
          <p:nvPr>
            <p:ph type="dt" idx="1"/>
          </p:nvPr>
        </p:nvSpPr>
        <p:spPr>
          <a:xfrm>
            <a:off x="3883025" y="0"/>
            <a:ext cx="2973388" cy="457200"/>
          </a:xfrm>
          <a:prstGeom prst="rect">
            <a:avLst/>
          </a:prstGeom>
          <a:noFill/>
          <a:ln w="9525">
            <a:noFill/>
            <a:miter/>
          </a:ln>
        </p:spPr>
        <p:txBody>
          <a:bodyPr/>
          <a:lstStyle>
            <a:lvl1pPr algn="r" eaLnBrk="1" hangingPunct="1">
              <a:buFont typeface="Arial" panose="020B0604020202020204" pitchFamily="34" charset="0"/>
              <a:buNone/>
              <a:defRPr sz="1200" noProof="1">
                <a:latin typeface="Arial" panose="020B060402020202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18436" name="幻灯片图像占位符 3"/>
          <p:cNvSpPr>
            <a:spLocks noGrp="1" noRot="1" noChangeAspect="1"/>
          </p:cNvSpPr>
          <p:nvPr>
            <p:ph type="sldImg"/>
          </p:nvPr>
        </p:nvSpPr>
        <p:spPr>
          <a:xfrm>
            <a:off x="1143000" y="685800"/>
            <a:ext cx="4572000" cy="3429000"/>
          </a:xfrm>
          <a:prstGeom prst="rect">
            <a:avLst/>
          </a:prstGeom>
          <a:noFill/>
          <a:ln w="9525">
            <a:noFill/>
          </a:ln>
        </p:spPr>
      </p:sp>
      <p:sp>
        <p:nvSpPr>
          <p:cNvPr id="9221" name="备注占位符 4"/>
          <p:cNvSpPr>
            <a:spLocks noGrp="1" noChangeArrowheads="1"/>
          </p:cNvSpPr>
          <p:nvPr>
            <p:ph type="body" sz="quarter" idx="9"/>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第五级</a:t>
            </a:r>
          </a:p>
        </p:txBody>
      </p:sp>
      <p:sp>
        <p:nvSpPr>
          <p:cNvPr id="8198" name="页脚占位符 5"/>
          <p:cNvSpPr>
            <a:spLocks noGrp="1"/>
          </p:cNvSpPr>
          <p:nvPr>
            <p:ph type="ftr" sz="quarter" idx="4"/>
          </p:nvPr>
        </p:nvSpPr>
        <p:spPr>
          <a:xfrm>
            <a:off x="0" y="8685213"/>
            <a:ext cx="2970213" cy="457200"/>
          </a:xfrm>
          <a:prstGeom prst="rect">
            <a:avLst/>
          </a:prstGeom>
          <a:noFill/>
          <a:ln w="9525">
            <a:noFill/>
            <a:miter/>
          </a:ln>
        </p:spPr>
        <p:txBody>
          <a:bodyPr anchor="b"/>
          <a:lstStyle>
            <a:lvl1pPr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9" name="灯片编号占位符 6"/>
          <p:cNvSpPr>
            <a:spLocks noGrp="1"/>
          </p:cNvSpPr>
          <p:nvPr>
            <p:ph type="sldNum" sz="quarter" idx="5"/>
          </p:nvPr>
        </p:nvSpPr>
        <p:spPr>
          <a:xfrm>
            <a:off x="3883025" y="8685213"/>
            <a:ext cx="2973388" cy="457200"/>
          </a:xfrm>
          <a:prstGeom prst="rect">
            <a:avLst/>
          </a:prstGeom>
          <a:noFill/>
          <a:ln w="9525">
            <a:noFill/>
            <a:miter/>
          </a:ln>
        </p:spPr>
        <p:txBody>
          <a:bodyPr vert="horz" wrap="square" lIns="91440" tIns="45720" rIns="91440" bIns="45720" numCol="1" anchor="b" anchorCtr="0" compatLnSpc="1"/>
          <a:lstStyle>
            <a:lvl1pPr algn="r" eaLnBrk="1" hangingPunct="1">
              <a:buFontTx/>
              <a:buChar char="•"/>
              <a:defRPr sz="1200" noProof="1"/>
            </a:lvl1pPr>
          </a:lstStyle>
          <a:p>
            <a:pPr marL="0" marR="0" lvl="0" indent="0" algn="r" defTabSz="914400" rtl="0" eaLnBrk="1" fontAlgn="base" latinLnBrk="0" hangingPunct="1">
              <a:lnSpc>
                <a:spcPct val="100000"/>
              </a:lnSpc>
              <a:spcBef>
                <a:spcPct val="0"/>
              </a:spcBef>
              <a:spcAft>
                <a:spcPct val="0"/>
              </a:spcAft>
              <a:buClrTx/>
              <a:buSzTx/>
              <a:buFontTx/>
              <a:buChar char="•"/>
              <a:defRPr/>
            </a:pPr>
            <a:fld id="{FD1BC4CB-503C-447A-B215-9E973462BF66}" type="slidenum">
              <a:rPr kumimoji="0"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lvl="5"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用晶格能分析离子晶体的熔沸点、知道常见晶胞结构、根据晶胞组成、进行相关计算在以往的高考中也经常涉及，值得重视的是分子的结构与性质内容逐步成为高考考查的难点，应引起重视。</a:t>
            </a:r>
          </a:p>
        </p:txBody>
      </p:sp>
      <p:sp>
        <p:nvSpPr>
          <p:cNvPr id="4" name="灯片编号占位符 3"/>
          <p:cNvSpPr>
            <a:spLocks noGrp="1"/>
          </p:cNvSpPr>
          <p:nvPr>
            <p:ph type="sldNum" sz="quarter" idx="10"/>
          </p:nvPr>
        </p:nvSpPr>
        <p:spPr/>
        <p:txBody>
          <a:bodyPr/>
          <a:lstStyle/>
          <a:p>
            <a:fld id="{A2837FD3-D51D-4234-9B84-72D31765DABC}" type="slidenum">
              <a:rPr lang="zh-CN" altLang="en-US" smtClean="0"/>
              <a:t>12</a:t>
            </a:fld>
            <a:endParaRPr lang="zh-CN" altLang="en-US"/>
          </a:p>
        </p:txBody>
      </p:sp>
    </p:spTree>
    <p:extLst>
      <p:ext uri="{BB962C8B-B14F-4D97-AF65-F5344CB8AC3E}">
        <p14:creationId xmlns:p14="http://schemas.microsoft.com/office/powerpoint/2010/main" val="3582921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28026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1"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41BAF574-251E-43C2-A9AD-FC029FF59C93}"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lstStyle>
            <a:lvl1pPr>
              <a:defRPr sz="3200"/>
            </a:lvl1pPr>
          </a:lstStyle>
          <a:p>
            <a:r>
              <a:rPr lang="zh-CN" altLang="en-US" noProof="1"/>
              <a:t>单击此处编辑母版标题样式</a:t>
            </a:r>
            <a:endParaRPr lang="en-US" noProof="1"/>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p:txBody>
      </p:sp>
      <p:sp>
        <p:nvSpPr>
          <p:cNvPr id="4" name="KSO_BC2"/>
          <p:cNvSpPr>
            <a:spLocks noGrp="1"/>
          </p:cNvSpPr>
          <p:nvPr>
            <p:ph type="body" sz="half" idx="2"/>
          </p:nvPr>
        </p:nvSpPr>
        <p:spPr>
          <a:xfrm>
            <a:off x="858442" y="2133604"/>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21" name="KSO_FD"/>
          <p:cNvSpPr>
            <a:spLocks noGrp="1"/>
          </p:cNvSpPr>
          <p:nvPr>
            <p:ph type="dt" sz="half" idx="1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944D2206-DA2A-4B40-9D7D-618F36E14975}"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lstStyle>
            <a:lvl1pPr>
              <a:defRPr sz="3200"/>
            </a:lvl1pPr>
          </a:lstStyle>
          <a:p>
            <a:r>
              <a:rPr lang="zh-CN" altLang="en-US" noProof="1"/>
              <a:t>单击此处编辑母版标题样式</a:t>
            </a:r>
            <a:endParaRPr lang="en-US" noProof="1"/>
          </a:p>
        </p:txBody>
      </p:sp>
      <p:sp>
        <p:nvSpPr>
          <p:cNvPr id="3" name="KSO_BC1"/>
          <p:cNvSpPr>
            <a:spLocks noGrp="1" noChangeAspect="1"/>
          </p:cNvSpPr>
          <p:nvPr>
            <p:ph type="pic" idx="1"/>
          </p:nvPr>
        </p:nvSpPr>
        <p:spPr>
          <a:xfrm>
            <a:off x="4082125" y="987427"/>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10000"/>
              </a:lnSpc>
              <a:spcBef>
                <a:spcPts val="1800"/>
              </a:spcBef>
              <a:spcAft>
                <a:spcPct val="0"/>
              </a:spcAft>
              <a:buClrTx/>
              <a:buSzPct val="80000"/>
              <a:buFontTx/>
              <a:buNone/>
              <a:defRPr/>
            </a:pPr>
            <a:r>
              <a:rPr kumimoji="0" lang="zh-CN" altLang="en-US" sz="3200" b="1" i="0" u="none" strike="noStrike" kern="1200" cap="none" spc="0" normalizeH="0" baseline="0" noProof="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rPr>
              <a:t>单击图标添加图片</a:t>
            </a:r>
            <a:endParaRPr kumimoji="0" lang="en-US" sz="3200" b="1" i="0" u="none" strike="noStrike" kern="1200" cap="none" spc="0" normalizeH="0" baseline="0" noProof="0" dirty="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endParaRPr>
          </a:p>
        </p:txBody>
      </p:sp>
      <p:sp>
        <p:nvSpPr>
          <p:cNvPr id="4" name="KSO_BC2"/>
          <p:cNvSpPr>
            <a:spLocks noGrp="1"/>
          </p:cNvSpPr>
          <p:nvPr>
            <p:ph type="body" sz="half" idx="2"/>
          </p:nvPr>
        </p:nvSpPr>
        <p:spPr>
          <a:xfrm>
            <a:off x="934644" y="20574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21" name="KSO_FD"/>
          <p:cNvSpPr>
            <a:spLocks noGrp="1"/>
          </p:cNvSpPr>
          <p:nvPr>
            <p:ph type="dt" sz="half" idx="1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234AEC2D-AB0A-406A-A188-FD7E11EC5B3B}"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7"/>
            <a:ext cx="886883" cy="5811839"/>
          </a:xfrm>
        </p:spPr>
        <p:txBody>
          <a:bodyPr vert="eaVert"/>
          <a:lstStyle/>
          <a:p>
            <a:r>
              <a:rPr lang="zh-CN" altLang="en-US" noProof="1"/>
              <a:t>单击此处编辑母版标题样式</a:t>
            </a:r>
            <a:endParaRPr lang="en-US" noProof="1"/>
          </a:p>
        </p:txBody>
      </p:sp>
      <p:sp>
        <p:nvSpPr>
          <p:cNvPr id="3" name="KSO_BC1"/>
          <p:cNvSpPr>
            <a:spLocks noGrp="1"/>
          </p:cNvSpPr>
          <p:nvPr>
            <p:ph type="body" orient="vert" idx="1"/>
          </p:nvPr>
        </p:nvSpPr>
        <p:spPr>
          <a:xfrm>
            <a:off x="1585381" y="365127"/>
            <a:ext cx="5949952" cy="5811839"/>
          </a:xfrm>
        </p:spPr>
        <p:txBody>
          <a:bodyPr vert="eaVert"/>
          <a:lstStyle/>
          <a:p>
            <a:pPr lvl="0"/>
            <a:r>
              <a:rPr lang="zh-CN" altLang="en-US" noProof="1"/>
              <a:t>单击此处编辑母版文本样式</a:t>
            </a:r>
          </a:p>
          <a:p>
            <a:pPr lvl="1"/>
            <a:r>
              <a:rPr lang="zh-CN" altLang="en-US" noProof="1"/>
              <a:t>第二级</a:t>
            </a:r>
          </a:p>
        </p:txBody>
      </p:sp>
      <p:sp>
        <p:nvSpPr>
          <p:cNvPr id="21"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0D6A25E7-E3EC-4D4F-B0E3-45D5EA051C36}"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noProof="1"/>
              <a:t>单击此处编辑母版标题样式</a:t>
            </a:r>
          </a:p>
        </p:txBody>
      </p:sp>
      <p:sp>
        <p:nvSpPr>
          <p:cNvPr id="3" name="表格占位符 2"/>
          <p:cNvSpPr>
            <a:spLocks noGrp="1"/>
          </p:cNvSpPr>
          <p:nvPr>
            <p:ph type="tbl" idx="1"/>
          </p:nvPr>
        </p:nvSpPr>
        <p:spPr>
          <a:xfrm>
            <a:off x="457200" y="1600201"/>
            <a:ext cx="8229600" cy="4525963"/>
          </a:xfrm>
        </p:spPr>
        <p:txBody>
          <a:bodyPr vert="horz" wrap="square" lIns="91440" tIns="45720" rIns="91440" bIns="45720" numCol="1" anchor="t" anchorCtr="0" compatLnSpc="1"/>
          <a:lstStyle/>
          <a:p>
            <a:pPr marL="357505" marR="0" lvl="0" indent="-357505" algn="just" defTabSz="914400" rtl="0" eaLnBrk="0" fontAlgn="base" latinLnBrk="0" hangingPunct="0">
              <a:lnSpc>
                <a:spcPct val="110000"/>
              </a:lnSpc>
              <a:spcBef>
                <a:spcPts val="1800"/>
              </a:spcBef>
              <a:spcAft>
                <a:spcPct val="0"/>
              </a:spcAft>
              <a:buClrTx/>
              <a:buSzPct val="80000"/>
              <a:buFontTx/>
              <a:buBlip>
                <a:blip r:embed="rId2"/>
              </a:buBlip>
              <a:defRPr/>
            </a:pPr>
            <a:endParaRPr kumimoji="0" lang="zh-CN" altLang="en-US" sz="2000" b="1" i="0" u="none" strike="noStrike" kern="1200" cap="none" spc="0" normalizeH="0" baseline="0" noProof="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endParaRPr>
          </a:p>
        </p:txBody>
      </p:sp>
      <p:sp>
        <p:nvSpPr>
          <p:cNvPr id="21" name="日期占位符 3"/>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sz="1400">
                <a:solidFill>
                  <a:schemeClr val="tx1"/>
                </a:solidFill>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22" name="页脚占位符 4"/>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sz="1400">
                <a:solidFill>
                  <a:schemeClr val="tx1"/>
                </a:solidFill>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24" name="灯片编号占位符 5"/>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sz="1400"/>
            </a:lvl1pPr>
          </a:lstStyle>
          <a:p>
            <a:pPr marL="0" marR="0" indent="0" defTabSz="914400" rtl="0" fontAlgn="base" latinLnBrk="0">
              <a:lnSpc>
                <a:spcPct val="100000"/>
              </a:lnSpc>
              <a:spcBef>
                <a:spcPct val="0"/>
              </a:spcBef>
              <a:spcAft>
                <a:spcPct val="0"/>
              </a:spcAft>
              <a:buClrTx/>
              <a:buSzTx/>
              <a:buFontTx/>
              <a:defRPr/>
            </a:pPr>
            <a:fld id="{5781D55C-CB66-4BAF-855A-A26B83B04D34}" type="slidenum">
              <a:rPr kumimoji="0" altLang="en-US" b="0" i="0" kern="1200" cap="none" spc="0" normalizeH="0" baseline="0" noProof="1">
                <a:latin typeface="Arial" panose="020B0604020202020204" pitchFamily="34" charset="0"/>
                <a:ea typeface="楷体" panose="02010609060101010101" pitchFamily="49" charset="-122"/>
                <a:cs typeface="+mn-cs"/>
              </a:rPr>
              <a:t>‹#›</a:t>
            </a:fld>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6286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21" name="日期占位符 2"/>
          <p:cNvSpPr>
            <a:spLocks noGrp="1"/>
          </p:cNvSpPr>
          <p:nvPr>
            <p:ph type="dt" sz="half" idx="2"/>
          </p:nvPr>
        </p:nvSpPr>
        <p:spPr>
          <a:xfrm>
            <a:off x="457200" y="6246283"/>
            <a:ext cx="2133600" cy="476251"/>
          </a:xfrm>
          <a:prstGeom prst="rect">
            <a:avLst/>
          </a:prstGeom>
          <a:ln>
            <a:miter/>
          </a:ln>
        </p:spPr>
        <p:txBody>
          <a:bodyPr vert="horz" lIns="91440" tIns="45720" rIns="91440" bIns="45720" rtlCol="0" anchor="ctr"/>
          <a:lstStyle>
            <a:lvl1pPr>
              <a:defRPr noProof="1"/>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22" name="页脚占位符 3"/>
          <p:cNvSpPr>
            <a:spLocks noGrp="1"/>
          </p:cNvSpPr>
          <p:nvPr>
            <p:ph type="ftr" sz="quarter" idx="3"/>
          </p:nvPr>
        </p:nvSpPr>
        <p:spPr>
          <a:xfrm>
            <a:off x="3124200" y="6246283"/>
            <a:ext cx="2895600" cy="476251"/>
          </a:xfrm>
          <a:prstGeom prst="rect">
            <a:avLst/>
          </a:prstGeom>
          <a:ln>
            <a:miter/>
          </a:ln>
        </p:spPr>
        <p:txBody>
          <a:bodyPr vert="horz" lIns="91440" tIns="45720" rIns="91440" bIns="45720" rtlCol="0" anchor="ctr"/>
          <a:lstStyle>
            <a:lvl1pPr>
              <a:defRPr noProof="1"/>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zh-CN" b="0" i="0" kern="1200" cap="none" spc="0" normalizeH="0" baseline="0" noProof="1">
              <a:latin typeface="Arial" panose="020B0604020202020204" pitchFamily="34" charset="0"/>
              <a:ea typeface="宋体" panose="02010600030101010101" pitchFamily="2" charset="-122"/>
              <a:cs typeface="+mn-cs"/>
            </a:endParaRPr>
          </a:p>
        </p:txBody>
      </p:sp>
      <p:sp>
        <p:nvSpPr>
          <p:cNvPr id="24" name="灯片编号占位符 4"/>
          <p:cNvSpPr>
            <a:spLocks noGrp="1"/>
          </p:cNvSpPr>
          <p:nvPr>
            <p:ph type="sldNum" sz="quarter" idx="4"/>
          </p:nvPr>
        </p:nvSpPr>
        <p:spPr>
          <a:xfrm>
            <a:off x="6553200" y="6246283"/>
            <a:ext cx="2133600" cy="476251"/>
          </a:xfrm>
          <a:prstGeom prst="rect">
            <a:avLst/>
          </a:prstGeom>
          <a:ln>
            <a:miter/>
          </a:ln>
        </p:spPr>
        <p:txBody>
          <a:bodyPr vert="horz" wrap="square" lIns="91440" tIns="45720" rIns="91440" bIns="45720" numCol="1" anchor="ctr" anchorCtr="0" compatLnSpc="1"/>
          <a:lstStyle>
            <a:lvl1pPr algn="l">
              <a:buFontTx/>
              <a:buNone/>
              <a:defRPr sz="1800">
                <a:solidFill>
                  <a:schemeClr val="tx1"/>
                </a:solidFill>
              </a:defRPr>
            </a:lvl1pPr>
          </a:lstStyle>
          <a:p>
            <a:pPr marL="0" marR="0" indent="0" defTabSz="914400" rtl="0" fontAlgn="base" latinLnBrk="0">
              <a:lnSpc>
                <a:spcPct val="100000"/>
              </a:lnSpc>
              <a:spcBef>
                <a:spcPct val="0"/>
              </a:spcBef>
              <a:spcAft>
                <a:spcPct val="0"/>
              </a:spcAft>
              <a:buClrTx/>
              <a:buSzTx/>
              <a:buFontTx/>
              <a:defRPr/>
            </a:pPr>
            <a:fld id="{316FDAEE-E2EE-4153-8AAC-2AF717F9AAE2}"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905000"/>
            <a:ext cx="4194175" cy="41941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905000"/>
            <a:ext cx="4194175" cy="20208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4078288"/>
            <a:ext cx="4194175" cy="202088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pPr>
              <a:defRPr/>
            </a:pPr>
            <a:fld id="{51DC1E8E-18C3-48A0-A592-8B25347E325B}" type="slidenum">
              <a:rPr lang="zh-CN" altLang="en-US"/>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9218" name="图片 20"/>
          <p:cNvPicPr>
            <a:picLocks noChangeAspect="1"/>
          </p:cNvPicPr>
          <p:nvPr/>
        </p:nvPicPr>
        <p:blipFill>
          <a:blip r:embed="rId2"/>
          <a:stretch>
            <a:fillRect/>
          </a:stretch>
        </p:blipFill>
        <p:spPr>
          <a:xfrm>
            <a:off x="17465" y="0"/>
            <a:ext cx="9109075" cy="6858000"/>
          </a:xfrm>
          <a:prstGeom prst="rect">
            <a:avLst/>
          </a:prstGeom>
          <a:noFill/>
          <a:ln w="9525">
            <a:noFill/>
          </a:ln>
        </p:spPr>
      </p:pic>
      <p:sp>
        <p:nvSpPr>
          <p:cNvPr id="22" name="矩形 21"/>
          <p:cNvSpPr/>
          <p:nvPr/>
        </p:nvSpPr>
        <p:spPr>
          <a:xfrm>
            <a:off x="0" y="0"/>
            <a:ext cx="9144000" cy="6858000"/>
          </a:xfrm>
          <a:prstGeom prst="rect">
            <a:avLst/>
          </a:prstGeom>
          <a:gradFill flip="none" rotWithShape="1">
            <a:gsLst>
              <a:gs pos="0">
                <a:schemeClr val="bg1">
                  <a:alpha val="73000"/>
                </a:schemeClr>
              </a:gs>
              <a:gs pos="100000">
                <a:schemeClr val="bg1">
                  <a:shade val="100000"/>
                  <a:satMod val="11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4" name="直接连接符 23"/>
          <p:cNvCxnSpPr/>
          <p:nvPr/>
        </p:nvCxnSpPr>
        <p:spPr>
          <a:xfrm>
            <a:off x="1856378" y="3422651"/>
            <a:ext cx="6646918" cy="0"/>
          </a:xfrm>
          <a:prstGeom prst="line">
            <a:avLst/>
          </a:prstGeom>
          <a:ln>
            <a:gradFill>
              <a:gsLst>
                <a:gs pos="0">
                  <a:schemeClr val="accent1"/>
                </a:gs>
                <a:gs pos="100000">
                  <a:schemeClr val="accent2"/>
                </a:gs>
              </a:gsLst>
              <a:lin ang="7200000" scaled="0"/>
            </a:gradFill>
          </a:ln>
        </p:spPr>
        <p:style>
          <a:lnRef idx="1">
            <a:schemeClr val="accent1"/>
          </a:lnRef>
          <a:fillRef idx="0">
            <a:schemeClr val="accent1"/>
          </a:fillRef>
          <a:effectRef idx="0">
            <a:schemeClr val="accent1"/>
          </a:effectRef>
          <a:fontRef idx="minor">
            <a:schemeClr val="tx1"/>
          </a:fontRef>
        </p:style>
      </p:cxnSp>
      <p:sp>
        <p:nvSpPr>
          <p:cNvPr id="2" name="KSO_CT1"/>
          <p:cNvSpPr>
            <a:spLocks noGrp="1"/>
          </p:cNvSpPr>
          <p:nvPr>
            <p:ph type="ctrTitle"/>
          </p:nvPr>
        </p:nvSpPr>
        <p:spPr>
          <a:xfrm>
            <a:off x="1856383" y="2029097"/>
            <a:ext cx="6646917" cy="1332782"/>
          </a:xfrm>
          <a:noFill/>
        </p:spPr>
        <p:txBody>
          <a:bodyPr>
            <a:noAutofit/>
          </a:bodyPr>
          <a:lstStyle>
            <a:lvl1pPr algn="ctr">
              <a:defRPr sz="4400" baseline="0">
                <a:ln w="19050">
                  <a:solidFill>
                    <a:schemeClr val="bg1">
                      <a:alpha val="84000"/>
                    </a:schemeClr>
                  </a:solidFill>
                </a:ln>
                <a:gradFill>
                  <a:gsLst>
                    <a:gs pos="0">
                      <a:schemeClr val="accent1"/>
                    </a:gs>
                    <a:gs pos="63000">
                      <a:schemeClr val="accent2"/>
                    </a:gs>
                  </a:gsLst>
                  <a:lin ang="6600000" scaled="0"/>
                </a:gradFill>
                <a:effectLst>
                  <a:outerShdw dist="38100" dir="5400000" algn="t" rotWithShape="0">
                    <a:prstClr val="black">
                      <a:alpha val="10000"/>
                    </a:prstClr>
                  </a:outerShdw>
                </a:effectLst>
                <a:latin typeface="Engravers MT" panose="02090707080505020304" pitchFamily="18" charset="0"/>
              </a:defRPr>
            </a:lvl1pPr>
          </a:lstStyle>
          <a:p>
            <a:r>
              <a:rPr lang="zh-CN" altLang="en-US" noProof="1"/>
              <a:t>单击此处编辑母版标题样式</a:t>
            </a:r>
            <a:endParaRPr lang="en-US" noProof="1"/>
          </a:p>
        </p:txBody>
      </p:sp>
      <p:sp>
        <p:nvSpPr>
          <p:cNvPr id="3" name="KSO_CT2"/>
          <p:cNvSpPr>
            <a:spLocks noGrp="1"/>
          </p:cNvSpPr>
          <p:nvPr>
            <p:ph type="subTitle" idx="1"/>
          </p:nvPr>
        </p:nvSpPr>
        <p:spPr>
          <a:xfrm>
            <a:off x="1856380" y="3472547"/>
            <a:ext cx="6646918" cy="550817"/>
          </a:xfrm>
          <a:noFill/>
        </p:spPr>
        <p:txBody>
          <a:bodyPr>
            <a:normAutofit/>
          </a:bodyPr>
          <a:lstStyle>
            <a:lvl1pPr marL="0" indent="0" algn="ctr">
              <a:buNone/>
              <a:defRPr sz="2400" b="1">
                <a:ln w="12700">
                  <a:noFill/>
                </a:ln>
                <a:gradFill>
                  <a:gsLst>
                    <a:gs pos="0">
                      <a:schemeClr val="accent2"/>
                    </a:gs>
                    <a:gs pos="100000">
                      <a:schemeClr val="accent1"/>
                    </a:gs>
                  </a:gsLst>
                  <a:lin ang="9000000" scaled="0"/>
                </a:gradFill>
                <a:effectLst/>
                <a:latin typeface="幼圆" panose="02010509060101010101" pitchFamily="49" charset="-122"/>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25"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6"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7"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04B323B0-B30A-455B-AAE1-4C2EED1DC370}"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idx="1"/>
          </p:nvPr>
        </p:nvSpPr>
        <p:spPr/>
        <p:txBody>
          <a:bodyPr/>
          <a:lstStyle>
            <a:lvl1pPr>
              <a:defRPr>
                <a:solidFill>
                  <a:schemeClr val="accent2">
                    <a:lumMod val="75000"/>
                  </a:schemeClr>
                </a:solidFill>
              </a:defRPr>
            </a:lvl1pPr>
            <a:lvl2pPr marL="357505" indent="-285750">
              <a:buFont typeface="宋体-方正超大字符集" pitchFamily="65" charset="-122"/>
              <a:buChar char=" "/>
              <a:defRPr/>
            </a:lvl2pPr>
          </a:lstStyle>
          <a:p>
            <a:pPr lvl="0"/>
            <a:r>
              <a:rPr lang="zh-CN" altLang="en-US" noProof="1"/>
              <a:t>单击此处编辑母版文本样式</a:t>
            </a:r>
          </a:p>
          <a:p>
            <a:pPr lvl="1"/>
            <a:r>
              <a:rPr lang="zh-CN" altLang="en-US" noProof="1"/>
              <a:t>第二级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节标题">
    <p:spTree>
      <p:nvGrpSpPr>
        <p:cNvPr id="1" name=""/>
        <p:cNvGrpSpPr/>
        <p:nvPr/>
      </p:nvGrpSpPr>
      <p:grpSpPr>
        <a:xfrm>
          <a:off x="0" y="0"/>
          <a:ext cx="0" cy="0"/>
          <a:chOff x="0" y="0"/>
          <a:chExt cx="0" cy="0"/>
        </a:xfrm>
      </p:grpSpPr>
      <p:pic>
        <p:nvPicPr>
          <p:cNvPr id="10242" name="图片 20"/>
          <p:cNvPicPr>
            <a:picLocks noChangeAspect="1"/>
          </p:cNvPicPr>
          <p:nvPr/>
        </p:nvPicPr>
        <p:blipFill>
          <a:blip r:embed="rId2"/>
          <a:stretch>
            <a:fillRect/>
          </a:stretch>
        </p:blipFill>
        <p:spPr>
          <a:xfrm>
            <a:off x="2" y="0"/>
            <a:ext cx="9109075" cy="6858000"/>
          </a:xfrm>
          <a:prstGeom prst="rect">
            <a:avLst/>
          </a:prstGeom>
          <a:noFill/>
          <a:ln w="9525">
            <a:noFill/>
          </a:ln>
        </p:spPr>
      </p:pic>
      <p:sp>
        <p:nvSpPr>
          <p:cNvPr id="22" name="矩形 21"/>
          <p:cNvSpPr/>
          <p:nvPr/>
        </p:nvSpPr>
        <p:spPr>
          <a:xfrm>
            <a:off x="2030413" y="2762252"/>
            <a:ext cx="3138488" cy="397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4" name="文本框 10"/>
          <p:cNvSpPr txBox="1"/>
          <p:nvPr/>
        </p:nvSpPr>
        <p:spPr>
          <a:xfrm>
            <a:off x="1390377" y="1697998"/>
            <a:ext cx="2284643" cy="2699832"/>
          </a:xfrm>
          <a:prstGeom prst="rect">
            <a:avLst/>
          </a:prstGeom>
        </p:spPr>
        <p:txBody>
          <a:bodyPr lIns="0" rIns="720000" anchor="ctr"/>
          <a:lstStyle>
            <a:defPPr>
              <a:defRPr lang="zh-CN"/>
            </a:defPPr>
            <a:lvl1pPr indent="0" algn="ctr">
              <a:lnSpc>
                <a:spcPct val="110000"/>
              </a:lnSpc>
              <a:spcBef>
                <a:spcPts val="1800"/>
              </a:spcBef>
              <a:spcAft>
                <a:spcPts val="0"/>
              </a:spcAft>
              <a:buSzPct val="80000"/>
              <a:buFontTx/>
              <a:buNone/>
              <a:defRPr sz="23900" b="1" i="1" baseline="0">
                <a:gradFill>
                  <a:gsLst>
                    <a:gs pos="0">
                      <a:srgbClr val="00A1C7"/>
                    </a:gs>
                    <a:gs pos="100000">
                      <a:srgbClr val="A3C902"/>
                    </a:gs>
                  </a:gsLst>
                  <a:lin ang="5400000" scaled="0"/>
                </a:gradFill>
                <a:latin typeface="Felix Titling" panose="04060505060202020A04" pitchFamily="82" charset="0"/>
                <a:ea typeface="幼圆" panose="02010509060101010101" pitchFamily="49" charset="-122"/>
              </a:defRPr>
            </a:lvl1pPr>
            <a:lvl2pPr marL="357505" indent="0" algn="just">
              <a:lnSpc>
                <a:spcPct val="130000"/>
              </a:lnSpc>
              <a:spcBef>
                <a:spcPts val="200"/>
              </a:spcBef>
              <a:spcAft>
                <a:spcPts val="800"/>
              </a:spcAft>
              <a:buFont typeface="Arial" panose="020B0604020202020204" pitchFamily="34" charset="0"/>
              <a:buNone/>
              <a:defRPr sz="1600" baseline="0">
                <a:solidFill>
                  <a:srgbClr val="737373"/>
                </a:solidFill>
                <a:latin typeface="宋体-方正超大字符集" pitchFamily="65" charset="-122"/>
                <a:ea typeface="宋体-方正超大字符集" pitchFamily="65" charset="-122"/>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base" latinLnBrk="0" hangingPunct="1">
              <a:lnSpc>
                <a:spcPct val="110000"/>
              </a:lnSpc>
              <a:spcBef>
                <a:spcPts val="1800"/>
              </a:spcBef>
              <a:spcAft>
                <a:spcPts val="0"/>
              </a:spcAft>
              <a:buClrTx/>
              <a:buSzPct val="80000"/>
              <a:buFontTx/>
              <a:buNone/>
              <a:defRPr/>
            </a:pPr>
            <a:r>
              <a:rPr kumimoji="0" lang="en-US" altLang="zh-CN" sz="23900" b="1" i="1" u="none" strike="noStrike" kern="1200" cap="none" spc="0" normalizeH="0" baseline="0" noProof="0" dirty="0">
                <a:ln>
                  <a:noFill/>
                </a:ln>
                <a:gradFill>
                  <a:gsLst>
                    <a:gs pos="0">
                      <a:schemeClr val="accent2"/>
                    </a:gs>
                    <a:gs pos="100000">
                      <a:schemeClr val="accent1"/>
                    </a:gs>
                  </a:gsLst>
                  <a:lin ang="5400000" scaled="0"/>
                </a:gradFill>
                <a:effectLst/>
                <a:uLnTx/>
                <a:uFillTx/>
                <a:latin typeface="Felix Titling" panose="04060505060202020A04" pitchFamily="82" charset="0"/>
                <a:ea typeface="幼圆" panose="02010509060101010101" pitchFamily="49" charset="-122"/>
                <a:cs typeface="+mn-cs"/>
              </a:rPr>
              <a:t>1</a:t>
            </a:r>
            <a:endParaRPr kumimoji="0" lang="zh-CN" altLang="en-US" sz="23900" b="1" i="1" u="none" strike="noStrike" kern="1200" cap="none" spc="0" normalizeH="0" baseline="0" noProof="0" dirty="0">
              <a:ln>
                <a:noFill/>
              </a:ln>
              <a:gradFill>
                <a:gsLst>
                  <a:gs pos="0">
                    <a:schemeClr val="accent2"/>
                  </a:gs>
                  <a:gs pos="100000">
                    <a:schemeClr val="accent1"/>
                  </a:gs>
                </a:gsLst>
                <a:lin ang="5400000" scaled="0"/>
              </a:gradFill>
              <a:effectLst/>
              <a:uLnTx/>
              <a:uFillTx/>
              <a:latin typeface="Felix Titling" panose="04060505060202020A04" pitchFamily="82" charset="0"/>
              <a:ea typeface="幼圆" panose="02010509060101010101" pitchFamily="49" charset="-122"/>
              <a:cs typeface="+mn-cs"/>
            </a:endParaRPr>
          </a:p>
        </p:txBody>
      </p:sp>
      <p:sp>
        <p:nvSpPr>
          <p:cNvPr id="2" name="KSO_ST1"/>
          <p:cNvSpPr>
            <a:spLocks noGrp="1"/>
          </p:cNvSpPr>
          <p:nvPr>
            <p:ph type="title"/>
          </p:nvPr>
        </p:nvSpPr>
        <p:spPr>
          <a:xfrm>
            <a:off x="3123375" y="3274433"/>
            <a:ext cx="4688214" cy="609599"/>
          </a:xfrm>
          <a:prstGeom prst="roundRect">
            <a:avLst>
              <a:gd name="adj" fmla="val 50000"/>
            </a:avLst>
          </a:prstGeom>
          <a:noFill/>
          <a:ln w="12700">
            <a:gradFill>
              <a:gsLst>
                <a:gs pos="0">
                  <a:srgbClr val="00A1C7"/>
                </a:gs>
                <a:gs pos="100000">
                  <a:srgbClr val="A3C902"/>
                </a:gs>
              </a:gsLst>
              <a:lin ang="7800000" scaled="0"/>
            </a:gradFill>
          </a:ln>
        </p:spPr>
        <p:txBody>
          <a:bodyPr anchor="ctr"/>
          <a:lstStyle>
            <a:lvl1pPr algn="l">
              <a:defRPr sz="4000">
                <a:gradFill>
                  <a:gsLst>
                    <a:gs pos="0">
                      <a:schemeClr val="accent2"/>
                    </a:gs>
                    <a:gs pos="100000">
                      <a:schemeClr val="accent1"/>
                    </a:gs>
                  </a:gsLst>
                  <a:lin ang="6600000" scaled="0"/>
                </a:gradFill>
              </a:defRPr>
            </a:lvl1pPr>
          </a:lstStyle>
          <a:p>
            <a:r>
              <a:rPr lang="zh-CN" altLang="en-US" noProof="1"/>
              <a:t>单击此处编辑母版标题样式</a:t>
            </a:r>
            <a:endParaRPr lang="en-US" noProof="1"/>
          </a:p>
        </p:txBody>
      </p:sp>
      <p:sp>
        <p:nvSpPr>
          <p:cNvPr id="3" name="KSO_ST2"/>
          <p:cNvSpPr>
            <a:spLocks noGrp="1"/>
          </p:cNvSpPr>
          <p:nvPr>
            <p:ph type="body" idx="1"/>
          </p:nvPr>
        </p:nvSpPr>
        <p:spPr>
          <a:xfrm>
            <a:off x="2031042" y="2762848"/>
            <a:ext cx="3137264" cy="398372"/>
          </a:xfrm>
          <a:solidFill>
            <a:schemeClr val="bg1"/>
          </a:solidFill>
        </p:spPr>
        <p:txBody>
          <a:bodyPr anchor="ctr">
            <a:normAutofit/>
          </a:bodyPr>
          <a:lstStyle>
            <a:lvl1pPr marL="0" indent="0" algn="l">
              <a:buNone/>
              <a:defRPr sz="1600">
                <a:solidFill>
                  <a:schemeClr val="accent1"/>
                </a:solidFill>
                <a:latin typeface="Felix Titling" panose="04060505060202020A04" pitchFamily="8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25"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6"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7"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C41170D8-F0A8-46BD-BEC4-791B8996F2AF}"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sz="half" idx="1"/>
          </p:nvPr>
        </p:nvSpPr>
        <p:spPr>
          <a:xfrm>
            <a:off x="1049867" y="1244602"/>
            <a:ext cx="3810000" cy="4932362"/>
          </a:xfrm>
        </p:spPr>
        <p:txBody>
          <a:bodyPr/>
          <a:lstStyle/>
          <a:p>
            <a:pPr lvl="0"/>
            <a:r>
              <a:rPr lang="zh-CN" altLang="en-US" noProof="1"/>
              <a:t>单击此处编辑母版文本样式</a:t>
            </a:r>
          </a:p>
          <a:p>
            <a:pPr lvl="1"/>
            <a:r>
              <a:rPr lang="zh-CN" altLang="en-US" noProof="1"/>
              <a:t>第二级</a:t>
            </a:r>
          </a:p>
        </p:txBody>
      </p:sp>
      <p:sp>
        <p:nvSpPr>
          <p:cNvPr id="4" name="KSO_BC2"/>
          <p:cNvSpPr>
            <a:spLocks noGrp="1"/>
          </p:cNvSpPr>
          <p:nvPr>
            <p:ph sz="half" idx="2"/>
          </p:nvPr>
        </p:nvSpPr>
        <p:spPr>
          <a:xfrm>
            <a:off x="4889502" y="1244602"/>
            <a:ext cx="3820587" cy="4932362"/>
          </a:xfrm>
        </p:spPr>
        <p:txBody>
          <a:bodyPr/>
          <a:lstStyle/>
          <a:p>
            <a:pPr lvl="0"/>
            <a:r>
              <a:rPr lang="zh-CN" altLang="en-US" noProof="1"/>
              <a:t>单击此处编辑母版文本样式</a:t>
            </a:r>
          </a:p>
          <a:p>
            <a:pPr lvl="1"/>
            <a:r>
              <a:rPr lang="zh-CN" altLang="en-US" noProof="1"/>
              <a:t>第二级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3"/>
            <a:ext cx="6984076" cy="71702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24576" y="1376363"/>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KSO_BC1"/>
          <p:cNvSpPr>
            <a:spLocks noGrp="1"/>
          </p:cNvSpPr>
          <p:nvPr>
            <p:ph sz="half" idx="2"/>
          </p:nvPr>
        </p:nvSpPr>
        <p:spPr>
          <a:xfrm>
            <a:off x="824576" y="2200276"/>
            <a:ext cx="3868340" cy="3684588"/>
          </a:xfrm>
        </p:spPr>
        <p:txBody>
          <a:bodyPr/>
          <a:lstStyle/>
          <a:p>
            <a:pPr lvl="0"/>
            <a:r>
              <a:rPr lang="zh-CN" altLang="en-US" noProof="1"/>
              <a:t>单击此处编辑母版文本样式</a:t>
            </a:r>
          </a:p>
          <a:p>
            <a:pPr lvl="1"/>
            <a:r>
              <a:rPr lang="zh-CN" altLang="en-US" noProof="1"/>
              <a:t>第二级</a:t>
            </a:r>
          </a:p>
        </p:txBody>
      </p:sp>
      <p:sp>
        <p:nvSpPr>
          <p:cNvPr id="5" name="Text Placeholder 4"/>
          <p:cNvSpPr>
            <a:spLocks noGrp="1"/>
          </p:cNvSpPr>
          <p:nvPr>
            <p:ph type="body" sz="quarter" idx="3"/>
          </p:nvPr>
        </p:nvSpPr>
        <p:spPr>
          <a:xfrm>
            <a:off x="4823887" y="1376363"/>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KSO_BC2"/>
          <p:cNvSpPr>
            <a:spLocks noGrp="1"/>
          </p:cNvSpPr>
          <p:nvPr>
            <p:ph sz="quarter" idx="4"/>
          </p:nvPr>
        </p:nvSpPr>
        <p:spPr>
          <a:xfrm>
            <a:off x="4823887" y="2200276"/>
            <a:ext cx="3887391" cy="3684588"/>
          </a:xfrm>
        </p:spPr>
        <p:txBody>
          <a:bodyPr/>
          <a:lstStyle/>
          <a:p>
            <a:pPr lvl="0"/>
            <a:r>
              <a:rPr lang="zh-CN" altLang="en-US" noProof="1"/>
              <a:t>单击此处编辑母版文本样式</a:t>
            </a:r>
          </a:p>
          <a:p>
            <a:pPr lvl="1"/>
            <a:r>
              <a:rPr lang="zh-CN" altLang="en-US" noProof="1"/>
              <a:t>第二级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1"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41BAF574-251E-43C2-A9AD-FC029FF59C93}"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lstStyle>
            <a:lvl1pPr>
              <a:defRPr sz="3200"/>
            </a:lvl1pPr>
          </a:lstStyle>
          <a:p>
            <a:r>
              <a:rPr lang="zh-CN" altLang="en-US" noProof="1"/>
              <a:t>单击此处编辑母版标题样式</a:t>
            </a:r>
            <a:endParaRPr lang="en-US" noProof="1"/>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p:txBody>
      </p:sp>
      <p:sp>
        <p:nvSpPr>
          <p:cNvPr id="4" name="KSO_BC2"/>
          <p:cNvSpPr>
            <a:spLocks noGrp="1"/>
          </p:cNvSpPr>
          <p:nvPr>
            <p:ph type="body" sz="half" idx="2"/>
          </p:nvPr>
        </p:nvSpPr>
        <p:spPr>
          <a:xfrm>
            <a:off x="858442" y="2133604"/>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21" name="KSO_FD"/>
          <p:cNvSpPr>
            <a:spLocks noGrp="1"/>
          </p:cNvSpPr>
          <p:nvPr>
            <p:ph type="dt" sz="half" idx="1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944D2206-DA2A-4B40-9D7D-618F36E14975}"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lstStyle>
            <a:lvl1pPr>
              <a:defRPr sz="3200"/>
            </a:lvl1pPr>
          </a:lstStyle>
          <a:p>
            <a:r>
              <a:rPr lang="zh-CN" altLang="en-US" noProof="1"/>
              <a:t>单击此处编辑母版标题样式</a:t>
            </a:r>
            <a:endParaRPr lang="en-US" noProof="1"/>
          </a:p>
        </p:txBody>
      </p:sp>
      <p:sp>
        <p:nvSpPr>
          <p:cNvPr id="3" name="KSO_BC1"/>
          <p:cNvSpPr>
            <a:spLocks noGrp="1" noChangeAspect="1"/>
          </p:cNvSpPr>
          <p:nvPr>
            <p:ph type="pic" idx="1"/>
          </p:nvPr>
        </p:nvSpPr>
        <p:spPr>
          <a:xfrm>
            <a:off x="4082125" y="987427"/>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10000"/>
              </a:lnSpc>
              <a:spcBef>
                <a:spcPts val="1800"/>
              </a:spcBef>
              <a:spcAft>
                <a:spcPct val="0"/>
              </a:spcAft>
              <a:buClrTx/>
              <a:buSzPct val="80000"/>
              <a:buFontTx/>
              <a:buNone/>
              <a:defRPr/>
            </a:pPr>
            <a:r>
              <a:rPr kumimoji="0" lang="zh-CN" altLang="en-US" sz="3200" b="1" i="0" u="none" strike="noStrike" kern="1200" cap="none" spc="0" normalizeH="0" baseline="0" noProof="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rPr>
              <a:t>单击图标添加图片</a:t>
            </a:r>
            <a:endParaRPr kumimoji="0" lang="en-US" sz="3200" b="1" i="0" u="none" strike="noStrike" kern="1200" cap="none" spc="0" normalizeH="0" baseline="0" noProof="0" dirty="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endParaRPr>
          </a:p>
        </p:txBody>
      </p:sp>
      <p:sp>
        <p:nvSpPr>
          <p:cNvPr id="4" name="KSO_BC2"/>
          <p:cNvSpPr>
            <a:spLocks noGrp="1"/>
          </p:cNvSpPr>
          <p:nvPr>
            <p:ph type="body" sz="half" idx="2"/>
          </p:nvPr>
        </p:nvSpPr>
        <p:spPr>
          <a:xfrm>
            <a:off x="934644" y="20574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21" name="KSO_FD"/>
          <p:cNvSpPr>
            <a:spLocks noGrp="1"/>
          </p:cNvSpPr>
          <p:nvPr>
            <p:ph type="dt" sz="half" idx="1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234AEC2D-AB0A-406A-A188-FD7E11EC5B3B}"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6286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7"/>
            <a:ext cx="886883" cy="5811839"/>
          </a:xfrm>
        </p:spPr>
        <p:txBody>
          <a:bodyPr vert="eaVert"/>
          <a:lstStyle/>
          <a:p>
            <a:r>
              <a:rPr lang="zh-CN" altLang="en-US" noProof="1"/>
              <a:t>单击此处编辑母版标题样式</a:t>
            </a:r>
            <a:endParaRPr lang="en-US" noProof="1"/>
          </a:p>
        </p:txBody>
      </p:sp>
      <p:sp>
        <p:nvSpPr>
          <p:cNvPr id="3" name="KSO_BC1"/>
          <p:cNvSpPr>
            <a:spLocks noGrp="1"/>
          </p:cNvSpPr>
          <p:nvPr>
            <p:ph type="body" orient="vert" idx="1"/>
          </p:nvPr>
        </p:nvSpPr>
        <p:spPr>
          <a:xfrm>
            <a:off x="1585381" y="365127"/>
            <a:ext cx="5949952" cy="5811839"/>
          </a:xfrm>
        </p:spPr>
        <p:txBody>
          <a:bodyPr vert="eaVert"/>
          <a:lstStyle/>
          <a:p>
            <a:pPr lvl="0"/>
            <a:r>
              <a:rPr lang="zh-CN" altLang="en-US" noProof="1"/>
              <a:t>单击此处编辑母版文本样式</a:t>
            </a:r>
          </a:p>
          <a:p>
            <a:pPr lvl="1"/>
            <a:r>
              <a:rPr lang="zh-CN" altLang="en-US" noProof="1"/>
              <a:t>第二级</a:t>
            </a:r>
          </a:p>
        </p:txBody>
      </p:sp>
      <p:sp>
        <p:nvSpPr>
          <p:cNvPr id="21"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0D6A25E7-E3EC-4D4F-B0E3-45D5EA051C36}"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noProof="1"/>
              <a:t>单击此处编辑母版标题样式</a:t>
            </a:r>
          </a:p>
        </p:txBody>
      </p:sp>
      <p:sp>
        <p:nvSpPr>
          <p:cNvPr id="3" name="表格占位符 2"/>
          <p:cNvSpPr>
            <a:spLocks noGrp="1"/>
          </p:cNvSpPr>
          <p:nvPr>
            <p:ph type="tbl" idx="1"/>
          </p:nvPr>
        </p:nvSpPr>
        <p:spPr>
          <a:xfrm>
            <a:off x="457200" y="1600201"/>
            <a:ext cx="8229600" cy="4525963"/>
          </a:xfrm>
        </p:spPr>
        <p:txBody>
          <a:bodyPr vert="horz" wrap="square" lIns="91440" tIns="45720" rIns="91440" bIns="45720" numCol="1" anchor="t" anchorCtr="0" compatLnSpc="1"/>
          <a:lstStyle/>
          <a:p>
            <a:pPr marL="357505" marR="0" lvl="0" indent="-357505" algn="just" defTabSz="914400" rtl="0" eaLnBrk="0" fontAlgn="base" latinLnBrk="0" hangingPunct="0">
              <a:lnSpc>
                <a:spcPct val="110000"/>
              </a:lnSpc>
              <a:spcBef>
                <a:spcPts val="1800"/>
              </a:spcBef>
              <a:spcAft>
                <a:spcPct val="0"/>
              </a:spcAft>
              <a:buClrTx/>
              <a:buSzPct val="80000"/>
              <a:buFontTx/>
              <a:buBlip>
                <a:blip r:embed="rId2"/>
              </a:buBlip>
              <a:defRPr/>
            </a:pPr>
            <a:endParaRPr kumimoji="0" lang="zh-CN" altLang="en-US" sz="2000" b="1" i="0" u="none" strike="noStrike" kern="1200" cap="none" spc="0" normalizeH="0" baseline="0" noProof="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endParaRPr>
          </a:p>
        </p:txBody>
      </p:sp>
      <p:sp>
        <p:nvSpPr>
          <p:cNvPr id="21" name="日期占位符 3"/>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sz="1400">
                <a:solidFill>
                  <a:schemeClr val="tx1"/>
                </a:solidFill>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22" name="页脚占位符 4"/>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sz="1400">
                <a:solidFill>
                  <a:schemeClr val="tx1"/>
                </a:solidFill>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24" name="灯片编号占位符 5"/>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sz="1400"/>
            </a:lvl1pPr>
          </a:lstStyle>
          <a:p>
            <a:pPr marL="0" marR="0" indent="0" defTabSz="914400" rtl="0" fontAlgn="base" latinLnBrk="0">
              <a:lnSpc>
                <a:spcPct val="100000"/>
              </a:lnSpc>
              <a:spcBef>
                <a:spcPct val="0"/>
              </a:spcBef>
              <a:spcAft>
                <a:spcPct val="0"/>
              </a:spcAft>
              <a:buClrTx/>
              <a:buSzTx/>
              <a:buFontTx/>
              <a:defRPr/>
            </a:pPr>
            <a:fld id="{5781D55C-CB66-4BAF-855A-A26B83B04D34}" type="slidenum">
              <a:rPr kumimoji="0" altLang="en-US" b="0" i="0" kern="1200" cap="none" spc="0" normalizeH="0" baseline="0" noProof="1">
                <a:latin typeface="Arial" panose="020B0604020202020204" pitchFamily="34" charset="0"/>
                <a:ea typeface="楷体" panose="02010609060101010101" pitchFamily="49" charset="-122"/>
                <a:cs typeface="+mn-cs"/>
              </a:rPr>
              <a:t>‹#›</a:t>
            </a:fld>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6286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21" name="日期占位符 2"/>
          <p:cNvSpPr>
            <a:spLocks noGrp="1"/>
          </p:cNvSpPr>
          <p:nvPr>
            <p:ph type="dt" sz="half" idx="2"/>
          </p:nvPr>
        </p:nvSpPr>
        <p:spPr>
          <a:xfrm>
            <a:off x="457200" y="6246283"/>
            <a:ext cx="2133600" cy="476251"/>
          </a:xfrm>
          <a:prstGeom prst="rect">
            <a:avLst/>
          </a:prstGeom>
          <a:ln>
            <a:miter/>
          </a:ln>
        </p:spPr>
        <p:txBody>
          <a:bodyPr vert="horz" lIns="91440" tIns="45720" rIns="91440" bIns="45720" rtlCol="0" anchor="ctr"/>
          <a:lstStyle>
            <a:lvl1pPr>
              <a:defRPr noProof="1"/>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22" name="页脚占位符 3"/>
          <p:cNvSpPr>
            <a:spLocks noGrp="1"/>
          </p:cNvSpPr>
          <p:nvPr>
            <p:ph type="ftr" sz="quarter" idx="3"/>
          </p:nvPr>
        </p:nvSpPr>
        <p:spPr>
          <a:xfrm>
            <a:off x="3124200" y="6246283"/>
            <a:ext cx="2895600" cy="476251"/>
          </a:xfrm>
          <a:prstGeom prst="rect">
            <a:avLst/>
          </a:prstGeom>
          <a:ln>
            <a:miter/>
          </a:ln>
        </p:spPr>
        <p:txBody>
          <a:bodyPr vert="horz" lIns="91440" tIns="45720" rIns="91440" bIns="45720" rtlCol="0" anchor="ctr"/>
          <a:lstStyle>
            <a:lvl1pPr>
              <a:defRPr noProof="1"/>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zh-CN" b="0" i="0" kern="1200" cap="none" spc="0" normalizeH="0" baseline="0" noProof="1">
              <a:latin typeface="Arial" panose="020B0604020202020204" pitchFamily="34" charset="0"/>
              <a:ea typeface="宋体" panose="02010600030101010101" pitchFamily="2" charset="-122"/>
              <a:cs typeface="+mn-cs"/>
            </a:endParaRPr>
          </a:p>
        </p:txBody>
      </p:sp>
      <p:sp>
        <p:nvSpPr>
          <p:cNvPr id="24" name="灯片编号占位符 4"/>
          <p:cNvSpPr>
            <a:spLocks noGrp="1"/>
          </p:cNvSpPr>
          <p:nvPr>
            <p:ph type="sldNum" sz="quarter" idx="4"/>
          </p:nvPr>
        </p:nvSpPr>
        <p:spPr>
          <a:xfrm>
            <a:off x="6553200" y="6246283"/>
            <a:ext cx="2133600" cy="476251"/>
          </a:xfrm>
          <a:prstGeom prst="rect">
            <a:avLst/>
          </a:prstGeom>
          <a:ln>
            <a:miter/>
          </a:ln>
        </p:spPr>
        <p:txBody>
          <a:bodyPr vert="horz" wrap="square" lIns="91440" tIns="45720" rIns="91440" bIns="45720" numCol="1" anchor="ctr" anchorCtr="0" compatLnSpc="1"/>
          <a:lstStyle>
            <a:lvl1pPr algn="l">
              <a:buFontTx/>
              <a:buNone/>
              <a:defRPr sz="1800">
                <a:solidFill>
                  <a:schemeClr val="tx1"/>
                </a:solidFill>
              </a:defRPr>
            </a:lvl1pPr>
          </a:lstStyle>
          <a:p>
            <a:pPr marL="0" marR="0" indent="0" defTabSz="914400" rtl="0" fontAlgn="base" latinLnBrk="0">
              <a:lnSpc>
                <a:spcPct val="100000"/>
              </a:lnSpc>
              <a:spcBef>
                <a:spcPct val="0"/>
              </a:spcBef>
              <a:spcAft>
                <a:spcPct val="0"/>
              </a:spcAft>
              <a:buClrTx/>
              <a:buSzTx/>
              <a:buFontTx/>
              <a:defRPr/>
            </a:pPr>
            <a:fld id="{316FDAEE-E2EE-4153-8AAC-2AF717F9AAE2}"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905000"/>
            <a:ext cx="4194175" cy="41941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905000"/>
            <a:ext cx="4194175" cy="20208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4078288"/>
            <a:ext cx="4194175" cy="202088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pPr>
              <a:defRPr/>
            </a:pPr>
            <a:fld id="{51DC1E8E-18C3-48A0-A592-8B25347E325B}" type="slidenum">
              <a:rPr lang="zh-CN" altLang="en-US"/>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6286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表格占位符 2"/>
          <p:cNvSpPr>
            <a:spLocks noGrp="1"/>
          </p:cNvSpPr>
          <p:nvPr>
            <p:ph type="tbl"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1"/>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2505076"/>
            <a:ext cx="3868340"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3"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3" y="2505076"/>
            <a:ext cx="3887391"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9218" name="图片 20"/>
          <p:cNvPicPr>
            <a:picLocks noChangeAspect="1"/>
          </p:cNvPicPr>
          <p:nvPr/>
        </p:nvPicPr>
        <p:blipFill>
          <a:blip r:embed="rId2"/>
          <a:stretch>
            <a:fillRect/>
          </a:stretch>
        </p:blipFill>
        <p:spPr>
          <a:xfrm>
            <a:off x="17465" y="0"/>
            <a:ext cx="9109075" cy="6858000"/>
          </a:xfrm>
          <a:prstGeom prst="rect">
            <a:avLst/>
          </a:prstGeom>
          <a:noFill/>
          <a:ln w="9525">
            <a:noFill/>
          </a:ln>
        </p:spPr>
      </p:pic>
      <p:sp>
        <p:nvSpPr>
          <p:cNvPr id="22" name="矩形 21"/>
          <p:cNvSpPr/>
          <p:nvPr/>
        </p:nvSpPr>
        <p:spPr>
          <a:xfrm>
            <a:off x="0" y="0"/>
            <a:ext cx="9144000" cy="6858000"/>
          </a:xfrm>
          <a:prstGeom prst="rect">
            <a:avLst/>
          </a:prstGeom>
          <a:gradFill flip="none" rotWithShape="1">
            <a:gsLst>
              <a:gs pos="0">
                <a:schemeClr val="bg1">
                  <a:alpha val="73000"/>
                </a:schemeClr>
              </a:gs>
              <a:gs pos="100000">
                <a:schemeClr val="bg1">
                  <a:shade val="100000"/>
                  <a:satMod val="11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4" name="直接连接符 23"/>
          <p:cNvCxnSpPr/>
          <p:nvPr/>
        </p:nvCxnSpPr>
        <p:spPr>
          <a:xfrm>
            <a:off x="1856378" y="3422651"/>
            <a:ext cx="6646918" cy="0"/>
          </a:xfrm>
          <a:prstGeom prst="line">
            <a:avLst/>
          </a:prstGeom>
          <a:ln>
            <a:gradFill>
              <a:gsLst>
                <a:gs pos="0">
                  <a:schemeClr val="accent1"/>
                </a:gs>
                <a:gs pos="100000">
                  <a:schemeClr val="accent2"/>
                </a:gs>
              </a:gsLst>
              <a:lin ang="7200000" scaled="0"/>
            </a:gradFill>
          </a:ln>
        </p:spPr>
        <p:style>
          <a:lnRef idx="1">
            <a:schemeClr val="accent1"/>
          </a:lnRef>
          <a:fillRef idx="0">
            <a:schemeClr val="accent1"/>
          </a:fillRef>
          <a:effectRef idx="0">
            <a:schemeClr val="accent1"/>
          </a:effectRef>
          <a:fontRef idx="minor">
            <a:schemeClr val="tx1"/>
          </a:fontRef>
        </p:style>
      </p:cxnSp>
      <p:sp>
        <p:nvSpPr>
          <p:cNvPr id="2" name="KSO_CT1"/>
          <p:cNvSpPr>
            <a:spLocks noGrp="1"/>
          </p:cNvSpPr>
          <p:nvPr>
            <p:ph type="ctrTitle"/>
          </p:nvPr>
        </p:nvSpPr>
        <p:spPr>
          <a:xfrm>
            <a:off x="1856383" y="2029097"/>
            <a:ext cx="6646917" cy="1332782"/>
          </a:xfrm>
          <a:noFill/>
        </p:spPr>
        <p:txBody>
          <a:bodyPr>
            <a:noAutofit/>
          </a:bodyPr>
          <a:lstStyle>
            <a:lvl1pPr algn="ctr">
              <a:defRPr sz="4400" baseline="0">
                <a:ln w="19050">
                  <a:solidFill>
                    <a:schemeClr val="bg1">
                      <a:alpha val="84000"/>
                    </a:schemeClr>
                  </a:solidFill>
                </a:ln>
                <a:gradFill>
                  <a:gsLst>
                    <a:gs pos="0">
                      <a:schemeClr val="accent1"/>
                    </a:gs>
                    <a:gs pos="63000">
                      <a:schemeClr val="accent2"/>
                    </a:gs>
                  </a:gsLst>
                  <a:lin ang="6600000" scaled="0"/>
                </a:gradFill>
                <a:effectLst>
                  <a:outerShdw dist="38100" dir="5400000" algn="t" rotWithShape="0">
                    <a:prstClr val="black">
                      <a:alpha val="10000"/>
                    </a:prstClr>
                  </a:outerShdw>
                </a:effectLst>
                <a:latin typeface="Engravers MT" panose="02090707080505020304" pitchFamily="18" charset="0"/>
              </a:defRPr>
            </a:lvl1pPr>
          </a:lstStyle>
          <a:p>
            <a:r>
              <a:rPr lang="zh-CN" altLang="en-US" noProof="1"/>
              <a:t>单击此处编辑母版标题样式</a:t>
            </a:r>
            <a:endParaRPr lang="en-US" noProof="1"/>
          </a:p>
        </p:txBody>
      </p:sp>
      <p:sp>
        <p:nvSpPr>
          <p:cNvPr id="3" name="KSO_CT2"/>
          <p:cNvSpPr>
            <a:spLocks noGrp="1"/>
          </p:cNvSpPr>
          <p:nvPr>
            <p:ph type="subTitle" idx="1"/>
          </p:nvPr>
        </p:nvSpPr>
        <p:spPr>
          <a:xfrm>
            <a:off x="1856380" y="3472547"/>
            <a:ext cx="6646918" cy="550817"/>
          </a:xfrm>
          <a:noFill/>
        </p:spPr>
        <p:txBody>
          <a:bodyPr>
            <a:normAutofit/>
          </a:bodyPr>
          <a:lstStyle>
            <a:lvl1pPr marL="0" indent="0" algn="ctr">
              <a:buNone/>
              <a:defRPr sz="2400" b="1">
                <a:ln w="12700">
                  <a:noFill/>
                </a:ln>
                <a:gradFill>
                  <a:gsLst>
                    <a:gs pos="0">
                      <a:schemeClr val="accent2"/>
                    </a:gs>
                    <a:gs pos="100000">
                      <a:schemeClr val="accent1"/>
                    </a:gs>
                  </a:gsLst>
                  <a:lin ang="9000000" scaled="0"/>
                </a:gradFill>
                <a:effectLst/>
                <a:latin typeface="幼圆" panose="02010509060101010101" pitchFamily="49" charset="-122"/>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25"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6"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7"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04B323B0-B30A-455B-AAE1-4C2EED1DC370}"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idx="1"/>
          </p:nvPr>
        </p:nvSpPr>
        <p:spPr/>
        <p:txBody>
          <a:bodyPr/>
          <a:lstStyle>
            <a:lvl1pPr>
              <a:defRPr>
                <a:solidFill>
                  <a:schemeClr val="accent2">
                    <a:lumMod val="75000"/>
                  </a:schemeClr>
                </a:solidFill>
              </a:defRPr>
            </a:lvl1pPr>
            <a:lvl2pPr marL="357505" indent="-285750">
              <a:buFont typeface="宋体-方正超大字符集" pitchFamily="65" charset="-122"/>
              <a:buChar char=" "/>
              <a:defRPr/>
            </a:lvl2pPr>
          </a:lstStyle>
          <a:p>
            <a:pPr lvl="0"/>
            <a:r>
              <a:rPr lang="zh-CN" altLang="en-US" noProof="1"/>
              <a:t>单击此处编辑母版文本样式</a:t>
            </a:r>
          </a:p>
          <a:p>
            <a:pPr lvl="1"/>
            <a:r>
              <a:rPr lang="zh-CN" altLang="en-US" noProof="1"/>
              <a:t>第二级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节标题">
    <p:spTree>
      <p:nvGrpSpPr>
        <p:cNvPr id="1" name=""/>
        <p:cNvGrpSpPr/>
        <p:nvPr/>
      </p:nvGrpSpPr>
      <p:grpSpPr>
        <a:xfrm>
          <a:off x="0" y="0"/>
          <a:ext cx="0" cy="0"/>
          <a:chOff x="0" y="0"/>
          <a:chExt cx="0" cy="0"/>
        </a:xfrm>
      </p:grpSpPr>
      <p:pic>
        <p:nvPicPr>
          <p:cNvPr id="10242" name="图片 20"/>
          <p:cNvPicPr>
            <a:picLocks noChangeAspect="1"/>
          </p:cNvPicPr>
          <p:nvPr/>
        </p:nvPicPr>
        <p:blipFill>
          <a:blip r:embed="rId2"/>
          <a:stretch>
            <a:fillRect/>
          </a:stretch>
        </p:blipFill>
        <p:spPr>
          <a:xfrm>
            <a:off x="2" y="0"/>
            <a:ext cx="9109075" cy="6858000"/>
          </a:xfrm>
          <a:prstGeom prst="rect">
            <a:avLst/>
          </a:prstGeom>
          <a:noFill/>
          <a:ln w="9525">
            <a:noFill/>
          </a:ln>
        </p:spPr>
      </p:pic>
      <p:sp>
        <p:nvSpPr>
          <p:cNvPr id="22" name="矩形 21"/>
          <p:cNvSpPr/>
          <p:nvPr/>
        </p:nvSpPr>
        <p:spPr>
          <a:xfrm>
            <a:off x="2030413" y="2762252"/>
            <a:ext cx="3138488" cy="397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4" name="文本框 10"/>
          <p:cNvSpPr txBox="1"/>
          <p:nvPr/>
        </p:nvSpPr>
        <p:spPr>
          <a:xfrm>
            <a:off x="1390377" y="1697998"/>
            <a:ext cx="2284643" cy="2699832"/>
          </a:xfrm>
          <a:prstGeom prst="rect">
            <a:avLst/>
          </a:prstGeom>
        </p:spPr>
        <p:txBody>
          <a:bodyPr lIns="0" rIns="720000" anchor="ctr"/>
          <a:lstStyle>
            <a:defPPr>
              <a:defRPr lang="zh-CN"/>
            </a:defPPr>
            <a:lvl1pPr indent="0" algn="ctr">
              <a:lnSpc>
                <a:spcPct val="110000"/>
              </a:lnSpc>
              <a:spcBef>
                <a:spcPts val="1800"/>
              </a:spcBef>
              <a:spcAft>
                <a:spcPts val="0"/>
              </a:spcAft>
              <a:buSzPct val="80000"/>
              <a:buFontTx/>
              <a:buNone/>
              <a:defRPr sz="23900" b="1" i="1" baseline="0">
                <a:gradFill>
                  <a:gsLst>
                    <a:gs pos="0">
                      <a:srgbClr val="00A1C7"/>
                    </a:gs>
                    <a:gs pos="100000">
                      <a:srgbClr val="A3C902"/>
                    </a:gs>
                  </a:gsLst>
                  <a:lin ang="5400000" scaled="0"/>
                </a:gradFill>
                <a:latin typeface="Felix Titling" panose="04060505060202020A04" pitchFamily="82" charset="0"/>
                <a:ea typeface="幼圆" panose="02010509060101010101" pitchFamily="49" charset="-122"/>
              </a:defRPr>
            </a:lvl1pPr>
            <a:lvl2pPr marL="357505" indent="0" algn="just">
              <a:lnSpc>
                <a:spcPct val="130000"/>
              </a:lnSpc>
              <a:spcBef>
                <a:spcPts val="200"/>
              </a:spcBef>
              <a:spcAft>
                <a:spcPts val="800"/>
              </a:spcAft>
              <a:buFont typeface="Arial" panose="020B0604020202020204" pitchFamily="34" charset="0"/>
              <a:buNone/>
              <a:defRPr sz="1600" baseline="0">
                <a:solidFill>
                  <a:srgbClr val="737373"/>
                </a:solidFill>
                <a:latin typeface="宋体-方正超大字符集" pitchFamily="65" charset="-122"/>
                <a:ea typeface="宋体-方正超大字符集" pitchFamily="65" charset="-122"/>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base" latinLnBrk="0" hangingPunct="1">
              <a:lnSpc>
                <a:spcPct val="110000"/>
              </a:lnSpc>
              <a:spcBef>
                <a:spcPts val="1800"/>
              </a:spcBef>
              <a:spcAft>
                <a:spcPts val="0"/>
              </a:spcAft>
              <a:buClrTx/>
              <a:buSzPct val="80000"/>
              <a:buFontTx/>
              <a:buNone/>
              <a:defRPr/>
            </a:pPr>
            <a:r>
              <a:rPr kumimoji="0" lang="en-US" altLang="zh-CN" sz="23900" b="1" i="1" u="none" strike="noStrike" kern="1200" cap="none" spc="0" normalizeH="0" baseline="0" noProof="0" dirty="0">
                <a:ln>
                  <a:noFill/>
                </a:ln>
                <a:gradFill>
                  <a:gsLst>
                    <a:gs pos="0">
                      <a:schemeClr val="accent2"/>
                    </a:gs>
                    <a:gs pos="100000">
                      <a:schemeClr val="accent1"/>
                    </a:gs>
                  </a:gsLst>
                  <a:lin ang="5400000" scaled="0"/>
                </a:gradFill>
                <a:effectLst/>
                <a:uLnTx/>
                <a:uFillTx/>
                <a:latin typeface="Felix Titling" panose="04060505060202020A04" pitchFamily="82" charset="0"/>
                <a:ea typeface="幼圆" panose="02010509060101010101" pitchFamily="49" charset="-122"/>
                <a:cs typeface="+mn-cs"/>
              </a:rPr>
              <a:t>1</a:t>
            </a:r>
            <a:endParaRPr kumimoji="0" lang="zh-CN" altLang="en-US" sz="23900" b="1" i="1" u="none" strike="noStrike" kern="1200" cap="none" spc="0" normalizeH="0" baseline="0" noProof="0" dirty="0">
              <a:ln>
                <a:noFill/>
              </a:ln>
              <a:gradFill>
                <a:gsLst>
                  <a:gs pos="0">
                    <a:schemeClr val="accent2"/>
                  </a:gs>
                  <a:gs pos="100000">
                    <a:schemeClr val="accent1"/>
                  </a:gs>
                </a:gsLst>
                <a:lin ang="5400000" scaled="0"/>
              </a:gradFill>
              <a:effectLst/>
              <a:uLnTx/>
              <a:uFillTx/>
              <a:latin typeface="Felix Titling" panose="04060505060202020A04" pitchFamily="82" charset="0"/>
              <a:ea typeface="幼圆" panose="02010509060101010101" pitchFamily="49" charset="-122"/>
              <a:cs typeface="+mn-cs"/>
            </a:endParaRPr>
          </a:p>
        </p:txBody>
      </p:sp>
      <p:sp>
        <p:nvSpPr>
          <p:cNvPr id="2" name="KSO_ST1"/>
          <p:cNvSpPr>
            <a:spLocks noGrp="1"/>
          </p:cNvSpPr>
          <p:nvPr>
            <p:ph type="title"/>
          </p:nvPr>
        </p:nvSpPr>
        <p:spPr>
          <a:xfrm>
            <a:off x="3123375" y="3274433"/>
            <a:ext cx="4688214" cy="609599"/>
          </a:xfrm>
          <a:prstGeom prst="roundRect">
            <a:avLst>
              <a:gd name="adj" fmla="val 50000"/>
            </a:avLst>
          </a:prstGeom>
          <a:noFill/>
          <a:ln w="12700">
            <a:gradFill>
              <a:gsLst>
                <a:gs pos="0">
                  <a:srgbClr val="00A1C7"/>
                </a:gs>
                <a:gs pos="100000">
                  <a:srgbClr val="A3C902"/>
                </a:gs>
              </a:gsLst>
              <a:lin ang="7800000" scaled="0"/>
            </a:gradFill>
          </a:ln>
        </p:spPr>
        <p:txBody>
          <a:bodyPr anchor="ctr"/>
          <a:lstStyle>
            <a:lvl1pPr algn="l">
              <a:defRPr sz="4000">
                <a:gradFill>
                  <a:gsLst>
                    <a:gs pos="0">
                      <a:schemeClr val="accent2"/>
                    </a:gs>
                    <a:gs pos="100000">
                      <a:schemeClr val="accent1"/>
                    </a:gs>
                  </a:gsLst>
                  <a:lin ang="6600000" scaled="0"/>
                </a:gradFill>
              </a:defRPr>
            </a:lvl1pPr>
          </a:lstStyle>
          <a:p>
            <a:r>
              <a:rPr lang="zh-CN" altLang="en-US" noProof="1"/>
              <a:t>单击此处编辑母版标题样式</a:t>
            </a:r>
            <a:endParaRPr lang="en-US" noProof="1"/>
          </a:p>
        </p:txBody>
      </p:sp>
      <p:sp>
        <p:nvSpPr>
          <p:cNvPr id="3" name="KSO_ST2"/>
          <p:cNvSpPr>
            <a:spLocks noGrp="1"/>
          </p:cNvSpPr>
          <p:nvPr>
            <p:ph type="body" idx="1"/>
          </p:nvPr>
        </p:nvSpPr>
        <p:spPr>
          <a:xfrm>
            <a:off x="2031042" y="2762848"/>
            <a:ext cx="3137264" cy="398372"/>
          </a:xfrm>
          <a:solidFill>
            <a:schemeClr val="bg1"/>
          </a:solidFill>
        </p:spPr>
        <p:txBody>
          <a:bodyPr anchor="ctr">
            <a:normAutofit/>
          </a:bodyPr>
          <a:lstStyle>
            <a:lvl1pPr marL="0" indent="0" algn="l">
              <a:buNone/>
              <a:defRPr sz="1600">
                <a:solidFill>
                  <a:schemeClr val="accent1"/>
                </a:solidFill>
                <a:latin typeface="Felix Titling" panose="04060505060202020A04" pitchFamily="8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25"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6"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7"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C41170D8-F0A8-46BD-BEC4-791B8996F2AF}"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sz="half" idx="1"/>
          </p:nvPr>
        </p:nvSpPr>
        <p:spPr>
          <a:xfrm>
            <a:off x="1049867" y="1244602"/>
            <a:ext cx="3810000" cy="4932362"/>
          </a:xfrm>
        </p:spPr>
        <p:txBody>
          <a:bodyPr/>
          <a:lstStyle/>
          <a:p>
            <a:pPr lvl="0"/>
            <a:r>
              <a:rPr lang="zh-CN" altLang="en-US" noProof="1"/>
              <a:t>单击此处编辑母版文本样式</a:t>
            </a:r>
          </a:p>
          <a:p>
            <a:pPr lvl="1"/>
            <a:r>
              <a:rPr lang="zh-CN" altLang="en-US" noProof="1"/>
              <a:t>第二级</a:t>
            </a:r>
          </a:p>
        </p:txBody>
      </p:sp>
      <p:sp>
        <p:nvSpPr>
          <p:cNvPr id="4" name="KSO_BC2"/>
          <p:cNvSpPr>
            <a:spLocks noGrp="1"/>
          </p:cNvSpPr>
          <p:nvPr>
            <p:ph sz="half" idx="2"/>
          </p:nvPr>
        </p:nvSpPr>
        <p:spPr>
          <a:xfrm>
            <a:off x="4889502" y="1244602"/>
            <a:ext cx="3820587" cy="4932362"/>
          </a:xfrm>
        </p:spPr>
        <p:txBody>
          <a:bodyPr/>
          <a:lstStyle/>
          <a:p>
            <a:pPr lvl="0"/>
            <a:r>
              <a:rPr lang="zh-CN" altLang="en-US" noProof="1"/>
              <a:t>单击此处编辑母版文本样式</a:t>
            </a:r>
          </a:p>
          <a:p>
            <a:pPr lvl="1"/>
            <a:r>
              <a:rPr lang="zh-CN" altLang="en-US" noProof="1"/>
              <a:t>第二级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3"/>
            <a:ext cx="6984076" cy="71702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24576" y="1376363"/>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KSO_BC1"/>
          <p:cNvSpPr>
            <a:spLocks noGrp="1"/>
          </p:cNvSpPr>
          <p:nvPr>
            <p:ph sz="half" idx="2"/>
          </p:nvPr>
        </p:nvSpPr>
        <p:spPr>
          <a:xfrm>
            <a:off x="824576" y="2200276"/>
            <a:ext cx="3868340" cy="3684588"/>
          </a:xfrm>
        </p:spPr>
        <p:txBody>
          <a:bodyPr/>
          <a:lstStyle/>
          <a:p>
            <a:pPr lvl="0"/>
            <a:r>
              <a:rPr lang="zh-CN" altLang="en-US" noProof="1"/>
              <a:t>单击此处编辑母版文本样式</a:t>
            </a:r>
          </a:p>
          <a:p>
            <a:pPr lvl="1"/>
            <a:r>
              <a:rPr lang="zh-CN" altLang="en-US" noProof="1"/>
              <a:t>第二级</a:t>
            </a:r>
          </a:p>
        </p:txBody>
      </p:sp>
      <p:sp>
        <p:nvSpPr>
          <p:cNvPr id="5" name="Text Placeholder 4"/>
          <p:cNvSpPr>
            <a:spLocks noGrp="1"/>
          </p:cNvSpPr>
          <p:nvPr>
            <p:ph type="body" sz="quarter" idx="3"/>
          </p:nvPr>
        </p:nvSpPr>
        <p:spPr>
          <a:xfrm>
            <a:off x="4823887" y="1376363"/>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KSO_BC2"/>
          <p:cNvSpPr>
            <a:spLocks noGrp="1"/>
          </p:cNvSpPr>
          <p:nvPr>
            <p:ph sz="quarter" idx="4"/>
          </p:nvPr>
        </p:nvSpPr>
        <p:spPr>
          <a:xfrm>
            <a:off x="4823887" y="2200276"/>
            <a:ext cx="3887391" cy="3684588"/>
          </a:xfrm>
        </p:spPr>
        <p:txBody>
          <a:bodyPr/>
          <a:lstStyle/>
          <a:p>
            <a:pPr lvl="0"/>
            <a:r>
              <a:rPr lang="zh-CN" altLang="en-US" noProof="1"/>
              <a:t>单击此处编辑母版文本样式</a:t>
            </a:r>
          </a:p>
          <a:p>
            <a:pPr lvl="1"/>
            <a:r>
              <a:rPr lang="zh-CN" altLang="en-US" noProof="1"/>
              <a:t>第二级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1"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41BAF574-251E-43C2-A9AD-FC029FF59C93}"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lstStyle>
            <a:lvl1pPr>
              <a:defRPr sz="3200"/>
            </a:lvl1pPr>
          </a:lstStyle>
          <a:p>
            <a:r>
              <a:rPr lang="zh-CN" altLang="en-US" noProof="1"/>
              <a:t>单击此处编辑母版标题样式</a:t>
            </a:r>
            <a:endParaRPr lang="en-US" noProof="1"/>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p:txBody>
      </p:sp>
      <p:sp>
        <p:nvSpPr>
          <p:cNvPr id="4" name="KSO_BC2"/>
          <p:cNvSpPr>
            <a:spLocks noGrp="1"/>
          </p:cNvSpPr>
          <p:nvPr>
            <p:ph type="body" sz="half" idx="2"/>
          </p:nvPr>
        </p:nvSpPr>
        <p:spPr>
          <a:xfrm>
            <a:off x="858442" y="2133604"/>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21" name="KSO_FD"/>
          <p:cNvSpPr>
            <a:spLocks noGrp="1"/>
          </p:cNvSpPr>
          <p:nvPr>
            <p:ph type="dt" sz="half" idx="1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944D2206-DA2A-4B40-9D7D-618F36E14975}"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lstStyle>
            <a:lvl1pPr>
              <a:defRPr sz="3200"/>
            </a:lvl1pPr>
          </a:lstStyle>
          <a:p>
            <a:r>
              <a:rPr lang="zh-CN" altLang="en-US" noProof="1"/>
              <a:t>单击此处编辑母版标题样式</a:t>
            </a:r>
            <a:endParaRPr lang="en-US" noProof="1"/>
          </a:p>
        </p:txBody>
      </p:sp>
      <p:sp>
        <p:nvSpPr>
          <p:cNvPr id="3" name="KSO_BC1"/>
          <p:cNvSpPr>
            <a:spLocks noGrp="1" noChangeAspect="1"/>
          </p:cNvSpPr>
          <p:nvPr>
            <p:ph type="pic" idx="1"/>
          </p:nvPr>
        </p:nvSpPr>
        <p:spPr>
          <a:xfrm>
            <a:off x="4082125" y="987427"/>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10000"/>
              </a:lnSpc>
              <a:spcBef>
                <a:spcPts val="1800"/>
              </a:spcBef>
              <a:spcAft>
                <a:spcPct val="0"/>
              </a:spcAft>
              <a:buClrTx/>
              <a:buSzPct val="80000"/>
              <a:buFontTx/>
              <a:buNone/>
              <a:defRPr/>
            </a:pPr>
            <a:r>
              <a:rPr kumimoji="0" lang="zh-CN" altLang="en-US" sz="3200" b="1" i="0" u="none" strike="noStrike" kern="1200" cap="none" spc="0" normalizeH="0" baseline="0" noProof="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rPr>
              <a:t>单击图标添加图片</a:t>
            </a:r>
            <a:endParaRPr kumimoji="0" lang="en-US" sz="3200" b="1" i="0" u="none" strike="noStrike" kern="1200" cap="none" spc="0" normalizeH="0" baseline="0" noProof="0" dirty="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endParaRPr>
          </a:p>
        </p:txBody>
      </p:sp>
      <p:sp>
        <p:nvSpPr>
          <p:cNvPr id="4" name="KSO_BC2"/>
          <p:cNvSpPr>
            <a:spLocks noGrp="1"/>
          </p:cNvSpPr>
          <p:nvPr>
            <p:ph type="body" sz="half" idx="2"/>
          </p:nvPr>
        </p:nvSpPr>
        <p:spPr>
          <a:xfrm>
            <a:off x="934644" y="20574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21" name="KSO_FD"/>
          <p:cNvSpPr>
            <a:spLocks noGrp="1"/>
          </p:cNvSpPr>
          <p:nvPr>
            <p:ph type="dt" sz="half" idx="1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234AEC2D-AB0A-406A-A188-FD7E11EC5B3B}"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7"/>
            <a:ext cx="886883" cy="5811839"/>
          </a:xfrm>
        </p:spPr>
        <p:txBody>
          <a:bodyPr vert="eaVert"/>
          <a:lstStyle/>
          <a:p>
            <a:r>
              <a:rPr lang="zh-CN" altLang="en-US" noProof="1"/>
              <a:t>单击此处编辑母版标题样式</a:t>
            </a:r>
            <a:endParaRPr lang="en-US" noProof="1"/>
          </a:p>
        </p:txBody>
      </p:sp>
      <p:sp>
        <p:nvSpPr>
          <p:cNvPr id="3" name="KSO_BC1"/>
          <p:cNvSpPr>
            <a:spLocks noGrp="1"/>
          </p:cNvSpPr>
          <p:nvPr>
            <p:ph type="body" orient="vert" idx="1"/>
          </p:nvPr>
        </p:nvSpPr>
        <p:spPr>
          <a:xfrm>
            <a:off x="1585381" y="365127"/>
            <a:ext cx="5949952" cy="5811839"/>
          </a:xfrm>
        </p:spPr>
        <p:txBody>
          <a:bodyPr vert="eaVert"/>
          <a:lstStyle/>
          <a:p>
            <a:pPr lvl="0"/>
            <a:r>
              <a:rPr lang="zh-CN" altLang="en-US" noProof="1"/>
              <a:t>单击此处编辑母版文本样式</a:t>
            </a:r>
          </a:p>
          <a:p>
            <a:pPr lvl="1"/>
            <a:r>
              <a:rPr lang="zh-CN" altLang="en-US" noProof="1"/>
              <a:t>第二级</a:t>
            </a:r>
          </a:p>
        </p:txBody>
      </p:sp>
      <p:sp>
        <p:nvSpPr>
          <p:cNvPr id="21"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2"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4"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0D6A25E7-E3EC-4D4F-B0E3-45D5EA051C36}"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noProof="1"/>
              <a:t>单击此处编辑母版标题样式</a:t>
            </a:r>
          </a:p>
        </p:txBody>
      </p:sp>
      <p:sp>
        <p:nvSpPr>
          <p:cNvPr id="3" name="表格占位符 2"/>
          <p:cNvSpPr>
            <a:spLocks noGrp="1"/>
          </p:cNvSpPr>
          <p:nvPr>
            <p:ph type="tbl" idx="1"/>
          </p:nvPr>
        </p:nvSpPr>
        <p:spPr>
          <a:xfrm>
            <a:off x="457200" y="1600201"/>
            <a:ext cx="8229600" cy="4525963"/>
          </a:xfrm>
        </p:spPr>
        <p:txBody>
          <a:bodyPr vert="horz" wrap="square" lIns="91440" tIns="45720" rIns="91440" bIns="45720" numCol="1" anchor="t" anchorCtr="0" compatLnSpc="1"/>
          <a:lstStyle/>
          <a:p>
            <a:pPr marL="357505" marR="0" lvl="0" indent="-357505" algn="just" defTabSz="914400" rtl="0" eaLnBrk="0" fontAlgn="base" latinLnBrk="0" hangingPunct="0">
              <a:lnSpc>
                <a:spcPct val="110000"/>
              </a:lnSpc>
              <a:spcBef>
                <a:spcPts val="1800"/>
              </a:spcBef>
              <a:spcAft>
                <a:spcPct val="0"/>
              </a:spcAft>
              <a:buClrTx/>
              <a:buSzPct val="80000"/>
              <a:buFontTx/>
              <a:buBlip>
                <a:blip r:embed="rId2"/>
              </a:buBlip>
              <a:defRPr/>
            </a:pPr>
            <a:endParaRPr kumimoji="0" lang="zh-CN" altLang="en-US" sz="2000" b="1" i="0" u="none" strike="noStrike" kern="1200" cap="none" spc="0" normalizeH="0" baseline="0" noProof="0">
              <a:ln>
                <a:noFill/>
              </a:ln>
              <a:solidFill>
                <a:srgbClr val="007995"/>
              </a:solidFill>
              <a:effectLst/>
              <a:uLnTx/>
              <a:uFillTx/>
              <a:latin typeface="Arial" panose="020B0604020202020204" pitchFamily="34" charset="0"/>
              <a:ea typeface="幼圆" panose="02010509060101010101" pitchFamily="49" charset="-122"/>
              <a:cs typeface="幼圆" panose="02010509060101010101" pitchFamily="49" charset="-122"/>
            </a:endParaRPr>
          </a:p>
        </p:txBody>
      </p:sp>
      <p:sp>
        <p:nvSpPr>
          <p:cNvPr id="21" name="日期占位符 3"/>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sz="1400">
                <a:solidFill>
                  <a:schemeClr val="tx1"/>
                </a:solidFill>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22" name="页脚占位符 4"/>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sz="1400">
                <a:solidFill>
                  <a:schemeClr val="tx1"/>
                </a:solidFill>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24" name="灯片编号占位符 5"/>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sz="1400"/>
            </a:lvl1pPr>
          </a:lstStyle>
          <a:p>
            <a:pPr marL="0" marR="0" indent="0" defTabSz="914400" rtl="0" fontAlgn="base" latinLnBrk="0">
              <a:lnSpc>
                <a:spcPct val="100000"/>
              </a:lnSpc>
              <a:spcBef>
                <a:spcPct val="0"/>
              </a:spcBef>
              <a:spcAft>
                <a:spcPct val="0"/>
              </a:spcAft>
              <a:buClrTx/>
              <a:buSzTx/>
              <a:buFontTx/>
              <a:defRPr/>
            </a:pPr>
            <a:fld id="{5781D55C-CB66-4BAF-855A-A26B83B04D34}" type="slidenum">
              <a:rPr kumimoji="0" altLang="en-US" b="0" i="0" kern="1200" cap="none" spc="0" normalizeH="0" baseline="0" noProof="1">
                <a:latin typeface="Arial" panose="020B0604020202020204" pitchFamily="34" charset="0"/>
                <a:ea typeface="楷体" panose="02010609060101010101" pitchFamily="49" charset="-122"/>
                <a:cs typeface="+mn-cs"/>
              </a:rPr>
              <a:t>‹#›</a:t>
            </a:fld>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6286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825625"/>
            <a:ext cx="38862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21" name="日期占位符 2"/>
          <p:cNvSpPr>
            <a:spLocks noGrp="1"/>
          </p:cNvSpPr>
          <p:nvPr>
            <p:ph type="dt" sz="half" idx="2"/>
          </p:nvPr>
        </p:nvSpPr>
        <p:spPr>
          <a:xfrm>
            <a:off x="457200" y="6246283"/>
            <a:ext cx="2133600" cy="476251"/>
          </a:xfrm>
          <a:prstGeom prst="rect">
            <a:avLst/>
          </a:prstGeom>
          <a:ln>
            <a:miter/>
          </a:ln>
        </p:spPr>
        <p:txBody>
          <a:bodyPr vert="horz" lIns="91440" tIns="45720" rIns="91440" bIns="45720" rtlCol="0" anchor="ctr"/>
          <a:lstStyle>
            <a:lvl1pPr>
              <a:defRPr noProof="1"/>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zh-CN" altLang="en-US" b="0" i="0" kern="1200" cap="none" spc="0" normalizeH="0" baseline="0" noProof="1">
              <a:latin typeface="Arial" panose="020B0604020202020204" pitchFamily="34" charset="0"/>
              <a:ea typeface="宋体" panose="02010600030101010101" pitchFamily="2" charset="-122"/>
              <a:cs typeface="+mn-cs"/>
            </a:endParaRPr>
          </a:p>
        </p:txBody>
      </p:sp>
      <p:sp>
        <p:nvSpPr>
          <p:cNvPr id="22" name="页脚占位符 3"/>
          <p:cNvSpPr>
            <a:spLocks noGrp="1"/>
          </p:cNvSpPr>
          <p:nvPr>
            <p:ph type="ftr" sz="quarter" idx="3"/>
          </p:nvPr>
        </p:nvSpPr>
        <p:spPr>
          <a:xfrm>
            <a:off x="3124200" y="6246283"/>
            <a:ext cx="2895600" cy="476251"/>
          </a:xfrm>
          <a:prstGeom prst="rect">
            <a:avLst/>
          </a:prstGeom>
          <a:ln>
            <a:miter/>
          </a:ln>
        </p:spPr>
        <p:txBody>
          <a:bodyPr vert="horz" lIns="91440" tIns="45720" rIns="91440" bIns="45720" rtlCol="0" anchor="ctr"/>
          <a:lstStyle>
            <a:lvl1pPr>
              <a:defRPr noProof="1"/>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zh-CN" b="0" i="0" kern="1200" cap="none" spc="0" normalizeH="0" baseline="0" noProof="1">
              <a:latin typeface="Arial" panose="020B0604020202020204" pitchFamily="34" charset="0"/>
              <a:ea typeface="宋体" panose="02010600030101010101" pitchFamily="2" charset="-122"/>
              <a:cs typeface="+mn-cs"/>
            </a:endParaRPr>
          </a:p>
        </p:txBody>
      </p:sp>
      <p:sp>
        <p:nvSpPr>
          <p:cNvPr id="24" name="灯片编号占位符 4"/>
          <p:cNvSpPr>
            <a:spLocks noGrp="1"/>
          </p:cNvSpPr>
          <p:nvPr>
            <p:ph type="sldNum" sz="quarter" idx="4"/>
          </p:nvPr>
        </p:nvSpPr>
        <p:spPr>
          <a:xfrm>
            <a:off x="6553200" y="6246283"/>
            <a:ext cx="2133600" cy="476251"/>
          </a:xfrm>
          <a:prstGeom prst="rect">
            <a:avLst/>
          </a:prstGeom>
          <a:ln>
            <a:miter/>
          </a:ln>
        </p:spPr>
        <p:txBody>
          <a:bodyPr vert="horz" wrap="square" lIns="91440" tIns="45720" rIns="91440" bIns="45720" numCol="1" anchor="ctr" anchorCtr="0" compatLnSpc="1"/>
          <a:lstStyle>
            <a:lvl1pPr algn="l">
              <a:buFontTx/>
              <a:buNone/>
              <a:defRPr sz="1800">
                <a:solidFill>
                  <a:schemeClr val="tx1"/>
                </a:solidFill>
              </a:defRPr>
            </a:lvl1pPr>
          </a:lstStyle>
          <a:p>
            <a:pPr marL="0" marR="0" indent="0" defTabSz="914400" rtl="0" fontAlgn="base" latinLnBrk="0">
              <a:lnSpc>
                <a:spcPct val="100000"/>
              </a:lnSpc>
              <a:spcBef>
                <a:spcPct val="0"/>
              </a:spcBef>
              <a:spcAft>
                <a:spcPct val="0"/>
              </a:spcAft>
              <a:buClrTx/>
              <a:buSzTx/>
              <a:buFontTx/>
              <a:defRPr/>
            </a:pPr>
            <a:fld id="{316FDAEE-E2EE-4153-8AAC-2AF717F9AAE2}"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9218" name="图片 20"/>
          <p:cNvPicPr>
            <a:picLocks noChangeAspect="1"/>
          </p:cNvPicPr>
          <p:nvPr/>
        </p:nvPicPr>
        <p:blipFill>
          <a:blip r:embed="rId2"/>
          <a:stretch>
            <a:fillRect/>
          </a:stretch>
        </p:blipFill>
        <p:spPr>
          <a:xfrm>
            <a:off x="17465" y="0"/>
            <a:ext cx="9109075" cy="6858000"/>
          </a:xfrm>
          <a:prstGeom prst="rect">
            <a:avLst/>
          </a:prstGeom>
          <a:noFill/>
          <a:ln w="9525">
            <a:noFill/>
          </a:ln>
        </p:spPr>
      </p:pic>
      <p:sp>
        <p:nvSpPr>
          <p:cNvPr id="22" name="矩形 21"/>
          <p:cNvSpPr/>
          <p:nvPr/>
        </p:nvSpPr>
        <p:spPr>
          <a:xfrm>
            <a:off x="0" y="0"/>
            <a:ext cx="9144000" cy="6858000"/>
          </a:xfrm>
          <a:prstGeom prst="rect">
            <a:avLst/>
          </a:prstGeom>
          <a:gradFill flip="none" rotWithShape="1">
            <a:gsLst>
              <a:gs pos="0">
                <a:schemeClr val="bg1">
                  <a:alpha val="73000"/>
                </a:schemeClr>
              </a:gs>
              <a:gs pos="100000">
                <a:schemeClr val="bg1">
                  <a:shade val="100000"/>
                  <a:satMod val="11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4" name="直接连接符 23"/>
          <p:cNvCxnSpPr/>
          <p:nvPr/>
        </p:nvCxnSpPr>
        <p:spPr>
          <a:xfrm>
            <a:off x="1856378" y="3422651"/>
            <a:ext cx="6646918" cy="0"/>
          </a:xfrm>
          <a:prstGeom prst="line">
            <a:avLst/>
          </a:prstGeom>
          <a:ln>
            <a:gradFill>
              <a:gsLst>
                <a:gs pos="0">
                  <a:schemeClr val="accent1"/>
                </a:gs>
                <a:gs pos="100000">
                  <a:schemeClr val="accent2"/>
                </a:gs>
              </a:gsLst>
              <a:lin ang="7200000" scaled="0"/>
            </a:gradFill>
          </a:ln>
        </p:spPr>
        <p:style>
          <a:lnRef idx="1">
            <a:schemeClr val="accent1"/>
          </a:lnRef>
          <a:fillRef idx="0">
            <a:schemeClr val="accent1"/>
          </a:fillRef>
          <a:effectRef idx="0">
            <a:schemeClr val="accent1"/>
          </a:effectRef>
          <a:fontRef idx="minor">
            <a:schemeClr val="tx1"/>
          </a:fontRef>
        </p:style>
      </p:cxnSp>
      <p:sp>
        <p:nvSpPr>
          <p:cNvPr id="2" name="KSO_CT1"/>
          <p:cNvSpPr>
            <a:spLocks noGrp="1"/>
          </p:cNvSpPr>
          <p:nvPr>
            <p:ph type="ctrTitle"/>
          </p:nvPr>
        </p:nvSpPr>
        <p:spPr>
          <a:xfrm>
            <a:off x="1856383" y="2029097"/>
            <a:ext cx="6646917" cy="1332782"/>
          </a:xfrm>
          <a:noFill/>
        </p:spPr>
        <p:txBody>
          <a:bodyPr>
            <a:noAutofit/>
          </a:bodyPr>
          <a:lstStyle>
            <a:lvl1pPr algn="ctr">
              <a:defRPr sz="4400" baseline="0">
                <a:ln w="19050">
                  <a:solidFill>
                    <a:schemeClr val="bg1">
                      <a:alpha val="84000"/>
                    </a:schemeClr>
                  </a:solidFill>
                </a:ln>
                <a:gradFill>
                  <a:gsLst>
                    <a:gs pos="0">
                      <a:schemeClr val="accent1"/>
                    </a:gs>
                    <a:gs pos="63000">
                      <a:schemeClr val="accent2"/>
                    </a:gs>
                  </a:gsLst>
                  <a:lin ang="6600000" scaled="0"/>
                </a:gradFill>
                <a:effectLst>
                  <a:outerShdw dist="38100" dir="5400000" algn="t" rotWithShape="0">
                    <a:prstClr val="black">
                      <a:alpha val="10000"/>
                    </a:prstClr>
                  </a:outerShdw>
                </a:effectLst>
                <a:latin typeface="Engravers MT" panose="02090707080505020304" pitchFamily="18" charset="0"/>
              </a:defRPr>
            </a:lvl1pPr>
          </a:lstStyle>
          <a:p>
            <a:r>
              <a:rPr lang="zh-CN" altLang="en-US" noProof="1"/>
              <a:t>单击此处编辑母版标题样式</a:t>
            </a:r>
            <a:endParaRPr lang="en-US" noProof="1"/>
          </a:p>
        </p:txBody>
      </p:sp>
      <p:sp>
        <p:nvSpPr>
          <p:cNvPr id="3" name="KSO_CT2"/>
          <p:cNvSpPr>
            <a:spLocks noGrp="1"/>
          </p:cNvSpPr>
          <p:nvPr>
            <p:ph type="subTitle" idx="1"/>
          </p:nvPr>
        </p:nvSpPr>
        <p:spPr>
          <a:xfrm>
            <a:off x="1856380" y="3472547"/>
            <a:ext cx="6646918" cy="550817"/>
          </a:xfrm>
          <a:noFill/>
        </p:spPr>
        <p:txBody>
          <a:bodyPr>
            <a:normAutofit/>
          </a:bodyPr>
          <a:lstStyle>
            <a:lvl1pPr marL="0" indent="0" algn="ctr">
              <a:buNone/>
              <a:defRPr sz="2400" b="1">
                <a:ln w="12700">
                  <a:noFill/>
                </a:ln>
                <a:gradFill>
                  <a:gsLst>
                    <a:gs pos="0">
                      <a:schemeClr val="accent2"/>
                    </a:gs>
                    <a:gs pos="100000">
                      <a:schemeClr val="accent1"/>
                    </a:gs>
                  </a:gsLst>
                  <a:lin ang="9000000" scaled="0"/>
                </a:gradFill>
                <a:effectLst/>
                <a:latin typeface="幼圆" panose="02010509060101010101" pitchFamily="49" charset="-122"/>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25"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6"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7"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04B323B0-B30A-455B-AAE1-4C2EED1DC370}"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idx="1"/>
          </p:nvPr>
        </p:nvSpPr>
        <p:spPr/>
        <p:txBody>
          <a:bodyPr/>
          <a:lstStyle>
            <a:lvl1pPr>
              <a:defRPr>
                <a:solidFill>
                  <a:schemeClr val="accent2">
                    <a:lumMod val="75000"/>
                  </a:schemeClr>
                </a:solidFill>
              </a:defRPr>
            </a:lvl1pPr>
            <a:lvl2pPr marL="357505" indent="-285750">
              <a:buFont typeface="宋体-方正超大字符集" pitchFamily="65" charset="-122"/>
              <a:buChar char=" "/>
              <a:defRPr/>
            </a:lvl2pPr>
          </a:lstStyle>
          <a:p>
            <a:pPr lvl="0"/>
            <a:r>
              <a:rPr lang="zh-CN" altLang="en-US" noProof="1"/>
              <a:t>单击此处编辑母版文本样式</a:t>
            </a:r>
          </a:p>
          <a:p>
            <a:pPr lvl="1"/>
            <a:r>
              <a:rPr lang="zh-CN" altLang="en-US" noProof="1"/>
              <a:t>第二级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节标题">
    <p:spTree>
      <p:nvGrpSpPr>
        <p:cNvPr id="1" name=""/>
        <p:cNvGrpSpPr/>
        <p:nvPr/>
      </p:nvGrpSpPr>
      <p:grpSpPr>
        <a:xfrm>
          <a:off x="0" y="0"/>
          <a:ext cx="0" cy="0"/>
          <a:chOff x="0" y="0"/>
          <a:chExt cx="0" cy="0"/>
        </a:xfrm>
      </p:grpSpPr>
      <p:pic>
        <p:nvPicPr>
          <p:cNvPr id="10242" name="图片 20"/>
          <p:cNvPicPr>
            <a:picLocks noChangeAspect="1"/>
          </p:cNvPicPr>
          <p:nvPr/>
        </p:nvPicPr>
        <p:blipFill>
          <a:blip r:embed="rId2"/>
          <a:stretch>
            <a:fillRect/>
          </a:stretch>
        </p:blipFill>
        <p:spPr>
          <a:xfrm>
            <a:off x="2" y="0"/>
            <a:ext cx="9109075" cy="6858000"/>
          </a:xfrm>
          <a:prstGeom prst="rect">
            <a:avLst/>
          </a:prstGeom>
          <a:noFill/>
          <a:ln w="9525">
            <a:noFill/>
          </a:ln>
        </p:spPr>
      </p:pic>
      <p:sp>
        <p:nvSpPr>
          <p:cNvPr id="22" name="矩形 21"/>
          <p:cNvSpPr/>
          <p:nvPr/>
        </p:nvSpPr>
        <p:spPr>
          <a:xfrm>
            <a:off x="2030413" y="2762252"/>
            <a:ext cx="3138488" cy="397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4" name="文本框 10"/>
          <p:cNvSpPr txBox="1"/>
          <p:nvPr/>
        </p:nvSpPr>
        <p:spPr>
          <a:xfrm>
            <a:off x="1390377" y="1697998"/>
            <a:ext cx="2284643" cy="2699832"/>
          </a:xfrm>
          <a:prstGeom prst="rect">
            <a:avLst/>
          </a:prstGeom>
        </p:spPr>
        <p:txBody>
          <a:bodyPr lIns="0" rIns="720000" anchor="ctr"/>
          <a:lstStyle>
            <a:defPPr>
              <a:defRPr lang="zh-CN"/>
            </a:defPPr>
            <a:lvl1pPr indent="0" algn="ctr">
              <a:lnSpc>
                <a:spcPct val="110000"/>
              </a:lnSpc>
              <a:spcBef>
                <a:spcPts val="1800"/>
              </a:spcBef>
              <a:spcAft>
                <a:spcPts val="0"/>
              </a:spcAft>
              <a:buSzPct val="80000"/>
              <a:buFontTx/>
              <a:buNone/>
              <a:defRPr sz="23900" b="1" i="1" baseline="0">
                <a:gradFill>
                  <a:gsLst>
                    <a:gs pos="0">
                      <a:srgbClr val="00A1C7"/>
                    </a:gs>
                    <a:gs pos="100000">
                      <a:srgbClr val="A3C902"/>
                    </a:gs>
                  </a:gsLst>
                  <a:lin ang="5400000" scaled="0"/>
                </a:gradFill>
                <a:latin typeface="Felix Titling" panose="04060505060202020A04" pitchFamily="82" charset="0"/>
                <a:ea typeface="幼圆" panose="02010509060101010101" pitchFamily="49" charset="-122"/>
              </a:defRPr>
            </a:lvl1pPr>
            <a:lvl2pPr marL="357505" indent="0" algn="just">
              <a:lnSpc>
                <a:spcPct val="130000"/>
              </a:lnSpc>
              <a:spcBef>
                <a:spcPts val="200"/>
              </a:spcBef>
              <a:spcAft>
                <a:spcPts val="800"/>
              </a:spcAft>
              <a:buFont typeface="Arial" panose="020B0604020202020204" pitchFamily="34" charset="0"/>
              <a:buNone/>
              <a:defRPr sz="1600" baseline="0">
                <a:solidFill>
                  <a:srgbClr val="737373"/>
                </a:solidFill>
                <a:latin typeface="宋体-方正超大字符集" pitchFamily="65" charset="-122"/>
                <a:ea typeface="宋体-方正超大字符集" pitchFamily="65" charset="-122"/>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base" latinLnBrk="0" hangingPunct="1">
              <a:lnSpc>
                <a:spcPct val="110000"/>
              </a:lnSpc>
              <a:spcBef>
                <a:spcPts val="1800"/>
              </a:spcBef>
              <a:spcAft>
                <a:spcPts val="0"/>
              </a:spcAft>
              <a:buClrTx/>
              <a:buSzPct val="80000"/>
              <a:buFontTx/>
              <a:buNone/>
              <a:defRPr/>
            </a:pPr>
            <a:r>
              <a:rPr kumimoji="0" lang="en-US" altLang="zh-CN" sz="23900" b="1" i="1" u="none" strike="noStrike" kern="1200" cap="none" spc="0" normalizeH="0" baseline="0" noProof="0" dirty="0">
                <a:ln>
                  <a:noFill/>
                </a:ln>
                <a:gradFill>
                  <a:gsLst>
                    <a:gs pos="0">
                      <a:schemeClr val="accent2"/>
                    </a:gs>
                    <a:gs pos="100000">
                      <a:schemeClr val="accent1"/>
                    </a:gs>
                  </a:gsLst>
                  <a:lin ang="5400000" scaled="0"/>
                </a:gradFill>
                <a:effectLst/>
                <a:uLnTx/>
                <a:uFillTx/>
                <a:latin typeface="Felix Titling" panose="04060505060202020A04" pitchFamily="82" charset="0"/>
                <a:ea typeface="幼圆" panose="02010509060101010101" pitchFamily="49" charset="-122"/>
                <a:cs typeface="+mn-cs"/>
              </a:rPr>
              <a:t>1</a:t>
            </a:r>
            <a:endParaRPr kumimoji="0" lang="zh-CN" altLang="en-US" sz="23900" b="1" i="1" u="none" strike="noStrike" kern="1200" cap="none" spc="0" normalizeH="0" baseline="0" noProof="0" dirty="0">
              <a:ln>
                <a:noFill/>
              </a:ln>
              <a:gradFill>
                <a:gsLst>
                  <a:gs pos="0">
                    <a:schemeClr val="accent2"/>
                  </a:gs>
                  <a:gs pos="100000">
                    <a:schemeClr val="accent1"/>
                  </a:gs>
                </a:gsLst>
                <a:lin ang="5400000" scaled="0"/>
              </a:gradFill>
              <a:effectLst/>
              <a:uLnTx/>
              <a:uFillTx/>
              <a:latin typeface="Felix Titling" panose="04060505060202020A04" pitchFamily="82" charset="0"/>
              <a:ea typeface="幼圆" panose="02010509060101010101" pitchFamily="49" charset="-122"/>
              <a:cs typeface="+mn-cs"/>
            </a:endParaRPr>
          </a:p>
        </p:txBody>
      </p:sp>
      <p:sp>
        <p:nvSpPr>
          <p:cNvPr id="2" name="KSO_ST1"/>
          <p:cNvSpPr>
            <a:spLocks noGrp="1"/>
          </p:cNvSpPr>
          <p:nvPr>
            <p:ph type="title"/>
          </p:nvPr>
        </p:nvSpPr>
        <p:spPr>
          <a:xfrm>
            <a:off x="3123375" y="3274433"/>
            <a:ext cx="4688214" cy="609599"/>
          </a:xfrm>
          <a:prstGeom prst="roundRect">
            <a:avLst>
              <a:gd name="adj" fmla="val 50000"/>
            </a:avLst>
          </a:prstGeom>
          <a:noFill/>
          <a:ln w="12700">
            <a:gradFill>
              <a:gsLst>
                <a:gs pos="0">
                  <a:srgbClr val="00A1C7"/>
                </a:gs>
                <a:gs pos="100000">
                  <a:srgbClr val="A3C902"/>
                </a:gs>
              </a:gsLst>
              <a:lin ang="7800000" scaled="0"/>
            </a:gradFill>
          </a:ln>
        </p:spPr>
        <p:txBody>
          <a:bodyPr anchor="ctr"/>
          <a:lstStyle>
            <a:lvl1pPr algn="l">
              <a:defRPr sz="4000">
                <a:gradFill>
                  <a:gsLst>
                    <a:gs pos="0">
                      <a:schemeClr val="accent2"/>
                    </a:gs>
                    <a:gs pos="100000">
                      <a:schemeClr val="accent1"/>
                    </a:gs>
                  </a:gsLst>
                  <a:lin ang="6600000" scaled="0"/>
                </a:gradFill>
              </a:defRPr>
            </a:lvl1pPr>
          </a:lstStyle>
          <a:p>
            <a:r>
              <a:rPr lang="zh-CN" altLang="en-US" noProof="1"/>
              <a:t>单击此处编辑母版标题样式</a:t>
            </a:r>
            <a:endParaRPr lang="en-US" noProof="1"/>
          </a:p>
        </p:txBody>
      </p:sp>
      <p:sp>
        <p:nvSpPr>
          <p:cNvPr id="3" name="KSO_ST2"/>
          <p:cNvSpPr>
            <a:spLocks noGrp="1"/>
          </p:cNvSpPr>
          <p:nvPr>
            <p:ph type="body" idx="1"/>
          </p:nvPr>
        </p:nvSpPr>
        <p:spPr>
          <a:xfrm>
            <a:off x="2031042" y="2762848"/>
            <a:ext cx="3137264" cy="398372"/>
          </a:xfrm>
          <a:solidFill>
            <a:schemeClr val="bg1"/>
          </a:solidFill>
        </p:spPr>
        <p:txBody>
          <a:bodyPr anchor="ctr">
            <a:normAutofit/>
          </a:bodyPr>
          <a:lstStyle>
            <a:lvl1pPr marL="0" indent="0" algn="l">
              <a:buNone/>
              <a:defRPr sz="1600">
                <a:solidFill>
                  <a:schemeClr val="accent1"/>
                </a:solidFill>
                <a:latin typeface="Felix Titling" panose="04060505060202020A04" pitchFamily="8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25"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6"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defRPr/>
            </a:pPr>
            <a:endParaRPr kumimoji="0" lang="en-US" altLang="x-none" b="0" i="0" kern="1200" cap="none" spc="0" normalizeH="0" baseline="0" noProof="0">
              <a:latin typeface="Arial" panose="020B0604020202020204" pitchFamily="34" charset="0"/>
              <a:ea typeface="宋体" panose="02010600030101010101" pitchFamily="2" charset="-122"/>
              <a:cs typeface="+mn-cs"/>
            </a:endParaRPr>
          </a:p>
        </p:txBody>
      </p:sp>
      <p:sp>
        <p:nvSpPr>
          <p:cNvPr id="27"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defRPr/>
            </a:pPr>
            <a:fld id="{C41170D8-F0A8-46BD-BEC4-791B8996F2AF}" type="slidenum">
              <a:rPr kumimoji="0" altLang="zh-CN" b="0" i="0" kern="1200" cap="none" spc="0" normalizeH="0" baseline="0" noProof="1">
                <a:latin typeface="Arial" panose="020B0604020202020204" pitchFamily="34" charset="0"/>
                <a:ea typeface="楷体" panose="02010609060101010101" pitchFamily="49" charset="-122"/>
                <a:cs typeface="+mn-cs"/>
              </a:rPr>
              <a:t>‹#›</a:t>
            </a:fld>
            <a:endParaRPr kumimoji="0" lang="zh-CN" altLang="zh-CN" b="0" i="0"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a:t>单击此处编辑母版标题样式</a:t>
            </a:r>
            <a:endParaRPr lang="en-US" noProof="1"/>
          </a:p>
        </p:txBody>
      </p:sp>
      <p:sp>
        <p:nvSpPr>
          <p:cNvPr id="3" name="KSO_BC1"/>
          <p:cNvSpPr>
            <a:spLocks noGrp="1"/>
          </p:cNvSpPr>
          <p:nvPr>
            <p:ph sz="half" idx="1"/>
          </p:nvPr>
        </p:nvSpPr>
        <p:spPr>
          <a:xfrm>
            <a:off x="1049867" y="1244602"/>
            <a:ext cx="3810000" cy="4932362"/>
          </a:xfrm>
        </p:spPr>
        <p:txBody>
          <a:bodyPr/>
          <a:lstStyle/>
          <a:p>
            <a:pPr lvl="0"/>
            <a:r>
              <a:rPr lang="zh-CN" altLang="en-US" noProof="1"/>
              <a:t>单击此处编辑母版文本样式</a:t>
            </a:r>
          </a:p>
          <a:p>
            <a:pPr lvl="1"/>
            <a:r>
              <a:rPr lang="zh-CN" altLang="en-US" noProof="1"/>
              <a:t>第二级</a:t>
            </a:r>
          </a:p>
        </p:txBody>
      </p:sp>
      <p:sp>
        <p:nvSpPr>
          <p:cNvPr id="4" name="KSO_BC2"/>
          <p:cNvSpPr>
            <a:spLocks noGrp="1"/>
          </p:cNvSpPr>
          <p:nvPr>
            <p:ph sz="half" idx="2"/>
          </p:nvPr>
        </p:nvSpPr>
        <p:spPr>
          <a:xfrm>
            <a:off x="4889502" y="1244602"/>
            <a:ext cx="3820587" cy="4932362"/>
          </a:xfrm>
        </p:spPr>
        <p:txBody>
          <a:bodyPr/>
          <a:lstStyle/>
          <a:p>
            <a:pPr lvl="0"/>
            <a:r>
              <a:rPr lang="zh-CN" altLang="en-US" noProof="1"/>
              <a:t>单击此处编辑母版文本样式</a:t>
            </a:r>
          </a:p>
          <a:p>
            <a:pPr lvl="1"/>
            <a:r>
              <a:rPr lang="zh-CN" altLang="en-US" noProof="1"/>
              <a:t>第二级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3"/>
            <a:ext cx="6984076" cy="71702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24576" y="1376363"/>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KSO_BC1"/>
          <p:cNvSpPr>
            <a:spLocks noGrp="1"/>
          </p:cNvSpPr>
          <p:nvPr>
            <p:ph sz="half" idx="2"/>
          </p:nvPr>
        </p:nvSpPr>
        <p:spPr>
          <a:xfrm>
            <a:off x="824576" y="2200276"/>
            <a:ext cx="3868340" cy="3684588"/>
          </a:xfrm>
        </p:spPr>
        <p:txBody>
          <a:bodyPr/>
          <a:lstStyle/>
          <a:p>
            <a:pPr lvl="0"/>
            <a:r>
              <a:rPr lang="zh-CN" altLang="en-US" noProof="1"/>
              <a:t>单击此处编辑母版文本样式</a:t>
            </a:r>
          </a:p>
          <a:p>
            <a:pPr lvl="1"/>
            <a:r>
              <a:rPr lang="zh-CN" altLang="en-US" noProof="1"/>
              <a:t>第二级</a:t>
            </a:r>
          </a:p>
        </p:txBody>
      </p:sp>
      <p:sp>
        <p:nvSpPr>
          <p:cNvPr id="5" name="Text Placeholder 4"/>
          <p:cNvSpPr>
            <a:spLocks noGrp="1"/>
          </p:cNvSpPr>
          <p:nvPr>
            <p:ph type="body" sz="quarter" idx="3"/>
          </p:nvPr>
        </p:nvSpPr>
        <p:spPr>
          <a:xfrm>
            <a:off x="4823887" y="1376363"/>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KSO_BC2"/>
          <p:cNvSpPr>
            <a:spLocks noGrp="1"/>
          </p:cNvSpPr>
          <p:nvPr>
            <p:ph sz="quarter" idx="4"/>
          </p:nvPr>
        </p:nvSpPr>
        <p:spPr>
          <a:xfrm>
            <a:off x="4823887" y="2200276"/>
            <a:ext cx="3887391" cy="3684588"/>
          </a:xfrm>
        </p:spPr>
        <p:txBody>
          <a:bodyPr/>
          <a:lstStyle/>
          <a:p>
            <a:pPr lvl="0"/>
            <a:r>
              <a:rPr lang="zh-CN" altLang="en-US" noProof="1"/>
              <a:t>单击此处编辑母版文本样式</a:t>
            </a:r>
          </a:p>
          <a:p>
            <a:pPr lvl="1"/>
            <a:r>
              <a:rPr lang="zh-CN" altLang="en-US" noProof="1"/>
              <a:t>第二级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image" Target="../media/image2.png"/><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image" Target="../media/image1.png"/><Relationship Id="rId2" Type="http://schemas.openxmlformats.org/officeDocument/2006/relationships/slideLayout" Target="../slideLayouts/slideLayout111.xml"/><Relationship Id="rId16" Type="http://schemas.openxmlformats.org/officeDocument/2006/relationships/theme" Target="../theme/theme10.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10" Type="http://schemas.openxmlformats.org/officeDocument/2006/relationships/slideLayout" Target="../slideLayouts/slideLayout119.xml"/><Relationship Id="rId19" Type="http://schemas.openxmlformats.org/officeDocument/2006/relationships/image" Target="../media/image3.png"/><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image" Target="../media/image3.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image" Target="../media/image2.png"/><Relationship Id="rId2" Type="http://schemas.openxmlformats.org/officeDocument/2006/relationships/slideLayout" Target="../slideLayouts/slideLayout82.xml"/><Relationship Id="rId16" Type="http://schemas.openxmlformats.org/officeDocument/2006/relationships/image" Target="../media/image1.png"/><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theme" Target="../theme/theme8.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image" Target="../media/image2.png"/><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image" Target="../media/image1.png"/><Relationship Id="rId2" Type="http://schemas.openxmlformats.org/officeDocument/2006/relationships/slideLayout" Target="../slideLayouts/slideLayout96.xml"/><Relationship Id="rId16" Type="http://schemas.openxmlformats.org/officeDocument/2006/relationships/theme" Target="../theme/theme9.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19" Type="http://schemas.openxmlformats.org/officeDocument/2006/relationships/image" Target="../media/image3.png"/><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noProof="1"/>
            </a:lvl1pPr>
          </a:lstStyle>
          <a:p>
            <a:pPr marL="0" marR="0" lvl="0" indent="0" algn="r" defTabSz="914400" rtl="0" eaLnBrk="1" fontAlgn="base" latinLnBrk="0" hangingPunct="1">
              <a:lnSpc>
                <a:spcPct val="100000"/>
              </a:lnSpc>
              <a:spcBef>
                <a:spcPct val="0"/>
              </a:spcBef>
              <a:spcAft>
                <a:spcPct val="0"/>
              </a:spcAft>
              <a:buClrTx/>
              <a:buSzTx/>
              <a:buFontTx/>
              <a:buChar char="•"/>
              <a:defRPr/>
            </a:pPr>
            <a:fld id="{9E579112-854D-4FB9-A111-8BC8D4285B1D}" type="slidenum">
              <a:rPr kumimoji="0"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图片 6"/>
          <p:cNvPicPr>
            <a:picLocks noChangeAspect="1"/>
          </p:cNvPicPr>
          <p:nvPr/>
        </p:nvPicPr>
        <p:blipFill>
          <a:blip r:embed="rId17"/>
          <a:stretch>
            <a:fillRect/>
          </a:stretch>
        </p:blipFill>
        <p:spPr>
          <a:xfrm>
            <a:off x="17465" y="0"/>
            <a:ext cx="9109075" cy="6858000"/>
          </a:xfrm>
          <a:prstGeom prst="rect">
            <a:avLst/>
          </a:prstGeom>
          <a:noFill/>
          <a:ln w="9525">
            <a:noFill/>
          </a:ln>
        </p:spPr>
      </p:pic>
      <p:sp>
        <p:nvSpPr>
          <p:cNvPr id="2" name="KSO_BT1"/>
          <p:cNvSpPr>
            <a:spLocks noGrp="1"/>
          </p:cNvSpPr>
          <p:nvPr>
            <p:ph type="title"/>
          </p:nvPr>
        </p:nvSpPr>
        <p:spPr>
          <a:xfrm>
            <a:off x="382588" y="169333"/>
            <a:ext cx="8351838" cy="491066"/>
          </a:xfrm>
          <a:prstGeom prst="rect">
            <a:avLst/>
          </a:prstGeom>
        </p:spPr>
        <p:txBody>
          <a:bodyPr vert="horz" lIns="91440" tIns="45720" rIns="91440" bIns="45720" rtlCol="0" anchor="b">
            <a:normAutofit/>
          </a:bodyPr>
          <a:lstStyle/>
          <a:p>
            <a:r>
              <a:rPr lang="zh-CN" altLang="en-US" noProof="1"/>
              <a:t>单击此处编辑母版标题样式</a:t>
            </a:r>
            <a:endParaRPr lang="en-US" noProof="1"/>
          </a:p>
        </p:txBody>
      </p:sp>
      <p:sp>
        <p:nvSpPr>
          <p:cNvPr id="8196" name="KSO_BC1"/>
          <p:cNvSpPr>
            <a:spLocks noGrp="1"/>
          </p:cNvSpPr>
          <p:nvPr>
            <p:ph type="body"/>
          </p:nvPr>
        </p:nvSpPr>
        <p:spPr>
          <a:xfrm>
            <a:off x="392115" y="1058335"/>
            <a:ext cx="8351837" cy="5126567"/>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
        <p:nvSpPr>
          <p:cNvPr id="4"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lgn="r" eaLnBrk="1" hangingPunct="1">
              <a:buFontTx/>
              <a:buChar char="•"/>
              <a:defRPr sz="1200" noProof="1">
                <a:solidFill>
                  <a:srgbClr val="929393"/>
                </a:solidFill>
                <a:ea typeface="楷体" panose="02010609060101010101" pitchFamily="49" charset="-122"/>
              </a:defRPr>
            </a:lvl1p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cxnSp>
        <p:nvCxnSpPr>
          <p:cNvPr id="8" name="直接连接符 7"/>
          <p:cNvCxnSpPr/>
          <p:nvPr/>
        </p:nvCxnSpPr>
        <p:spPr>
          <a:xfrm>
            <a:off x="5329646" y="764117"/>
            <a:ext cx="3796940" cy="0"/>
          </a:xfrm>
          <a:prstGeom prst="line">
            <a:avLst/>
          </a:prstGeom>
          <a:ln w="19050">
            <a:gradFill>
              <a:gsLst>
                <a:gs pos="0">
                  <a:schemeClr val="accent2"/>
                </a:gs>
                <a:gs pos="100000">
                  <a:schemeClr val="accent1"/>
                </a:gs>
              </a:gsLst>
              <a:lin ang="6600000" scaled="0"/>
            </a:gradFill>
          </a:ln>
        </p:spPr>
        <p:style>
          <a:lnRef idx="1">
            <a:schemeClr val="accent1"/>
          </a:lnRef>
          <a:fillRef idx="0">
            <a:schemeClr val="accent1"/>
          </a:fillRef>
          <a:effectRef idx="0">
            <a:schemeClr val="accent1"/>
          </a:effectRef>
          <a:fontRef idx="minor">
            <a:schemeClr val="tx1"/>
          </a:fontRef>
        </p:style>
      </p:cxnSp>
      <p:grpSp>
        <p:nvGrpSpPr>
          <p:cNvPr id="8201" name="组合 13"/>
          <p:cNvGrpSpPr/>
          <p:nvPr/>
        </p:nvGrpSpPr>
        <p:grpSpPr>
          <a:xfrm>
            <a:off x="3884615" y="721785"/>
            <a:ext cx="1349375" cy="124883"/>
            <a:chOff x="3692224" y="721610"/>
            <a:chExt cx="1350042" cy="124638"/>
          </a:xfrm>
        </p:grpSpPr>
        <p:pic>
          <p:nvPicPr>
            <p:cNvPr id="8203" name="图片 8"/>
            <p:cNvPicPr>
              <a:picLocks noChangeAspect="1"/>
            </p:cNvPicPr>
            <p:nvPr userDrawn="1"/>
          </p:nvPicPr>
          <p:blipFill>
            <a:blip r:embed="rId18"/>
            <a:stretch>
              <a:fillRect/>
            </a:stretch>
          </p:blipFill>
          <p:spPr>
            <a:xfrm>
              <a:off x="3692224" y="721610"/>
              <a:ext cx="131198" cy="124638"/>
            </a:xfrm>
            <a:prstGeom prst="rect">
              <a:avLst/>
            </a:prstGeom>
            <a:noFill/>
            <a:ln w="9525">
              <a:noFill/>
            </a:ln>
          </p:spPr>
        </p:pic>
        <p:pic>
          <p:nvPicPr>
            <p:cNvPr id="10" name="图片 9"/>
            <p:cNvPicPr>
              <a:picLocks noChangeAspect="1"/>
            </p:cNvPicPr>
            <p:nvPr/>
          </p:nvPicPr>
          <p:blipFill>
            <a:blip r:embed="rId18" cstate="print">
              <a:duotone>
                <a:prstClr val="black"/>
                <a:srgbClr val="FFFF00">
                  <a:tint val="45000"/>
                  <a:satMod val="400000"/>
                </a:srgbClr>
              </a:duotone>
            </a:blip>
            <a:stretch>
              <a:fillRect/>
            </a:stretch>
          </p:blipFill>
          <p:spPr>
            <a:xfrm>
              <a:off x="3823422" y="721610"/>
              <a:ext cx="131198" cy="124638"/>
            </a:xfrm>
            <a:prstGeom prst="rect">
              <a:avLst/>
            </a:prstGeom>
          </p:spPr>
        </p:pic>
        <p:pic>
          <p:nvPicPr>
            <p:cNvPr id="11" name="图片 10"/>
            <p:cNvPicPr>
              <a:picLocks noChangeAspect="1"/>
            </p:cNvPicPr>
            <p:nvPr/>
          </p:nvPicPr>
          <p:blipFill>
            <a:blip r:embed="rId18" cstate="print">
              <a:duotone>
                <a:prstClr val="black"/>
                <a:schemeClr val="accent4">
                  <a:tint val="45000"/>
                  <a:satMod val="400000"/>
                </a:schemeClr>
              </a:duotone>
            </a:blip>
            <a:stretch>
              <a:fillRect/>
            </a:stretch>
          </p:blipFill>
          <p:spPr>
            <a:xfrm>
              <a:off x="3954620" y="721610"/>
              <a:ext cx="131198" cy="124638"/>
            </a:xfrm>
            <a:prstGeom prst="rect">
              <a:avLst/>
            </a:prstGeom>
          </p:spPr>
        </p:pic>
        <p:pic>
          <p:nvPicPr>
            <p:cNvPr id="12" name="图片 11"/>
            <p:cNvPicPr>
              <a:picLocks noChangeAspect="1"/>
            </p:cNvPicPr>
            <p:nvPr/>
          </p:nvPicPr>
          <p:blipFill>
            <a:blip r:embed="rId18" cstate="print">
              <a:duotone>
                <a:prstClr val="black"/>
                <a:srgbClr val="00A1C7">
                  <a:tint val="45000"/>
                  <a:satMod val="400000"/>
                </a:srgbClr>
              </a:duotone>
            </a:blip>
            <a:stretch>
              <a:fillRect/>
            </a:stretch>
          </p:blipFill>
          <p:spPr>
            <a:xfrm>
              <a:off x="4100600" y="721610"/>
              <a:ext cx="131198" cy="124638"/>
            </a:xfrm>
            <a:prstGeom prst="rect">
              <a:avLst/>
            </a:prstGeom>
          </p:spPr>
        </p:pic>
        <p:pic>
          <p:nvPicPr>
            <p:cNvPr id="13" name="图片 12"/>
            <p:cNvPicPr>
              <a:picLocks noChangeAspect="1"/>
            </p:cNvPicPr>
            <p:nvPr/>
          </p:nvPicPr>
          <p:blipFill>
            <a:blip r:embed="rId18" cstate="print">
              <a:duotone>
                <a:prstClr val="black"/>
                <a:srgbClr val="FF0000">
                  <a:tint val="45000"/>
                  <a:satMod val="400000"/>
                </a:srgbClr>
              </a:duotone>
            </a:blip>
            <a:stretch>
              <a:fillRect/>
            </a:stretch>
          </p:blipFill>
          <p:spPr>
            <a:xfrm>
              <a:off x="4231798" y="721610"/>
              <a:ext cx="131198" cy="124638"/>
            </a:xfrm>
            <a:prstGeom prst="rect">
              <a:avLst/>
            </a:prstGeom>
          </p:spPr>
        </p:pic>
        <p:pic>
          <p:nvPicPr>
            <p:cNvPr id="8208" name="图片 15"/>
            <p:cNvPicPr>
              <a:picLocks noChangeAspect="1"/>
            </p:cNvPicPr>
            <p:nvPr userDrawn="1"/>
          </p:nvPicPr>
          <p:blipFill>
            <a:blip r:embed="rId18"/>
            <a:stretch>
              <a:fillRect/>
            </a:stretch>
          </p:blipFill>
          <p:spPr>
            <a:xfrm>
              <a:off x="4371494" y="721610"/>
              <a:ext cx="131198" cy="124638"/>
            </a:xfrm>
            <a:prstGeom prst="rect">
              <a:avLst/>
            </a:prstGeom>
            <a:noFill/>
            <a:ln w="9525">
              <a:noFill/>
            </a:ln>
          </p:spPr>
        </p:pic>
        <p:pic>
          <p:nvPicPr>
            <p:cNvPr id="17" name="图片 16"/>
            <p:cNvPicPr>
              <a:picLocks noChangeAspect="1"/>
            </p:cNvPicPr>
            <p:nvPr/>
          </p:nvPicPr>
          <p:blipFill>
            <a:blip r:embed="rId18" cstate="print">
              <a:duotone>
                <a:prstClr val="black"/>
                <a:srgbClr val="FFFF00">
                  <a:tint val="45000"/>
                  <a:satMod val="400000"/>
                </a:srgbClr>
              </a:duotone>
            </a:blip>
            <a:stretch>
              <a:fillRect/>
            </a:stretch>
          </p:blipFill>
          <p:spPr>
            <a:xfrm>
              <a:off x="4502692" y="721610"/>
              <a:ext cx="131198" cy="124638"/>
            </a:xfrm>
            <a:prstGeom prst="rect">
              <a:avLst/>
            </a:prstGeom>
          </p:spPr>
        </p:pic>
        <p:pic>
          <p:nvPicPr>
            <p:cNvPr id="18" name="图片 17"/>
            <p:cNvPicPr>
              <a:picLocks noChangeAspect="1"/>
            </p:cNvPicPr>
            <p:nvPr/>
          </p:nvPicPr>
          <p:blipFill>
            <a:blip r:embed="rId18" cstate="print">
              <a:duotone>
                <a:prstClr val="black"/>
                <a:schemeClr val="accent4">
                  <a:tint val="45000"/>
                  <a:satMod val="400000"/>
                </a:schemeClr>
              </a:duotone>
            </a:blip>
            <a:stretch>
              <a:fillRect/>
            </a:stretch>
          </p:blipFill>
          <p:spPr>
            <a:xfrm>
              <a:off x="4633890" y="721610"/>
              <a:ext cx="131198" cy="124638"/>
            </a:xfrm>
            <a:prstGeom prst="rect">
              <a:avLst/>
            </a:prstGeom>
          </p:spPr>
        </p:pic>
        <p:pic>
          <p:nvPicPr>
            <p:cNvPr id="19" name="图片 18"/>
            <p:cNvPicPr>
              <a:picLocks noChangeAspect="1"/>
            </p:cNvPicPr>
            <p:nvPr/>
          </p:nvPicPr>
          <p:blipFill>
            <a:blip r:embed="rId18" cstate="print">
              <a:duotone>
                <a:prstClr val="black"/>
                <a:srgbClr val="00A1C7">
                  <a:tint val="45000"/>
                  <a:satMod val="400000"/>
                </a:srgbClr>
              </a:duotone>
            </a:blip>
            <a:stretch>
              <a:fillRect/>
            </a:stretch>
          </p:blipFill>
          <p:spPr>
            <a:xfrm>
              <a:off x="4779870" y="721610"/>
              <a:ext cx="131198" cy="124638"/>
            </a:xfrm>
            <a:prstGeom prst="rect">
              <a:avLst/>
            </a:prstGeom>
          </p:spPr>
        </p:pic>
        <p:pic>
          <p:nvPicPr>
            <p:cNvPr id="20" name="图片 19"/>
            <p:cNvPicPr>
              <a:picLocks noChangeAspect="1"/>
            </p:cNvPicPr>
            <p:nvPr/>
          </p:nvPicPr>
          <p:blipFill>
            <a:blip r:embed="rId18" cstate="print">
              <a:duotone>
                <a:prstClr val="black"/>
                <a:srgbClr val="FF0000">
                  <a:tint val="45000"/>
                  <a:satMod val="400000"/>
                </a:srgbClr>
              </a:duotone>
            </a:blip>
            <a:stretch>
              <a:fillRect/>
            </a:stretch>
          </p:blipFill>
          <p:spPr>
            <a:xfrm>
              <a:off x="4911068" y="721610"/>
              <a:ext cx="131198" cy="124638"/>
            </a:xfrm>
            <a:prstGeom prst="rect">
              <a:avLst/>
            </a:prstGeom>
          </p:spPr>
        </p:pic>
      </p:grpSp>
      <p:cxnSp>
        <p:nvCxnSpPr>
          <p:cNvPr id="23" name="直接连接符 22"/>
          <p:cNvCxnSpPr/>
          <p:nvPr/>
        </p:nvCxnSpPr>
        <p:spPr>
          <a:xfrm flipH="1">
            <a:off x="-4" y="764117"/>
            <a:ext cx="3796940" cy="0"/>
          </a:xfrm>
          <a:prstGeom prst="line">
            <a:avLst/>
          </a:prstGeom>
          <a:ln w="19050">
            <a:gradFill>
              <a:gsLst>
                <a:gs pos="0">
                  <a:schemeClr val="accent2"/>
                </a:gs>
                <a:gs pos="100000">
                  <a:schemeClr val="accent1"/>
                </a:gs>
              </a:gsLst>
              <a:lin ang="6600000" scaled="0"/>
            </a:gra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Lst>
  <p:hf sldNum="0" hdr="0" ftr="0" dt="0"/>
  <p:txStyles>
    <p:titleStyle>
      <a:lvl1pPr algn="ctr" rtl="0" eaLnBrk="0" fontAlgn="base" hangingPunct="0">
        <a:lnSpc>
          <a:spcPct val="90000"/>
        </a:lnSpc>
        <a:spcBef>
          <a:spcPct val="0"/>
        </a:spcBef>
        <a:spcAft>
          <a:spcPct val="0"/>
        </a:spcAft>
        <a:defRPr sz="3200" b="1" kern="1200">
          <a:gradFill>
            <a:gsLst>
              <a:gs pos="0">
                <a:schemeClr val="accent2"/>
              </a:gs>
              <a:gs pos="100000">
                <a:schemeClr val="accent1"/>
              </a:gs>
            </a:gsLst>
            <a:lin ang="9000000" scaled="0"/>
          </a:gradFill>
          <a:latin typeface="幼圆" panose="02010509060101010101" pitchFamily="49" charset="-122"/>
          <a:ea typeface="幼圆" panose="02010509060101010101" pitchFamily="49" charset="-122"/>
          <a:cs typeface="+mj-cs"/>
        </a:defRPr>
      </a:lvl1pPr>
      <a:lvl2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2pPr>
      <a:lvl3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3pPr>
      <a:lvl4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4pPr>
      <a:lvl5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5pPr>
      <a:lvl6pPr marL="4572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6pPr>
      <a:lvl7pPr marL="9144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7pPr>
      <a:lvl8pPr marL="13716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8pPr>
      <a:lvl9pPr marL="18288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9pPr>
    </p:titleStyle>
    <p:bodyStyle>
      <a:lvl1pPr marL="357505" indent="-357505" algn="just" rtl="0" eaLnBrk="0" fontAlgn="base" hangingPunct="0">
        <a:lnSpc>
          <a:spcPct val="110000"/>
        </a:lnSpc>
        <a:spcBef>
          <a:spcPts val="1800"/>
        </a:spcBef>
        <a:spcAft>
          <a:spcPct val="0"/>
        </a:spcAft>
        <a:buSzPct val="80000"/>
        <a:buBlip>
          <a:blip r:embed="rId19"/>
        </a:buBlip>
        <a:defRPr sz="2000" b="1" kern="1200">
          <a:solidFill>
            <a:srgbClr val="007995"/>
          </a:solidFill>
          <a:latin typeface="Arial" panose="020B0604020202020204" pitchFamily="34" charset="0"/>
          <a:ea typeface="幼圆" panose="02010509060101010101" pitchFamily="49" charset="-122"/>
          <a:cs typeface="幼圆" panose="02010509060101010101" pitchFamily="49" charset="-122"/>
        </a:defRPr>
      </a:lvl1pPr>
      <a:lvl2pPr marL="357505" indent="-285750" algn="just" rtl="0" eaLnBrk="0" fontAlgn="base" hangingPunct="0">
        <a:lnSpc>
          <a:spcPct val="130000"/>
        </a:lnSpc>
        <a:spcBef>
          <a:spcPts val="200"/>
        </a:spcBef>
        <a:spcAft>
          <a:spcPts val="800"/>
        </a:spcAft>
        <a:buFont typeface="宋体-方正超大字符集"/>
        <a:buChar char=" "/>
        <a:defRPr sz="1600" kern="1200">
          <a:solidFill>
            <a:srgbClr val="898D91"/>
          </a:solidFill>
          <a:latin typeface="宋体-方正超大字符集" pitchFamily="65" charset="-122"/>
          <a:ea typeface="宋体-方正超大字符集" pitchFamily="65" charset="-122"/>
          <a:cs typeface="宋体-方正超大字符集"/>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宋体-方正超大字符集"/>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2051"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2" name="日期占位符 3"/>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b="1"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页脚占位符 4"/>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b="1"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灯片编号占位符 5"/>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b="1" noProof="1"/>
            </a:lvl1pPr>
          </a:lstStyle>
          <a:p>
            <a:pPr marL="0" marR="0" lvl="0" indent="0" algn="r" defTabSz="914400" rtl="0" eaLnBrk="1" fontAlgn="base" latinLnBrk="0" hangingPunct="1">
              <a:lnSpc>
                <a:spcPct val="100000"/>
              </a:lnSpc>
              <a:spcBef>
                <a:spcPct val="0"/>
              </a:spcBef>
              <a:spcAft>
                <a:spcPct val="0"/>
              </a:spcAft>
              <a:buClrTx/>
              <a:buSzTx/>
              <a:buFontTx/>
              <a:buChar char="•"/>
              <a:defRPr/>
            </a:pPr>
            <a:fld id="{E26E5BAE-4685-4363-872D-B9651B5C712C}"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3075"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076" name="日期占位符 3"/>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b="1"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页脚占位符 4"/>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b="1"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灯片编号占位符 5"/>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b="1" noProof="1"/>
            </a:lvl1pPr>
          </a:lstStyle>
          <a:p>
            <a:pPr marL="0" marR="0" lvl="0" indent="0" algn="r" defTabSz="914400" rtl="0" eaLnBrk="1" fontAlgn="base" latinLnBrk="0" hangingPunct="1">
              <a:lnSpc>
                <a:spcPct val="100000"/>
              </a:lnSpc>
              <a:spcBef>
                <a:spcPct val="0"/>
              </a:spcBef>
              <a:spcAft>
                <a:spcPct val="0"/>
              </a:spcAft>
              <a:buClrTx/>
              <a:buSzTx/>
              <a:buFontTx/>
              <a:buChar char="•"/>
              <a:defRPr/>
            </a:pPr>
            <a:fld id="{575D2642-0DF0-41A7-BB67-B4B21B9523EB}" type="slidenum">
              <a:rPr kumimoji="0"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4099"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100" name="日期占位符 3"/>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b="1" noProof="1">
                <a:solidFill>
                  <a:srgbClr val="0070C0"/>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101" name="页脚占位符 4"/>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b="1" noProof="1">
                <a:solidFill>
                  <a:srgbClr val="0070C0"/>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4102" name="灯片编号占位符 5"/>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b="1" noProof="1">
                <a:solidFill>
                  <a:srgbClr val="0070C0"/>
                </a:solidFill>
              </a:defRPr>
            </a:lvl1pPr>
          </a:lstStyle>
          <a:p>
            <a:pPr marL="0" marR="0" lvl="0" indent="0" algn="r" defTabSz="914400" rtl="0" eaLnBrk="1" fontAlgn="base" latinLnBrk="0" hangingPunct="1">
              <a:lnSpc>
                <a:spcPct val="100000"/>
              </a:lnSpc>
              <a:spcBef>
                <a:spcPct val="0"/>
              </a:spcBef>
              <a:spcAft>
                <a:spcPct val="0"/>
              </a:spcAft>
              <a:buClrTx/>
              <a:buSzTx/>
              <a:buFontTx/>
              <a:buChar char="•"/>
              <a:defRPr/>
            </a:pPr>
            <a:fld id="{E93E0CF5-71CA-4232-8AFE-FA0229F4C017}" type="slidenum">
              <a:rPr kumimoji="0"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1"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5123"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124" name="日期占位符 6"/>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noProof="1">
                <a:solidFill>
                  <a:srgbClr val="0070C0"/>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125" name="页脚占位符 7"/>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noProof="1">
                <a:solidFill>
                  <a:srgbClr val="0070C0"/>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5126" name="灯片编号占位符 8"/>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noProof="1">
                <a:solidFill>
                  <a:srgbClr val="0070C0"/>
                </a:solidFill>
              </a:defRPr>
            </a:lvl1pPr>
          </a:lstStyle>
          <a:p>
            <a:pPr marL="0" marR="0" lvl="0" indent="0" algn="r" defTabSz="914400" rtl="0" eaLnBrk="1" fontAlgn="base" latinLnBrk="0" hangingPunct="1">
              <a:lnSpc>
                <a:spcPct val="100000"/>
              </a:lnSpc>
              <a:spcBef>
                <a:spcPct val="0"/>
              </a:spcBef>
              <a:spcAft>
                <a:spcPct val="0"/>
              </a:spcAft>
              <a:buClrTx/>
              <a:buSzTx/>
              <a:buFontTx/>
              <a:buChar char="•"/>
              <a:defRPr/>
            </a:pPr>
            <a:fld id="{C8BA201F-FB08-4E52-9768-24FE5E37F8B6}"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6147"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148" name="日期占位符 2"/>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noProof="1">
                <a:solidFill>
                  <a:srgbClr val="0070C0"/>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149" name="页脚占位符 3"/>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noProof="1">
                <a:solidFill>
                  <a:srgbClr val="0070C0"/>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
        <p:nvSpPr>
          <p:cNvPr id="6150" name="灯片编号占位符 4"/>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noProof="1">
                <a:solidFill>
                  <a:srgbClr val="0070C0"/>
                </a:solidFill>
              </a:defRPr>
            </a:lvl1pPr>
          </a:lstStyle>
          <a:p>
            <a:pPr marL="0" marR="0" lvl="0" indent="0" algn="r" defTabSz="914400" rtl="0" eaLnBrk="1" fontAlgn="base" latinLnBrk="0" hangingPunct="1">
              <a:lnSpc>
                <a:spcPct val="100000"/>
              </a:lnSpc>
              <a:spcBef>
                <a:spcPct val="0"/>
              </a:spcBef>
              <a:spcAft>
                <a:spcPct val="0"/>
              </a:spcAft>
              <a:buClrTx/>
              <a:buSzTx/>
              <a:buFontTx/>
              <a:buChar char="•"/>
              <a:defRPr/>
            </a:pPr>
            <a:fld id="{CD34C119-78CE-4F04-A763-DE54AB4A2113}" type="slidenum">
              <a:rPr kumimoji="0"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rPr>
              <a:t>‹#›</a:t>
            </a:fld>
            <a:endParaRPr kumimoji="0" lang="zh-CN" altLang="zh-CN" sz="1400" b="0" i="0" u="none" strike="noStrike" kern="1200" cap="none" spc="0" normalizeH="0" baseline="0" noProof="1">
              <a:ln>
                <a:noFill/>
              </a:ln>
              <a:solidFill>
                <a:srgbClr val="0070C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p:cNvSpPr>
          <p:nvPr>
            <p:ph type="title"/>
          </p:nvPr>
        </p:nvSpPr>
        <p:spPr>
          <a:xfrm>
            <a:off x="457200" y="275167"/>
            <a:ext cx="8229600" cy="1143000"/>
          </a:xfrm>
          <a:prstGeom prst="rect">
            <a:avLst/>
          </a:prstGeom>
          <a:noFill/>
          <a:ln w="9525">
            <a:noFill/>
          </a:ln>
        </p:spPr>
        <p:txBody>
          <a:bodyPr anchor="ctr"/>
          <a:lstStyle/>
          <a:p>
            <a:pPr lvl="0"/>
            <a:r>
              <a:rPr lang="zh-CN" altLang="en-US" dirty="0"/>
              <a:t>单击此处编辑母版标题样式</a:t>
            </a:r>
          </a:p>
        </p:txBody>
      </p:sp>
      <p:sp>
        <p:nvSpPr>
          <p:cNvPr id="7171" name="Rectangle 3"/>
          <p:cNvSpPr>
            <a:spLocks noGrp="1"/>
          </p:cNvSpPr>
          <p:nvPr>
            <p:ph type="body"/>
          </p:nvPr>
        </p:nvSpPr>
        <p:spPr>
          <a:xfrm>
            <a:off x="457200" y="1600201"/>
            <a:ext cx="8229600" cy="452543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172" name="日期占位符 6"/>
          <p:cNvSpPr>
            <a:spLocks noGrp="1"/>
          </p:cNvSpPr>
          <p:nvPr>
            <p:ph type="dt" sz="half" idx="2"/>
          </p:nvPr>
        </p:nvSpPr>
        <p:spPr>
          <a:xfrm>
            <a:off x="457200" y="6246283"/>
            <a:ext cx="2133600" cy="476251"/>
          </a:xfrm>
          <a:prstGeom prst="rect">
            <a:avLst/>
          </a:prstGeom>
          <a:noFill/>
          <a:ln w="9525">
            <a:noFill/>
            <a:miter/>
          </a:ln>
        </p:spPr>
        <p:txBody>
          <a:bodyPr/>
          <a:lstStyle>
            <a:lvl1pPr eaLnBrk="1" hangingPunct="1">
              <a:buFont typeface="Arial" panose="020B0604020202020204" pitchFamily="34" charset="0"/>
              <a:buNone/>
              <a:defRPr sz="14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3" name="页脚占位符 7"/>
          <p:cNvSpPr>
            <a:spLocks noGrp="1"/>
          </p:cNvSpPr>
          <p:nvPr>
            <p:ph type="ftr" sz="quarter" idx="3"/>
          </p:nvPr>
        </p:nvSpPr>
        <p:spPr>
          <a:xfrm>
            <a:off x="3124200" y="6246283"/>
            <a:ext cx="2895600" cy="476251"/>
          </a:xfrm>
          <a:prstGeom prst="rect">
            <a:avLst/>
          </a:prstGeom>
          <a:noFill/>
          <a:ln w="9525">
            <a:noFill/>
            <a:miter/>
          </a:ln>
        </p:spPr>
        <p:txBody>
          <a:bodyPr/>
          <a:lstStyle>
            <a:lvl1pPr algn="ctr" eaLnBrk="1" hangingPunct="1">
              <a:buFont typeface="Arial" panose="020B0604020202020204" pitchFamily="34" charset="0"/>
              <a:buNone/>
              <a:defRPr sz="1400"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4" name="灯片编号占位符 8"/>
          <p:cNvSpPr>
            <a:spLocks noGrp="1"/>
          </p:cNvSpPr>
          <p:nvPr>
            <p:ph type="sldNum" sz="quarter" idx="4"/>
          </p:nvPr>
        </p:nvSpPr>
        <p:spPr>
          <a:xfrm>
            <a:off x="6553200" y="6246283"/>
            <a:ext cx="2133600" cy="476251"/>
          </a:xfrm>
          <a:prstGeom prst="rect">
            <a:avLst/>
          </a:prstGeom>
          <a:noFill/>
          <a:ln w="9525">
            <a:noFill/>
            <a:miter/>
          </a:ln>
        </p:spPr>
        <p:txBody>
          <a:bodyPr vert="horz" wrap="square" lIns="91440" tIns="45720" rIns="91440" bIns="45720" numCol="1" anchor="t" anchorCtr="0" compatLnSpc="1"/>
          <a:lstStyle>
            <a:lvl1pPr algn="r" eaLnBrk="1" hangingPunct="1">
              <a:buFontTx/>
              <a:buChar char="•"/>
              <a:defRPr sz="1400" noProof="1"/>
            </a:lvl1pPr>
          </a:lstStyle>
          <a:p>
            <a:pPr marL="0" marR="0" lvl="0" indent="0" algn="r" defTabSz="914400" rtl="0" eaLnBrk="1" fontAlgn="base" latinLnBrk="0" hangingPunct="1">
              <a:lnSpc>
                <a:spcPct val="100000"/>
              </a:lnSpc>
              <a:spcBef>
                <a:spcPct val="0"/>
              </a:spcBef>
              <a:spcAft>
                <a:spcPct val="0"/>
              </a:spcAft>
              <a:buClrTx/>
              <a:buSzTx/>
              <a:buFontTx/>
              <a:buChar char="•"/>
              <a:defRPr/>
            </a:pPr>
            <a:fld id="{C3391EA2-9B2A-42D3-8953-0DB2D80B4CB2}" type="slidenum">
              <a:rPr kumimoji="0"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p:random/>
  </p:transition>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图片 6"/>
          <p:cNvPicPr>
            <a:picLocks noChangeAspect="1"/>
          </p:cNvPicPr>
          <p:nvPr/>
        </p:nvPicPr>
        <p:blipFill>
          <a:blip r:embed="rId16"/>
          <a:stretch>
            <a:fillRect/>
          </a:stretch>
        </p:blipFill>
        <p:spPr>
          <a:xfrm>
            <a:off x="17465" y="0"/>
            <a:ext cx="9109075" cy="6858000"/>
          </a:xfrm>
          <a:prstGeom prst="rect">
            <a:avLst/>
          </a:prstGeom>
          <a:noFill/>
          <a:ln w="9525">
            <a:noFill/>
          </a:ln>
        </p:spPr>
      </p:pic>
      <p:sp>
        <p:nvSpPr>
          <p:cNvPr id="2" name="KSO_BT1"/>
          <p:cNvSpPr>
            <a:spLocks noGrp="1"/>
          </p:cNvSpPr>
          <p:nvPr>
            <p:ph type="title"/>
          </p:nvPr>
        </p:nvSpPr>
        <p:spPr>
          <a:xfrm>
            <a:off x="382588" y="169333"/>
            <a:ext cx="8351838" cy="491066"/>
          </a:xfrm>
          <a:prstGeom prst="rect">
            <a:avLst/>
          </a:prstGeom>
        </p:spPr>
        <p:txBody>
          <a:bodyPr vert="horz" lIns="91440" tIns="45720" rIns="91440" bIns="45720" rtlCol="0" anchor="b">
            <a:normAutofit/>
          </a:bodyPr>
          <a:lstStyle/>
          <a:p>
            <a:r>
              <a:rPr lang="zh-CN" altLang="en-US" noProof="1"/>
              <a:t>单击此处编辑母版标题样式</a:t>
            </a:r>
            <a:endParaRPr lang="en-US" noProof="1"/>
          </a:p>
        </p:txBody>
      </p:sp>
      <p:sp>
        <p:nvSpPr>
          <p:cNvPr id="8196" name="KSO_BC1"/>
          <p:cNvSpPr>
            <a:spLocks noGrp="1"/>
          </p:cNvSpPr>
          <p:nvPr>
            <p:ph type="body"/>
          </p:nvPr>
        </p:nvSpPr>
        <p:spPr>
          <a:xfrm>
            <a:off x="392115" y="1058335"/>
            <a:ext cx="8351837" cy="5126567"/>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
        <p:nvSpPr>
          <p:cNvPr id="4"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lgn="r" eaLnBrk="1" hangingPunct="1">
              <a:buFontTx/>
              <a:buChar char="•"/>
              <a:defRPr sz="1200" noProof="1">
                <a:solidFill>
                  <a:srgbClr val="929393"/>
                </a:solidFill>
                <a:ea typeface="楷体" panose="02010609060101010101" pitchFamily="49" charset="-122"/>
              </a:defRPr>
            </a:lvl1p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cxnSp>
        <p:nvCxnSpPr>
          <p:cNvPr id="8" name="直接连接符 7"/>
          <p:cNvCxnSpPr/>
          <p:nvPr/>
        </p:nvCxnSpPr>
        <p:spPr>
          <a:xfrm>
            <a:off x="5329646" y="764117"/>
            <a:ext cx="3796940" cy="0"/>
          </a:xfrm>
          <a:prstGeom prst="line">
            <a:avLst/>
          </a:prstGeom>
          <a:ln w="19050">
            <a:gradFill>
              <a:gsLst>
                <a:gs pos="0">
                  <a:schemeClr val="accent2"/>
                </a:gs>
                <a:gs pos="100000">
                  <a:schemeClr val="accent1"/>
                </a:gs>
              </a:gsLst>
              <a:lin ang="6600000" scaled="0"/>
            </a:gradFill>
          </a:ln>
        </p:spPr>
        <p:style>
          <a:lnRef idx="1">
            <a:schemeClr val="accent1"/>
          </a:lnRef>
          <a:fillRef idx="0">
            <a:schemeClr val="accent1"/>
          </a:fillRef>
          <a:effectRef idx="0">
            <a:schemeClr val="accent1"/>
          </a:effectRef>
          <a:fontRef idx="minor">
            <a:schemeClr val="tx1"/>
          </a:fontRef>
        </p:style>
      </p:cxnSp>
      <p:grpSp>
        <p:nvGrpSpPr>
          <p:cNvPr id="8201" name="组合 13"/>
          <p:cNvGrpSpPr/>
          <p:nvPr/>
        </p:nvGrpSpPr>
        <p:grpSpPr>
          <a:xfrm>
            <a:off x="3884615" y="721785"/>
            <a:ext cx="1349375" cy="124883"/>
            <a:chOff x="3692224" y="721610"/>
            <a:chExt cx="1350042" cy="124638"/>
          </a:xfrm>
        </p:grpSpPr>
        <p:pic>
          <p:nvPicPr>
            <p:cNvPr id="8203" name="图片 8"/>
            <p:cNvPicPr>
              <a:picLocks noChangeAspect="1"/>
            </p:cNvPicPr>
            <p:nvPr userDrawn="1"/>
          </p:nvPicPr>
          <p:blipFill>
            <a:blip r:embed="rId17"/>
            <a:stretch>
              <a:fillRect/>
            </a:stretch>
          </p:blipFill>
          <p:spPr>
            <a:xfrm>
              <a:off x="3692224" y="721610"/>
              <a:ext cx="131198" cy="124638"/>
            </a:xfrm>
            <a:prstGeom prst="rect">
              <a:avLst/>
            </a:prstGeom>
            <a:noFill/>
            <a:ln w="9525">
              <a:noFill/>
            </a:ln>
          </p:spPr>
        </p:pic>
        <p:pic>
          <p:nvPicPr>
            <p:cNvPr id="10" name="图片 9"/>
            <p:cNvPicPr>
              <a:picLocks noChangeAspect="1"/>
            </p:cNvPicPr>
            <p:nvPr/>
          </p:nvPicPr>
          <p:blipFill>
            <a:blip r:embed="rId17" cstate="print">
              <a:duotone>
                <a:prstClr val="black"/>
                <a:srgbClr val="FFFF00">
                  <a:tint val="45000"/>
                  <a:satMod val="400000"/>
                </a:srgbClr>
              </a:duotone>
            </a:blip>
            <a:stretch>
              <a:fillRect/>
            </a:stretch>
          </p:blipFill>
          <p:spPr>
            <a:xfrm>
              <a:off x="3823422" y="721610"/>
              <a:ext cx="131198" cy="124638"/>
            </a:xfrm>
            <a:prstGeom prst="rect">
              <a:avLst/>
            </a:prstGeom>
          </p:spPr>
        </p:pic>
        <p:pic>
          <p:nvPicPr>
            <p:cNvPr id="11" name="图片 10"/>
            <p:cNvPicPr>
              <a:picLocks noChangeAspect="1"/>
            </p:cNvPicPr>
            <p:nvPr/>
          </p:nvPicPr>
          <p:blipFill>
            <a:blip r:embed="rId17" cstate="print">
              <a:duotone>
                <a:prstClr val="black"/>
                <a:schemeClr val="accent4">
                  <a:tint val="45000"/>
                  <a:satMod val="400000"/>
                </a:schemeClr>
              </a:duotone>
            </a:blip>
            <a:stretch>
              <a:fillRect/>
            </a:stretch>
          </p:blipFill>
          <p:spPr>
            <a:xfrm>
              <a:off x="3954620" y="721610"/>
              <a:ext cx="131198" cy="124638"/>
            </a:xfrm>
            <a:prstGeom prst="rect">
              <a:avLst/>
            </a:prstGeom>
          </p:spPr>
        </p:pic>
        <p:pic>
          <p:nvPicPr>
            <p:cNvPr id="12" name="图片 11"/>
            <p:cNvPicPr>
              <a:picLocks noChangeAspect="1"/>
            </p:cNvPicPr>
            <p:nvPr/>
          </p:nvPicPr>
          <p:blipFill>
            <a:blip r:embed="rId17" cstate="print">
              <a:duotone>
                <a:prstClr val="black"/>
                <a:srgbClr val="00A1C7">
                  <a:tint val="45000"/>
                  <a:satMod val="400000"/>
                </a:srgbClr>
              </a:duotone>
            </a:blip>
            <a:stretch>
              <a:fillRect/>
            </a:stretch>
          </p:blipFill>
          <p:spPr>
            <a:xfrm>
              <a:off x="4100600" y="721610"/>
              <a:ext cx="131198" cy="124638"/>
            </a:xfrm>
            <a:prstGeom prst="rect">
              <a:avLst/>
            </a:prstGeom>
          </p:spPr>
        </p:pic>
        <p:pic>
          <p:nvPicPr>
            <p:cNvPr id="13" name="图片 12"/>
            <p:cNvPicPr>
              <a:picLocks noChangeAspect="1"/>
            </p:cNvPicPr>
            <p:nvPr/>
          </p:nvPicPr>
          <p:blipFill>
            <a:blip r:embed="rId17" cstate="print">
              <a:duotone>
                <a:prstClr val="black"/>
                <a:srgbClr val="FF0000">
                  <a:tint val="45000"/>
                  <a:satMod val="400000"/>
                </a:srgbClr>
              </a:duotone>
            </a:blip>
            <a:stretch>
              <a:fillRect/>
            </a:stretch>
          </p:blipFill>
          <p:spPr>
            <a:xfrm>
              <a:off x="4231798" y="721610"/>
              <a:ext cx="131198" cy="124638"/>
            </a:xfrm>
            <a:prstGeom prst="rect">
              <a:avLst/>
            </a:prstGeom>
          </p:spPr>
        </p:pic>
        <p:pic>
          <p:nvPicPr>
            <p:cNvPr id="8208" name="图片 15"/>
            <p:cNvPicPr>
              <a:picLocks noChangeAspect="1"/>
            </p:cNvPicPr>
            <p:nvPr userDrawn="1"/>
          </p:nvPicPr>
          <p:blipFill>
            <a:blip r:embed="rId17"/>
            <a:stretch>
              <a:fillRect/>
            </a:stretch>
          </p:blipFill>
          <p:spPr>
            <a:xfrm>
              <a:off x="4371494" y="721610"/>
              <a:ext cx="131198" cy="124638"/>
            </a:xfrm>
            <a:prstGeom prst="rect">
              <a:avLst/>
            </a:prstGeom>
            <a:noFill/>
            <a:ln w="9525">
              <a:noFill/>
            </a:ln>
          </p:spPr>
        </p:pic>
        <p:pic>
          <p:nvPicPr>
            <p:cNvPr id="17" name="图片 16"/>
            <p:cNvPicPr>
              <a:picLocks noChangeAspect="1"/>
            </p:cNvPicPr>
            <p:nvPr/>
          </p:nvPicPr>
          <p:blipFill>
            <a:blip r:embed="rId17" cstate="print">
              <a:duotone>
                <a:prstClr val="black"/>
                <a:srgbClr val="FFFF00">
                  <a:tint val="45000"/>
                  <a:satMod val="400000"/>
                </a:srgbClr>
              </a:duotone>
            </a:blip>
            <a:stretch>
              <a:fillRect/>
            </a:stretch>
          </p:blipFill>
          <p:spPr>
            <a:xfrm>
              <a:off x="4502692" y="721610"/>
              <a:ext cx="131198" cy="124638"/>
            </a:xfrm>
            <a:prstGeom prst="rect">
              <a:avLst/>
            </a:prstGeom>
          </p:spPr>
        </p:pic>
        <p:pic>
          <p:nvPicPr>
            <p:cNvPr id="18" name="图片 17"/>
            <p:cNvPicPr>
              <a:picLocks noChangeAspect="1"/>
            </p:cNvPicPr>
            <p:nvPr/>
          </p:nvPicPr>
          <p:blipFill>
            <a:blip r:embed="rId17" cstate="print">
              <a:duotone>
                <a:prstClr val="black"/>
                <a:schemeClr val="accent4">
                  <a:tint val="45000"/>
                  <a:satMod val="400000"/>
                </a:schemeClr>
              </a:duotone>
            </a:blip>
            <a:stretch>
              <a:fillRect/>
            </a:stretch>
          </p:blipFill>
          <p:spPr>
            <a:xfrm>
              <a:off x="4633890" y="721610"/>
              <a:ext cx="131198" cy="124638"/>
            </a:xfrm>
            <a:prstGeom prst="rect">
              <a:avLst/>
            </a:prstGeom>
          </p:spPr>
        </p:pic>
        <p:pic>
          <p:nvPicPr>
            <p:cNvPr id="19" name="图片 18"/>
            <p:cNvPicPr>
              <a:picLocks noChangeAspect="1"/>
            </p:cNvPicPr>
            <p:nvPr/>
          </p:nvPicPr>
          <p:blipFill>
            <a:blip r:embed="rId17" cstate="print">
              <a:duotone>
                <a:prstClr val="black"/>
                <a:srgbClr val="00A1C7">
                  <a:tint val="45000"/>
                  <a:satMod val="400000"/>
                </a:srgbClr>
              </a:duotone>
            </a:blip>
            <a:stretch>
              <a:fillRect/>
            </a:stretch>
          </p:blipFill>
          <p:spPr>
            <a:xfrm>
              <a:off x="4779870" y="721610"/>
              <a:ext cx="131198" cy="124638"/>
            </a:xfrm>
            <a:prstGeom prst="rect">
              <a:avLst/>
            </a:prstGeom>
          </p:spPr>
        </p:pic>
        <p:pic>
          <p:nvPicPr>
            <p:cNvPr id="20" name="图片 19"/>
            <p:cNvPicPr>
              <a:picLocks noChangeAspect="1"/>
            </p:cNvPicPr>
            <p:nvPr/>
          </p:nvPicPr>
          <p:blipFill>
            <a:blip r:embed="rId17" cstate="print">
              <a:duotone>
                <a:prstClr val="black"/>
                <a:srgbClr val="FF0000">
                  <a:tint val="45000"/>
                  <a:satMod val="400000"/>
                </a:srgbClr>
              </a:duotone>
            </a:blip>
            <a:stretch>
              <a:fillRect/>
            </a:stretch>
          </p:blipFill>
          <p:spPr>
            <a:xfrm>
              <a:off x="4911068" y="721610"/>
              <a:ext cx="131198" cy="124638"/>
            </a:xfrm>
            <a:prstGeom prst="rect">
              <a:avLst/>
            </a:prstGeom>
          </p:spPr>
        </p:pic>
      </p:grpSp>
      <p:cxnSp>
        <p:nvCxnSpPr>
          <p:cNvPr id="23" name="直接连接符 22"/>
          <p:cNvCxnSpPr/>
          <p:nvPr/>
        </p:nvCxnSpPr>
        <p:spPr>
          <a:xfrm flipH="1">
            <a:off x="-4" y="764117"/>
            <a:ext cx="3796940" cy="0"/>
          </a:xfrm>
          <a:prstGeom prst="line">
            <a:avLst/>
          </a:prstGeom>
          <a:ln w="19050">
            <a:gradFill>
              <a:gsLst>
                <a:gs pos="0">
                  <a:schemeClr val="accent2"/>
                </a:gs>
                <a:gs pos="100000">
                  <a:schemeClr val="accent1"/>
                </a:gs>
              </a:gsLst>
              <a:lin ang="6600000" scaled="0"/>
            </a:gra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Lst>
  <p:hf sldNum="0" hdr="0" ftr="0" dt="0"/>
  <p:txStyles>
    <p:titleStyle>
      <a:lvl1pPr algn="ctr" rtl="0" eaLnBrk="0" fontAlgn="base" hangingPunct="0">
        <a:lnSpc>
          <a:spcPct val="90000"/>
        </a:lnSpc>
        <a:spcBef>
          <a:spcPct val="0"/>
        </a:spcBef>
        <a:spcAft>
          <a:spcPct val="0"/>
        </a:spcAft>
        <a:defRPr sz="3200" b="1" kern="1200">
          <a:gradFill>
            <a:gsLst>
              <a:gs pos="0">
                <a:schemeClr val="accent2"/>
              </a:gs>
              <a:gs pos="100000">
                <a:schemeClr val="accent1"/>
              </a:gs>
            </a:gsLst>
            <a:lin ang="9000000" scaled="0"/>
          </a:gradFill>
          <a:latin typeface="幼圆" panose="02010509060101010101" pitchFamily="49" charset="-122"/>
          <a:ea typeface="幼圆" panose="02010509060101010101" pitchFamily="49" charset="-122"/>
          <a:cs typeface="+mj-cs"/>
        </a:defRPr>
      </a:lvl1pPr>
      <a:lvl2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2pPr>
      <a:lvl3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3pPr>
      <a:lvl4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4pPr>
      <a:lvl5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5pPr>
      <a:lvl6pPr marL="4572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6pPr>
      <a:lvl7pPr marL="9144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7pPr>
      <a:lvl8pPr marL="13716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8pPr>
      <a:lvl9pPr marL="18288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9pPr>
    </p:titleStyle>
    <p:bodyStyle>
      <a:lvl1pPr marL="357505" indent="-357505" algn="just" rtl="0" eaLnBrk="0" fontAlgn="base" hangingPunct="0">
        <a:lnSpc>
          <a:spcPct val="110000"/>
        </a:lnSpc>
        <a:spcBef>
          <a:spcPts val="1800"/>
        </a:spcBef>
        <a:spcAft>
          <a:spcPct val="0"/>
        </a:spcAft>
        <a:buSzPct val="80000"/>
        <a:buBlip>
          <a:blip r:embed="rId18"/>
        </a:buBlip>
        <a:defRPr sz="2000" b="1" kern="1200">
          <a:solidFill>
            <a:srgbClr val="007995"/>
          </a:solidFill>
          <a:latin typeface="Arial" panose="020B0604020202020204" pitchFamily="34" charset="0"/>
          <a:ea typeface="幼圆" panose="02010509060101010101" pitchFamily="49" charset="-122"/>
          <a:cs typeface="幼圆" panose="02010509060101010101" pitchFamily="49" charset="-122"/>
        </a:defRPr>
      </a:lvl1pPr>
      <a:lvl2pPr marL="357505" indent="-285750" algn="just" rtl="0" eaLnBrk="0" fontAlgn="base" hangingPunct="0">
        <a:lnSpc>
          <a:spcPct val="130000"/>
        </a:lnSpc>
        <a:spcBef>
          <a:spcPts val="200"/>
        </a:spcBef>
        <a:spcAft>
          <a:spcPts val="800"/>
        </a:spcAft>
        <a:buFont typeface="宋体-方正超大字符集"/>
        <a:buChar char=" "/>
        <a:defRPr sz="1600" kern="1200">
          <a:solidFill>
            <a:srgbClr val="898D91"/>
          </a:solidFill>
          <a:latin typeface="宋体-方正超大字符集" pitchFamily="65" charset="-122"/>
          <a:ea typeface="宋体-方正超大字符集" pitchFamily="65" charset="-122"/>
          <a:cs typeface="宋体-方正超大字符集"/>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宋体-方正超大字符集"/>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图片 6"/>
          <p:cNvPicPr>
            <a:picLocks noChangeAspect="1"/>
          </p:cNvPicPr>
          <p:nvPr/>
        </p:nvPicPr>
        <p:blipFill>
          <a:blip r:embed="rId17"/>
          <a:stretch>
            <a:fillRect/>
          </a:stretch>
        </p:blipFill>
        <p:spPr>
          <a:xfrm>
            <a:off x="17465" y="0"/>
            <a:ext cx="9109075" cy="6858000"/>
          </a:xfrm>
          <a:prstGeom prst="rect">
            <a:avLst/>
          </a:prstGeom>
          <a:noFill/>
          <a:ln w="9525">
            <a:noFill/>
          </a:ln>
        </p:spPr>
      </p:pic>
      <p:sp>
        <p:nvSpPr>
          <p:cNvPr id="2" name="KSO_BT1"/>
          <p:cNvSpPr>
            <a:spLocks noGrp="1"/>
          </p:cNvSpPr>
          <p:nvPr>
            <p:ph type="title"/>
          </p:nvPr>
        </p:nvSpPr>
        <p:spPr>
          <a:xfrm>
            <a:off x="382588" y="169333"/>
            <a:ext cx="8351838" cy="491066"/>
          </a:xfrm>
          <a:prstGeom prst="rect">
            <a:avLst/>
          </a:prstGeom>
        </p:spPr>
        <p:txBody>
          <a:bodyPr vert="horz" lIns="91440" tIns="45720" rIns="91440" bIns="45720" rtlCol="0" anchor="b">
            <a:normAutofit/>
          </a:bodyPr>
          <a:lstStyle/>
          <a:p>
            <a:r>
              <a:rPr lang="zh-CN" altLang="en-US" noProof="1"/>
              <a:t>单击此处编辑母版标题样式</a:t>
            </a:r>
            <a:endParaRPr lang="en-US" noProof="1"/>
          </a:p>
        </p:txBody>
      </p:sp>
      <p:sp>
        <p:nvSpPr>
          <p:cNvPr id="8196" name="KSO_BC1"/>
          <p:cNvSpPr>
            <a:spLocks noGrp="1"/>
          </p:cNvSpPr>
          <p:nvPr>
            <p:ph type="body"/>
          </p:nvPr>
        </p:nvSpPr>
        <p:spPr>
          <a:xfrm>
            <a:off x="392115" y="1058335"/>
            <a:ext cx="8351837" cy="5126567"/>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
        <p:nvSpPr>
          <p:cNvPr id="4" name="KSO_FD"/>
          <p:cNvSpPr>
            <a:spLocks noGrp="1"/>
          </p:cNvSpPr>
          <p:nvPr>
            <p:ph type="dt" sz="half" idx="2"/>
          </p:nvPr>
        </p:nvSpPr>
        <p:spPr>
          <a:xfrm>
            <a:off x="628650" y="6356351"/>
            <a:ext cx="2057400" cy="366184"/>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KSO_FT"/>
          <p:cNvSpPr>
            <a:spLocks noGrp="1"/>
          </p:cNvSpPr>
          <p:nvPr>
            <p:ph type="ftr" sz="quarter" idx="3"/>
          </p:nvPr>
        </p:nvSpPr>
        <p:spPr>
          <a:xfrm>
            <a:off x="3028950" y="6356351"/>
            <a:ext cx="3086100" cy="366184"/>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KSO_FN"/>
          <p:cNvSpPr>
            <a:spLocks noGrp="1"/>
          </p:cNvSpPr>
          <p:nvPr>
            <p:ph type="sldNum" sz="quarter" idx="4"/>
          </p:nvPr>
        </p:nvSpPr>
        <p:spPr>
          <a:xfrm>
            <a:off x="6457950" y="6356351"/>
            <a:ext cx="2057400" cy="366184"/>
          </a:xfrm>
          <a:prstGeom prst="rect">
            <a:avLst/>
          </a:prstGeom>
        </p:spPr>
        <p:txBody>
          <a:bodyPr vert="horz" wrap="square" lIns="91440" tIns="45720" rIns="91440" bIns="45720" numCol="1" anchor="ctr" anchorCtr="0" compatLnSpc="1"/>
          <a:lstStyle>
            <a:lvl1pPr algn="r" eaLnBrk="1" hangingPunct="1">
              <a:buFontTx/>
              <a:buChar char="•"/>
              <a:defRPr sz="1200" noProof="1">
                <a:solidFill>
                  <a:srgbClr val="929393"/>
                </a:solidFill>
                <a:ea typeface="楷体" panose="02010609060101010101" pitchFamily="49" charset="-122"/>
              </a:defRPr>
            </a:lvl1pPr>
          </a:lstStyle>
          <a:p>
            <a:pPr marL="0" marR="0" lvl="0" indent="0" algn="r" defTabSz="914400" rtl="0" eaLnBrk="1" fontAlgn="base" latinLnBrk="0" hangingPunct="1">
              <a:lnSpc>
                <a:spcPct val="100000"/>
              </a:lnSpc>
              <a:spcBef>
                <a:spcPct val="0"/>
              </a:spcBef>
              <a:spcAft>
                <a:spcPct val="0"/>
              </a:spcAft>
              <a:buClrTx/>
              <a:buSzTx/>
              <a:buFontTx/>
              <a:buChar char="•"/>
              <a:defRPr/>
            </a:pPr>
            <a:fld id="{73AFB8E1-B6BE-425C-BF16-9347BE7681E6}" type="slidenum">
              <a:rPr kumimoji="0" altLang="zh-CN" sz="1200" b="0" i="0" u="none" strike="noStrike" kern="1200" cap="none" spc="0" normalizeH="0" baseline="0" noProof="1">
                <a:ln>
                  <a:noFill/>
                </a:ln>
                <a:solidFill>
                  <a:srgbClr val="929393"/>
                </a:solidFill>
                <a:effectLst/>
                <a:uLnTx/>
                <a:uFillTx/>
                <a:latin typeface="Arial" panose="020B0604020202020204" pitchFamily="34" charset="0"/>
                <a:ea typeface="楷体" panose="02010609060101010101" pitchFamily="49" charset="-122"/>
                <a:cs typeface="+mn-cs"/>
              </a:rPr>
              <a:t>‹#›</a:t>
            </a:fld>
            <a:endParaRPr kumimoji="0" lang="zh-CN" altLang="zh-CN" sz="1200" b="0" i="0" u="none" strike="noStrike" kern="1200" cap="none" spc="0" normalizeH="0" baseline="0" noProof="1">
              <a:ln>
                <a:noFill/>
              </a:ln>
              <a:solidFill>
                <a:srgbClr val="929393"/>
              </a:solidFill>
              <a:effectLst/>
              <a:uLnTx/>
              <a:uFillTx/>
              <a:latin typeface="Arial" panose="020B0604020202020204" pitchFamily="34" charset="0"/>
              <a:ea typeface="宋体" panose="02010600030101010101" pitchFamily="2" charset="-122"/>
              <a:cs typeface="+mn-cs"/>
            </a:endParaRPr>
          </a:p>
        </p:txBody>
      </p:sp>
      <p:cxnSp>
        <p:nvCxnSpPr>
          <p:cNvPr id="8" name="直接连接符 7"/>
          <p:cNvCxnSpPr/>
          <p:nvPr/>
        </p:nvCxnSpPr>
        <p:spPr>
          <a:xfrm>
            <a:off x="5329646" y="764117"/>
            <a:ext cx="3796940" cy="0"/>
          </a:xfrm>
          <a:prstGeom prst="line">
            <a:avLst/>
          </a:prstGeom>
          <a:ln w="19050">
            <a:gradFill>
              <a:gsLst>
                <a:gs pos="0">
                  <a:schemeClr val="accent2"/>
                </a:gs>
                <a:gs pos="100000">
                  <a:schemeClr val="accent1"/>
                </a:gs>
              </a:gsLst>
              <a:lin ang="6600000" scaled="0"/>
            </a:gradFill>
          </a:ln>
        </p:spPr>
        <p:style>
          <a:lnRef idx="1">
            <a:schemeClr val="accent1"/>
          </a:lnRef>
          <a:fillRef idx="0">
            <a:schemeClr val="accent1"/>
          </a:fillRef>
          <a:effectRef idx="0">
            <a:schemeClr val="accent1"/>
          </a:effectRef>
          <a:fontRef idx="minor">
            <a:schemeClr val="tx1"/>
          </a:fontRef>
        </p:style>
      </p:cxnSp>
      <p:grpSp>
        <p:nvGrpSpPr>
          <p:cNvPr id="8201" name="组合 13"/>
          <p:cNvGrpSpPr/>
          <p:nvPr/>
        </p:nvGrpSpPr>
        <p:grpSpPr>
          <a:xfrm>
            <a:off x="3884615" y="721785"/>
            <a:ext cx="1349375" cy="124883"/>
            <a:chOff x="3692224" y="721610"/>
            <a:chExt cx="1350042" cy="124638"/>
          </a:xfrm>
        </p:grpSpPr>
        <p:pic>
          <p:nvPicPr>
            <p:cNvPr id="8203" name="图片 8"/>
            <p:cNvPicPr>
              <a:picLocks noChangeAspect="1"/>
            </p:cNvPicPr>
            <p:nvPr userDrawn="1"/>
          </p:nvPicPr>
          <p:blipFill>
            <a:blip r:embed="rId18"/>
            <a:stretch>
              <a:fillRect/>
            </a:stretch>
          </p:blipFill>
          <p:spPr>
            <a:xfrm>
              <a:off x="3692224" y="721610"/>
              <a:ext cx="131198" cy="124638"/>
            </a:xfrm>
            <a:prstGeom prst="rect">
              <a:avLst/>
            </a:prstGeom>
            <a:noFill/>
            <a:ln w="9525">
              <a:noFill/>
            </a:ln>
          </p:spPr>
        </p:pic>
        <p:pic>
          <p:nvPicPr>
            <p:cNvPr id="10" name="图片 9"/>
            <p:cNvPicPr>
              <a:picLocks noChangeAspect="1"/>
            </p:cNvPicPr>
            <p:nvPr/>
          </p:nvPicPr>
          <p:blipFill>
            <a:blip r:embed="rId18" cstate="print">
              <a:duotone>
                <a:prstClr val="black"/>
                <a:srgbClr val="FFFF00">
                  <a:tint val="45000"/>
                  <a:satMod val="400000"/>
                </a:srgbClr>
              </a:duotone>
            </a:blip>
            <a:stretch>
              <a:fillRect/>
            </a:stretch>
          </p:blipFill>
          <p:spPr>
            <a:xfrm>
              <a:off x="3823422" y="721610"/>
              <a:ext cx="131198" cy="124638"/>
            </a:xfrm>
            <a:prstGeom prst="rect">
              <a:avLst/>
            </a:prstGeom>
          </p:spPr>
        </p:pic>
        <p:pic>
          <p:nvPicPr>
            <p:cNvPr id="11" name="图片 10"/>
            <p:cNvPicPr>
              <a:picLocks noChangeAspect="1"/>
            </p:cNvPicPr>
            <p:nvPr/>
          </p:nvPicPr>
          <p:blipFill>
            <a:blip r:embed="rId18" cstate="print">
              <a:duotone>
                <a:prstClr val="black"/>
                <a:schemeClr val="accent4">
                  <a:tint val="45000"/>
                  <a:satMod val="400000"/>
                </a:schemeClr>
              </a:duotone>
            </a:blip>
            <a:stretch>
              <a:fillRect/>
            </a:stretch>
          </p:blipFill>
          <p:spPr>
            <a:xfrm>
              <a:off x="3954620" y="721610"/>
              <a:ext cx="131198" cy="124638"/>
            </a:xfrm>
            <a:prstGeom prst="rect">
              <a:avLst/>
            </a:prstGeom>
          </p:spPr>
        </p:pic>
        <p:pic>
          <p:nvPicPr>
            <p:cNvPr id="12" name="图片 11"/>
            <p:cNvPicPr>
              <a:picLocks noChangeAspect="1"/>
            </p:cNvPicPr>
            <p:nvPr/>
          </p:nvPicPr>
          <p:blipFill>
            <a:blip r:embed="rId18" cstate="print">
              <a:duotone>
                <a:prstClr val="black"/>
                <a:srgbClr val="00A1C7">
                  <a:tint val="45000"/>
                  <a:satMod val="400000"/>
                </a:srgbClr>
              </a:duotone>
            </a:blip>
            <a:stretch>
              <a:fillRect/>
            </a:stretch>
          </p:blipFill>
          <p:spPr>
            <a:xfrm>
              <a:off x="4100600" y="721610"/>
              <a:ext cx="131198" cy="124638"/>
            </a:xfrm>
            <a:prstGeom prst="rect">
              <a:avLst/>
            </a:prstGeom>
          </p:spPr>
        </p:pic>
        <p:pic>
          <p:nvPicPr>
            <p:cNvPr id="13" name="图片 12"/>
            <p:cNvPicPr>
              <a:picLocks noChangeAspect="1"/>
            </p:cNvPicPr>
            <p:nvPr/>
          </p:nvPicPr>
          <p:blipFill>
            <a:blip r:embed="rId18" cstate="print">
              <a:duotone>
                <a:prstClr val="black"/>
                <a:srgbClr val="FF0000">
                  <a:tint val="45000"/>
                  <a:satMod val="400000"/>
                </a:srgbClr>
              </a:duotone>
            </a:blip>
            <a:stretch>
              <a:fillRect/>
            </a:stretch>
          </p:blipFill>
          <p:spPr>
            <a:xfrm>
              <a:off x="4231798" y="721610"/>
              <a:ext cx="131198" cy="124638"/>
            </a:xfrm>
            <a:prstGeom prst="rect">
              <a:avLst/>
            </a:prstGeom>
          </p:spPr>
        </p:pic>
        <p:pic>
          <p:nvPicPr>
            <p:cNvPr id="8208" name="图片 15"/>
            <p:cNvPicPr>
              <a:picLocks noChangeAspect="1"/>
            </p:cNvPicPr>
            <p:nvPr userDrawn="1"/>
          </p:nvPicPr>
          <p:blipFill>
            <a:blip r:embed="rId18"/>
            <a:stretch>
              <a:fillRect/>
            </a:stretch>
          </p:blipFill>
          <p:spPr>
            <a:xfrm>
              <a:off x="4371494" y="721610"/>
              <a:ext cx="131198" cy="124638"/>
            </a:xfrm>
            <a:prstGeom prst="rect">
              <a:avLst/>
            </a:prstGeom>
            <a:noFill/>
            <a:ln w="9525">
              <a:noFill/>
            </a:ln>
          </p:spPr>
        </p:pic>
        <p:pic>
          <p:nvPicPr>
            <p:cNvPr id="17" name="图片 16"/>
            <p:cNvPicPr>
              <a:picLocks noChangeAspect="1"/>
            </p:cNvPicPr>
            <p:nvPr/>
          </p:nvPicPr>
          <p:blipFill>
            <a:blip r:embed="rId18" cstate="print">
              <a:duotone>
                <a:prstClr val="black"/>
                <a:srgbClr val="FFFF00">
                  <a:tint val="45000"/>
                  <a:satMod val="400000"/>
                </a:srgbClr>
              </a:duotone>
            </a:blip>
            <a:stretch>
              <a:fillRect/>
            </a:stretch>
          </p:blipFill>
          <p:spPr>
            <a:xfrm>
              <a:off x="4502692" y="721610"/>
              <a:ext cx="131198" cy="124638"/>
            </a:xfrm>
            <a:prstGeom prst="rect">
              <a:avLst/>
            </a:prstGeom>
          </p:spPr>
        </p:pic>
        <p:pic>
          <p:nvPicPr>
            <p:cNvPr id="18" name="图片 17"/>
            <p:cNvPicPr>
              <a:picLocks noChangeAspect="1"/>
            </p:cNvPicPr>
            <p:nvPr/>
          </p:nvPicPr>
          <p:blipFill>
            <a:blip r:embed="rId18" cstate="print">
              <a:duotone>
                <a:prstClr val="black"/>
                <a:schemeClr val="accent4">
                  <a:tint val="45000"/>
                  <a:satMod val="400000"/>
                </a:schemeClr>
              </a:duotone>
            </a:blip>
            <a:stretch>
              <a:fillRect/>
            </a:stretch>
          </p:blipFill>
          <p:spPr>
            <a:xfrm>
              <a:off x="4633890" y="721610"/>
              <a:ext cx="131198" cy="124638"/>
            </a:xfrm>
            <a:prstGeom prst="rect">
              <a:avLst/>
            </a:prstGeom>
          </p:spPr>
        </p:pic>
        <p:pic>
          <p:nvPicPr>
            <p:cNvPr id="19" name="图片 18"/>
            <p:cNvPicPr>
              <a:picLocks noChangeAspect="1"/>
            </p:cNvPicPr>
            <p:nvPr/>
          </p:nvPicPr>
          <p:blipFill>
            <a:blip r:embed="rId18" cstate="print">
              <a:duotone>
                <a:prstClr val="black"/>
                <a:srgbClr val="00A1C7">
                  <a:tint val="45000"/>
                  <a:satMod val="400000"/>
                </a:srgbClr>
              </a:duotone>
            </a:blip>
            <a:stretch>
              <a:fillRect/>
            </a:stretch>
          </p:blipFill>
          <p:spPr>
            <a:xfrm>
              <a:off x="4779870" y="721610"/>
              <a:ext cx="131198" cy="124638"/>
            </a:xfrm>
            <a:prstGeom prst="rect">
              <a:avLst/>
            </a:prstGeom>
          </p:spPr>
        </p:pic>
        <p:pic>
          <p:nvPicPr>
            <p:cNvPr id="20" name="图片 19"/>
            <p:cNvPicPr>
              <a:picLocks noChangeAspect="1"/>
            </p:cNvPicPr>
            <p:nvPr/>
          </p:nvPicPr>
          <p:blipFill>
            <a:blip r:embed="rId18" cstate="print">
              <a:duotone>
                <a:prstClr val="black"/>
                <a:srgbClr val="FF0000">
                  <a:tint val="45000"/>
                  <a:satMod val="400000"/>
                </a:srgbClr>
              </a:duotone>
            </a:blip>
            <a:stretch>
              <a:fillRect/>
            </a:stretch>
          </p:blipFill>
          <p:spPr>
            <a:xfrm>
              <a:off x="4911068" y="721610"/>
              <a:ext cx="131198" cy="124638"/>
            </a:xfrm>
            <a:prstGeom prst="rect">
              <a:avLst/>
            </a:prstGeom>
          </p:spPr>
        </p:pic>
      </p:grpSp>
      <p:cxnSp>
        <p:nvCxnSpPr>
          <p:cNvPr id="23" name="直接连接符 22"/>
          <p:cNvCxnSpPr/>
          <p:nvPr/>
        </p:nvCxnSpPr>
        <p:spPr>
          <a:xfrm flipH="1">
            <a:off x="-4" y="764117"/>
            <a:ext cx="3796940" cy="0"/>
          </a:xfrm>
          <a:prstGeom prst="line">
            <a:avLst/>
          </a:prstGeom>
          <a:ln w="19050">
            <a:gradFill>
              <a:gsLst>
                <a:gs pos="0">
                  <a:schemeClr val="accent2"/>
                </a:gs>
                <a:gs pos="100000">
                  <a:schemeClr val="accent1"/>
                </a:gs>
              </a:gsLst>
              <a:lin ang="6600000" scaled="0"/>
            </a:gra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Lst>
  <p:hf sldNum="0" hdr="0" ftr="0" dt="0"/>
  <p:txStyles>
    <p:titleStyle>
      <a:lvl1pPr algn="ctr" rtl="0" eaLnBrk="0" fontAlgn="base" hangingPunct="0">
        <a:lnSpc>
          <a:spcPct val="90000"/>
        </a:lnSpc>
        <a:spcBef>
          <a:spcPct val="0"/>
        </a:spcBef>
        <a:spcAft>
          <a:spcPct val="0"/>
        </a:spcAft>
        <a:defRPr sz="3200" b="1" kern="1200">
          <a:gradFill>
            <a:gsLst>
              <a:gs pos="0">
                <a:schemeClr val="accent2"/>
              </a:gs>
              <a:gs pos="100000">
                <a:schemeClr val="accent1"/>
              </a:gs>
            </a:gsLst>
            <a:lin ang="9000000" scaled="0"/>
          </a:gradFill>
          <a:latin typeface="幼圆" panose="02010509060101010101" pitchFamily="49" charset="-122"/>
          <a:ea typeface="幼圆" panose="02010509060101010101" pitchFamily="49" charset="-122"/>
          <a:cs typeface="+mj-cs"/>
        </a:defRPr>
      </a:lvl1pPr>
      <a:lvl2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2pPr>
      <a:lvl3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3pPr>
      <a:lvl4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4pPr>
      <a:lvl5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5pPr>
      <a:lvl6pPr marL="4572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6pPr>
      <a:lvl7pPr marL="9144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7pPr>
      <a:lvl8pPr marL="13716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8pPr>
      <a:lvl9pPr marL="18288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9pPr>
    </p:titleStyle>
    <p:bodyStyle>
      <a:lvl1pPr marL="357505" indent="-357505" algn="just" rtl="0" eaLnBrk="0" fontAlgn="base" hangingPunct="0">
        <a:lnSpc>
          <a:spcPct val="110000"/>
        </a:lnSpc>
        <a:spcBef>
          <a:spcPts val="1800"/>
        </a:spcBef>
        <a:spcAft>
          <a:spcPct val="0"/>
        </a:spcAft>
        <a:buSzPct val="80000"/>
        <a:buBlip>
          <a:blip r:embed="rId19"/>
        </a:buBlip>
        <a:defRPr sz="2000" b="1" kern="1200">
          <a:solidFill>
            <a:srgbClr val="007995"/>
          </a:solidFill>
          <a:latin typeface="Arial" panose="020B0604020202020204" pitchFamily="34" charset="0"/>
          <a:ea typeface="幼圆" panose="02010509060101010101" pitchFamily="49" charset="-122"/>
          <a:cs typeface="幼圆" panose="02010509060101010101" pitchFamily="49" charset="-122"/>
        </a:defRPr>
      </a:lvl1pPr>
      <a:lvl2pPr marL="357505" indent="-285750" algn="just" rtl="0" eaLnBrk="0" fontAlgn="base" hangingPunct="0">
        <a:lnSpc>
          <a:spcPct val="130000"/>
        </a:lnSpc>
        <a:spcBef>
          <a:spcPts val="200"/>
        </a:spcBef>
        <a:spcAft>
          <a:spcPts val="800"/>
        </a:spcAft>
        <a:buFont typeface="宋体-方正超大字符集"/>
        <a:buChar char=" "/>
        <a:defRPr sz="1600" kern="1200">
          <a:solidFill>
            <a:srgbClr val="898D91"/>
          </a:solidFill>
          <a:latin typeface="宋体-方正超大字符集" pitchFamily="65" charset="-122"/>
          <a:ea typeface="宋体-方正超大字符集" pitchFamily="65" charset="-122"/>
          <a:cs typeface="宋体-方正超大字符集"/>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宋体-方正超大字符集"/>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1.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6.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96.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96.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96.xml"/></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96.xml"/></Relationships>
</file>

<file path=ppt/slides/_rels/slide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96.xml"/></Relationships>
</file>

<file path=ppt/slides/_rels/slide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96.xml"/></Relationships>
</file>

<file path=ppt/slides/_rels/slide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100.xml"/><Relationship Id="rId4" Type="http://schemas.openxmlformats.org/officeDocument/2006/relationships/slide" Target="slide6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6.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00.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6.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8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6.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6.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6.xml"/><Relationship Id="rId1" Type="http://schemas.openxmlformats.org/officeDocument/2006/relationships/vmlDrawing" Target="../drawings/vmlDrawing1.vml"/><Relationship Id="rId6" Type="http://schemas.openxmlformats.org/officeDocument/2006/relationships/image" Target="../media/image31.wmf"/><Relationship Id="rId5" Type="http://schemas.openxmlformats.org/officeDocument/2006/relationships/oleObject" Target="../embeddings/oleObject2.bin"/><Relationship Id="rId4" Type="http://schemas.openxmlformats.org/officeDocument/2006/relationships/image" Target="../media/image30.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0.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86.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5.png"/><Relationship Id="rId1" Type="http://schemas.openxmlformats.org/officeDocument/2006/relationships/slideLayout" Target="../slideLayouts/slideLayout8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6.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6.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6.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8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86.x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86.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86.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8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6.xml"/></Relationships>
</file>

<file path=ppt/slides/_rels/slide5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86.xml"/></Relationships>
</file>

<file path=ppt/slides/_rels/slide56.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86.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7.xml.rels><?xml version="1.0" encoding="UTF-8" standalone="yes"?>
<Relationships xmlns="http://schemas.openxmlformats.org/package/2006/relationships"><Relationship Id="rId3" Type="http://schemas.openxmlformats.org/officeDocument/2006/relationships/hyperlink" Target="https://baike.baidu.com/item/%E5%8E%9F%E5%AD%90/420269" TargetMode="External"/><Relationship Id="rId2" Type="http://schemas.openxmlformats.org/officeDocument/2006/relationships/hyperlink" Target="https://baike.baidu.com/item/%E7%89%B9%E5%BE%81/6205236" TargetMode="External"/><Relationship Id="rId1" Type="http://schemas.openxmlformats.org/officeDocument/2006/relationships/slideLayout" Target="../slideLayouts/slideLayout86.xml"/><Relationship Id="rId5" Type="http://schemas.openxmlformats.org/officeDocument/2006/relationships/image" Target="../media/image68.png"/><Relationship Id="rId4" Type="http://schemas.openxmlformats.org/officeDocument/2006/relationships/image" Target="../media/image71.png"/></Relationships>
</file>

<file path=ppt/slides/_rels/slide58.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slideLayout" Target="../slideLayouts/slideLayout86.xml"/><Relationship Id="rId5" Type="http://schemas.openxmlformats.org/officeDocument/2006/relationships/image" Target="../media/image76.png"/><Relationship Id="rId4" Type="http://schemas.openxmlformats.org/officeDocument/2006/relationships/image" Target="../media/image71.png"/></Relationships>
</file>

<file path=ppt/slides/_rels/slide5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8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00.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52.jpeg"/><Relationship Id="rId1" Type="http://schemas.openxmlformats.org/officeDocument/2006/relationships/slideLayout" Target="../slideLayouts/slideLayout86.xml"/><Relationship Id="rId5" Type="http://schemas.openxmlformats.org/officeDocument/2006/relationships/image" Target="../media/image80.png"/><Relationship Id="rId4"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86.xml"/></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8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87.xml"/></Relationships>
</file>

<file path=ppt/slides/_rels/slide6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7.xml"/></Relationships>
</file>

<file path=ppt/slides/_rels/slide6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8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7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8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png"/><Relationship Id="rId1" Type="http://schemas.openxmlformats.org/officeDocument/2006/relationships/slideLayout" Target="../slideLayouts/slideLayout87.xml"/><Relationship Id="rId4" Type="http://schemas.openxmlformats.org/officeDocument/2006/relationships/image" Target="../media/image9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3126" y="4941168"/>
            <a:ext cx="9144000" cy="214315"/>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FFFF00"/>
              </a:solidFill>
              <a:effectLst/>
              <a:uLnTx/>
              <a:uFillTx/>
              <a:latin typeface="+mn-lt"/>
              <a:ea typeface="+mn-ea"/>
              <a:cs typeface="+mn-cs"/>
            </a:endParaRPr>
          </a:p>
        </p:txBody>
      </p:sp>
      <p:sp>
        <p:nvSpPr>
          <p:cNvPr id="11" name="Text Box 4"/>
          <p:cNvSpPr txBox="1">
            <a:spLocks noChangeArrowheads="1"/>
          </p:cNvSpPr>
          <p:nvPr/>
        </p:nvSpPr>
        <p:spPr bwMode="auto">
          <a:xfrm>
            <a:off x="971600" y="568709"/>
            <a:ext cx="7467600" cy="1168400"/>
          </a:xfrm>
          <a:prstGeom prst="rect">
            <a:avLst/>
          </a:prstGeom>
          <a:noFill/>
          <a:ln w="9525">
            <a:noFill/>
            <a:miter lim="800000"/>
          </a:ln>
          <a:effectLst>
            <a:outerShdw dist="25400" algn="ctr" rotWithShape="0">
              <a:schemeClr val="bg2"/>
            </a:outerShdw>
          </a:effectLst>
        </p:spPr>
        <p:txBody>
          <a:bodyPr>
            <a:spAutoFit/>
          </a:bodyPr>
          <a:lstStyle/>
          <a:p>
            <a:pPr>
              <a:spcBef>
                <a:spcPct val="50000"/>
              </a:spcBef>
              <a:defRPr/>
            </a:pPr>
            <a:r>
              <a:rPr lang="zh-CN" altLang="en-US" sz="2800" b="1" dirty="0">
                <a:solidFill>
                  <a:srgbClr val="014C83"/>
                </a:solidFill>
                <a:latin typeface="黑体" panose="02010600030101010101" pitchFamily="2" charset="-122"/>
                <a:ea typeface="黑体" panose="02010600030101010101" pitchFamily="2" charset="-122"/>
              </a:rPr>
              <a:t>普通高中课程标准实验</a:t>
            </a:r>
            <a:r>
              <a:rPr lang="zh-CN" altLang="en-US" sz="2800" b="1" dirty="0" smtClean="0">
                <a:solidFill>
                  <a:srgbClr val="014C83"/>
                </a:solidFill>
                <a:latin typeface="黑体" panose="02010600030101010101" pitchFamily="2" charset="-122"/>
                <a:ea typeface="黑体" panose="02010600030101010101" pitchFamily="2" charset="-122"/>
              </a:rPr>
              <a:t>教科书</a:t>
            </a:r>
            <a:r>
              <a:rPr lang="zh-CN" altLang="zh-CN" sz="2800" b="1" dirty="0" smtClean="0">
                <a:solidFill>
                  <a:srgbClr val="014C83"/>
                </a:solidFill>
                <a:latin typeface="黑体" panose="02010600030101010101" pitchFamily="2" charset="-122"/>
                <a:ea typeface="黑体" panose="02010600030101010101" pitchFamily="2" charset="-122"/>
              </a:rPr>
              <a:t>选修</a:t>
            </a:r>
            <a:r>
              <a:rPr lang="en-US" altLang="zh-CN" sz="2800" b="1" dirty="0">
                <a:solidFill>
                  <a:srgbClr val="014C83"/>
                </a:solidFill>
                <a:latin typeface="黑体" panose="02010600030101010101" pitchFamily="2" charset="-122"/>
                <a:ea typeface="黑体" panose="02010600030101010101" pitchFamily="2" charset="-122"/>
              </a:rPr>
              <a:t>3</a:t>
            </a:r>
          </a:p>
          <a:p>
            <a:pPr>
              <a:spcBef>
                <a:spcPct val="50000"/>
              </a:spcBef>
              <a:defRPr/>
            </a:pPr>
            <a:r>
              <a:rPr lang="zh-CN" altLang="en-US" sz="2800" b="1" dirty="0">
                <a:solidFill>
                  <a:schemeClr val="tx2"/>
                </a:solidFill>
                <a:latin typeface="黑体" panose="02010600030101010101" pitchFamily="2" charset="-122"/>
                <a:ea typeface="黑体" panose="02010600030101010101" pitchFamily="2" charset="-122"/>
              </a:rPr>
              <a:t>      </a:t>
            </a:r>
            <a:endParaRPr lang="en-US" altLang="zh-CN" sz="2800" b="1" dirty="0">
              <a:solidFill>
                <a:srgbClr val="014C83"/>
              </a:solidFill>
              <a:latin typeface="黑体" panose="02010600030101010101" pitchFamily="2" charset="-122"/>
              <a:ea typeface="黑体" panose="02010600030101010101" pitchFamily="2" charset="-122"/>
            </a:endParaRPr>
          </a:p>
        </p:txBody>
      </p:sp>
      <p:sp>
        <p:nvSpPr>
          <p:cNvPr id="13" name="Rectangle 9"/>
          <p:cNvSpPr>
            <a:spLocks noChangeArrowheads="1"/>
          </p:cNvSpPr>
          <p:nvPr/>
        </p:nvSpPr>
        <p:spPr bwMode="auto">
          <a:xfrm>
            <a:off x="-108520" y="1933790"/>
            <a:ext cx="9144000" cy="1198245"/>
          </a:xfrm>
          <a:prstGeom prst="rect">
            <a:avLst/>
          </a:prstGeom>
          <a:noFill/>
          <a:ln w="9525">
            <a:noFill/>
            <a:miter lim="800000"/>
          </a:ln>
        </p:spPr>
        <p:txBody>
          <a:bodyPr anchor="ctr"/>
          <a:lstStyle/>
          <a:p>
            <a:pPr algn="ctr"/>
            <a:r>
              <a:rPr lang="zh-CN" altLang="en-US" sz="3600" b="1" dirty="0">
                <a:latin typeface="黑体" panose="02010600030101010101" pitchFamily="2" charset="-122"/>
                <a:ea typeface="黑体" panose="02010600030101010101" pitchFamily="2" charset="-122"/>
              </a:rPr>
              <a:t>基于</a:t>
            </a:r>
            <a:r>
              <a:rPr lang="zh-CN" altLang="en-US" sz="3600" b="1" dirty="0" smtClean="0">
                <a:latin typeface="黑体" panose="02010600030101010101" pitchFamily="2" charset="-122"/>
                <a:ea typeface="黑体" panose="02010600030101010101" pitchFamily="2" charset="-122"/>
              </a:rPr>
              <a:t>高考</a:t>
            </a:r>
            <a:r>
              <a:rPr lang="zh-CN" altLang="en-US" sz="3600" b="1" dirty="0" smtClean="0">
                <a:latin typeface="黑体" panose="02010600030101010101" pitchFamily="2" charset="-122"/>
                <a:ea typeface="黑体" panose="02010600030101010101" pitchFamily="2" charset="-122"/>
              </a:rPr>
              <a:t>大</a:t>
            </a:r>
            <a:r>
              <a:rPr lang="zh-CN" altLang="en-US" sz="3600" b="1" dirty="0" smtClean="0">
                <a:latin typeface="黑体" panose="02010600030101010101" pitchFamily="2" charset="-122"/>
                <a:ea typeface="黑体" panose="02010600030101010101" pitchFamily="2" charset="-122"/>
              </a:rPr>
              <a:t>数据下的</a:t>
            </a:r>
            <a:endParaRPr lang="en-US" altLang="zh-CN" sz="3600" b="1" dirty="0" smtClean="0">
              <a:solidFill>
                <a:schemeClr val="tx1"/>
              </a:solidFill>
              <a:latin typeface="黑体" panose="02010600030101010101" pitchFamily="2" charset="-122"/>
              <a:ea typeface="黑体" panose="02010600030101010101" pitchFamily="2" charset="-122"/>
            </a:endParaRPr>
          </a:p>
          <a:p>
            <a:pPr algn="ctr"/>
            <a:r>
              <a:rPr lang="zh-CN" altLang="en-US" sz="3600" b="1" dirty="0" smtClean="0">
                <a:solidFill>
                  <a:schemeClr val="tx1"/>
                </a:solidFill>
                <a:latin typeface="黑体" panose="02010600030101010101" pitchFamily="2" charset="-122"/>
                <a:ea typeface="黑体" panose="02010600030101010101" pitchFamily="2" charset="-122"/>
              </a:rPr>
              <a:t>《物质结构与性质》的复习建议</a:t>
            </a:r>
            <a:endParaRPr lang="zh-CN" altLang="en-US" sz="3600" b="1" dirty="0">
              <a:solidFill>
                <a:schemeClr val="tx1"/>
              </a:solidFill>
              <a:latin typeface="黑体" panose="02010600030101010101" pitchFamily="2" charset="-122"/>
              <a:ea typeface="黑体" panose="02010600030101010101" pitchFamily="2" charset="-122"/>
            </a:endParaRPr>
          </a:p>
        </p:txBody>
      </p:sp>
      <p:sp>
        <p:nvSpPr>
          <p:cNvPr id="19467" name="文本框 9"/>
          <p:cNvSpPr txBox="1"/>
          <p:nvPr/>
        </p:nvSpPr>
        <p:spPr>
          <a:xfrm>
            <a:off x="3779912" y="4221088"/>
            <a:ext cx="5015230" cy="521970"/>
          </a:xfrm>
          <a:prstGeom prst="rect">
            <a:avLst/>
          </a:prstGeom>
          <a:noFill/>
          <a:ln w="9525">
            <a:noFill/>
          </a:ln>
        </p:spPr>
        <p:txBody>
          <a:bodyPr wrap="square">
            <a:spAutoFit/>
          </a:bodyPr>
          <a:lstStyle>
            <a:lvl1pPr marL="357505" indent="-357505" algn="just" rtl="0" eaLnBrk="0" fontAlgn="base" hangingPunct="0">
              <a:lnSpc>
                <a:spcPct val="110000"/>
              </a:lnSpc>
              <a:spcBef>
                <a:spcPts val="1800"/>
              </a:spcBef>
              <a:spcAft>
                <a:spcPct val="0"/>
              </a:spcAft>
              <a:buSzPct val="80000"/>
              <a:buBlip>
                <a:blip r:embed="rId2"/>
              </a:buBlip>
              <a:defRPr sz="2000" b="1" kern="1200">
                <a:solidFill>
                  <a:srgbClr val="007995"/>
                </a:solidFill>
                <a:latin typeface="Arial" panose="020B0604020202020204" pitchFamily="34" charset="0"/>
                <a:ea typeface="幼圆" panose="02010509060101010101" pitchFamily="49" charset="-122"/>
                <a:cs typeface="幼圆" panose="02010509060101010101" pitchFamily="49" charset="-122"/>
              </a:defRPr>
            </a:lvl1pPr>
            <a:lvl2pPr marL="357505" indent="-285750" algn="just" rtl="0" eaLnBrk="0" fontAlgn="base" hangingPunct="0">
              <a:lnSpc>
                <a:spcPct val="130000"/>
              </a:lnSpc>
              <a:spcBef>
                <a:spcPts val="200"/>
              </a:spcBef>
              <a:spcAft>
                <a:spcPts val="800"/>
              </a:spcAft>
              <a:buFont typeface="宋体-方正超大字符集"/>
              <a:buChar char=" "/>
              <a:defRPr sz="1600" kern="1200">
                <a:solidFill>
                  <a:srgbClr val="898D91"/>
                </a:solidFill>
                <a:latin typeface="宋体-方正超大字符集" pitchFamily="65" charset="-122"/>
                <a:ea typeface="宋体-方正超大字符集" pitchFamily="65" charset="-122"/>
                <a:cs typeface="宋体-方正超大字符集"/>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宋体-方正超大字符集"/>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5pPr>
          </a:lstStyle>
          <a:p>
            <a:pPr marL="0" indent="0" algn="l">
              <a:lnSpc>
                <a:spcPct val="100000"/>
              </a:lnSpc>
              <a:spcBef>
                <a:spcPct val="0"/>
              </a:spcBef>
              <a:buNone/>
            </a:pPr>
            <a:r>
              <a:rPr lang="en-US" altLang="zh-CN" sz="2800" dirty="0">
                <a:solidFill>
                  <a:srgbClr val="FF0000"/>
                </a:solidFill>
                <a:ea typeface="黑体" panose="02010600030101010101" pitchFamily="2" charset="-122"/>
              </a:rPr>
              <a:t>——</a:t>
            </a:r>
            <a:r>
              <a:rPr lang="zh-CN" altLang="zh-CN" sz="2800" dirty="0">
                <a:solidFill>
                  <a:srgbClr val="FF0000"/>
                </a:solidFill>
                <a:ea typeface="黑体" panose="02010600030101010101" pitchFamily="2" charset="-122"/>
              </a:rPr>
              <a:t>如何突破全国卷高考题</a:t>
            </a:r>
            <a:endParaRPr lang="zh-CN" altLang="zh-CN" sz="2800" dirty="0">
              <a:solidFill>
                <a:srgbClr val="FF0000"/>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extLst>
              <p:ext uri="{D42A27DB-BD31-4B8C-83A1-F6EECF244321}">
                <p14:modId xmlns:p14="http://schemas.microsoft.com/office/powerpoint/2010/main" val="1339300953"/>
              </p:ext>
            </p:extLst>
          </p:nvPr>
        </p:nvGraphicFramePr>
        <p:xfrm>
          <a:off x="12024" y="404664"/>
          <a:ext cx="9045575" cy="5967813"/>
        </p:xfrm>
        <a:graphic>
          <a:graphicData uri="http://schemas.openxmlformats.org/drawingml/2006/table">
            <a:tbl>
              <a:tblPr/>
              <a:tblGrid>
                <a:gridCol w="565150">
                  <a:extLst>
                    <a:ext uri="{9D8B030D-6E8A-4147-A177-3AD203B41FA5}">
                      <a16:colId xmlns:a16="http://schemas.microsoft.com/office/drawing/2014/main" val="20000"/>
                    </a:ext>
                  </a:extLst>
                </a:gridCol>
                <a:gridCol w="2586246">
                  <a:extLst>
                    <a:ext uri="{9D8B030D-6E8A-4147-A177-3AD203B41FA5}">
                      <a16:colId xmlns:a16="http://schemas.microsoft.com/office/drawing/2014/main" val="20001"/>
                    </a:ext>
                  </a:extLst>
                </a:gridCol>
                <a:gridCol w="3184634">
                  <a:extLst>
                    <a:ext uri="{9D8B030D-6E8A-4147-A177-3AD203B41FA5}">
                      <a16:colId xmlns:a16="http://schemas.microsoft.com/office/drawing/2014/main" val="20002"/>
                    </a:ext>
                  </a:extLst>
                </a:gridCol>
                <a:gridCol w="2709545">
                  <a:extLst>
                    <a:ext uri="{9D8B030D-6E8A-4147-A177-3AD203B41FA5}">
                      <a16:colId xmlns:a16="http://schemas.microsoft.com/office/drawing/2014/main" val="20003"/>
                    </a:ext>
                  </a:extLst>
                </a:gridCol>
              </a:tblGrid>
              <a:tr h="454930">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2018</a:t>
                      </a:r>
                      <a:r>
                        <a:rPr kumimoji="0" lang="zh-CN" altLang="en-US" sz="17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年</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全国</a:t>
                      </a:r>
                      <a:r>
                        <a:rPr lang="en-US" altLang="zh-CN" sz="1700" b="1" dirty="0">
                          <a:latin typeface="楷体" panose="02010609060101010101" pitchFamily="49" charset="-122"/>
                          <a:ea typeface="楷体" panose="02010609060101010101" pitchFamily="49" charset="-122"/>
                          <a:sym typeface="+mn-ea"/>
                        </a:rPr>
                        <a:t>Ⅰ</a:t>
                      </a:r>
                      <a:r>
                        <a:rPr lang="zh-CN" altLang="en-US" sz="1700" b="1" dirty="0">
                          <a:latin typeface="楷体" panose="02010609060101010101" pitchFamily="49" charset="-122"/>
                          <a:ea typeface="楷体" panose="02010609060101010101" pitchFamily="49" charset="-122"/>
                          <a:sym typeface="+mn-ea"/>
                        </a:rPr>
                        <a:t>卷</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35</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1700" b="1" dirty="0" smtClean="0">
                          <a:ln>
                            <a:noFill/>
                          </a:ln>
                          <a:effectLst/>
                          <a:latin typeface="Times New Roman" panose="02020603050405020304" pitchFamily="18" charset="0"/>
                          <a:ea typeface="楷体" panose="02010609060101010101" pitchFamily="49" charset="-122"/>
                          <a:sym typeface="+mn-ea"/>
                        </a:rPr>
                        <a:t>2018</a:t>
                      </a:r>
                      <a:r>
                        <a:rPr lang="zh-CN" altLang="en-US" sz="1700" b="1" dirty="0" smtClean="0">
                          <a:ln>
                            <a:noFill/>
                          </a:ln>
                          <a:effectLst/>
                          <a:latin typeface="Times New Roman" panose="02020603050405020304" pitchFamily="18" charset="0"/>
                          <a:ea typeface="楷体" panose="02010609060101010101" pitchFamily="49" charset="-122"/>
                          <a:sym typeface="+mn-ea"/>
                        </a:rPr>
                        <a:t>年</a:t>
                      </a:r>
                      <a:r>
                        <a:rPr lang="zh-CN" altLang="en-US" sz="1700" b="1" dirty="0">
                          <a:ln>
                            <a:noFill/>
                          </a:ln>
                          <a:effectLst/>
                          <a:latin typeface="Times New Roman" panose="02020603050405020304" pitchFamily="18" charset="0"/>
                          <a:ea typeface="楷体" panose="02010609060101010101" pitchFamily="49" charset="-122"/>
                          <a:sym typeface="+mn-ea"/>
                        </a:rPr>
                        <a:t>全国</a:t>
                      </a:r>
                      <a:r>
                        <a:rPr lang="en-US" altLang="zh-CN" sz="1700" b="1" dirty="0">
                          <a:ea typeface="楷体" panose="02010609060101010101" pitchFamily="49" charset="-122"/>
                          <a:sym typeface="+mn-ea"/>
                        </a:rPr>
                        <a:t>II</a:t>
                      </a:r>
                      <a:r>
                        <a:rPr lang="zh-CN" altLang="en-US" sz="1700" b="1" dirty="0">
                          <a:latin typeface="楷体" panose="02010609060101010101" pitchFamily="49" charset="-122"/>
                          <a:ea typeface="楷体" panose="02010609060101010101" pitchFamily="49" charset="-122"/>
                          <a:sym typeface="+mn-ea"/>
                        </a:rPr>
                        <a:t>卷</a:t>
                      </a:r>
                      <a:r>
                        <a:rPr lang="en-US" altLang="zh-CN" sz="1700" b="1" dirty="0">
                          <a:ln>
                            <a:noFill/>
                          </a:ln>
                          <a:effectLst/>
                          <a:latin typeface="Times New Roman" panose="02020603050405020304" pitchFamily="18" charset="0"/>
                          <a:ea typeface="楷体" panose="02010609060101010101" pitchFamily="49" charset="-122"/>
                          <a:sym typeface="+mn-ea"/>
                        </a:rPr>
                        <a:t>35</a:t>
                      </a:r>
                      <a:r>
                        <a:rPr lang="zh-CN" altLang="en-US" sz="1700" b="1" dirty="0">
                          <a:ln>
                            <a:noFill/>
                          </a:ln>
                          <a:effectLst/>
                          <a:latin typeface="Times New Roman" panose="02020603050405020304" pitchFamily="18" charset="0"/>
                          <a:ea typeface="楷体" panose="02010609060101010101" pitchFamily="49" charset="-122"/>
                          <a:sym typeface="+mn-ea"/>
                        </a:rPr>
                        <a:t>题</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1700" b="1" dirty="0" smtClean="0">
                          <a:ln>
                            <a:noFill/>
                          </a:ln>
                          <a:effectLst/>
                          <a:latin typeface="Times New Roman" panose="02020603050405020304" pitchFamily="18" charset="0"/>
                          <a:ea typeface="楷体" panose="02010609060101010101" pitchFamily="49" charset="-122"/>
                          <a:sym typeface="+mn-ea"/>
                        </a:rPr>
                        <a:t>2018</a:t>
                      </a:r>
                      <a:r>
                        <a:rPr lang="zh-CN" altLang="en-US" sz="1700" b="1" dirty="0" smtClean="0">
                          <a:ln>
                            <a:noFill/>
                          </a:ln>
                          <a:effectLst/>
                          <a:latin typeface="Times New Roman" panose="02020603050405020304" pitchFamily="18" charset="0"/>
                          <a:ea typeface="楷体" panose="02010609060101010101" pitchFamily="49" charset="-122"/>
                          <a:sym typeface="+mn-ea"/>
                        </a:rPr>
                        <a:t>年</a:t>
                      </a:r>
                      <a:r>
                        <a:rPr lang="zh-CN" altLang="en-US" sz="1700" b="1" dirty="0">
                          <a:ln>
                            <a:noFill/>
                          </a:ln>
                          <a:effectLst/>
                          <a:latin typeface="Times New Roman" panose="02020603050405020304" pitchFamily="18" charset="0"/>
                          <a:ea typeface="楷体" panose="02010609060101010101" pitchFamily="49" charset="-122"/>
                          <a:sym typeface="+mn-ea"/>
                        </a:rPr>
                        <a:t>全国</a:t>
                      </a:r>
                      <a:r>
                        <a:rPr lang="en-US" altLang="zh-CN" sz="1700" b="1" dirty="0">
                          <a:ea typeface="楷体" panose="02010609060101010101" pitchFamily="49" charset="-122"/>
                          <a:sym typeface="+mn-ea"/>
                        </a:rPr>
                        <a:t>III</a:t>
                      </a:r>
                      <a:r>
                        <a:rPr lang="zh-CN" altLang="en-US" sz="1700" b="1" dirty="0">
                          <a:latin typeface="楷体" panose="02010609060101010101" pitchFamily="49" charset="-122"/>
                          <a:ea typeface="楷体" panose="02010609060101010101" pitchFamily="49" charset="-122"/>
                          <a:sym typeface="+mn-ea"/>
                        </a:rPr>
                        <a:t>卷</a:t>
                      </a:r>
                      <a:r>
                        <a:rPr lang="en-US" altLang="zh-CN" sz="1700" b="1" dirty="0">
                          <a:ln>
                            <a:noFill/>
                          </a:ln>
                          <a:effectLst/>
                          <a:latin typeface="Times New Roman" panose="02020603050405020304" pitchFamily="18" charset="0"/>
                          <a:ea typeface="楷体" panose="02010609060101010101" pitchFamily="49" charset="-122"/>
                          <a:sym typeface="+mn-ea"/>
                        </a:rPr>
                        <a:t>35</a:t>
                      </a:r>
                      <a:r>
                        <a:rPr lang="zh-CN" altLang="en-US" sz="1700" b="1" dirty="0">
                          <a:ln>
                            <a:noFill/>
                          </a:ln>
                          <a:effectLst/>
                          <a:latin typeface="Times New Roman" panose="02020603050405020304" pitchFamily="18" charset="0"/>
                          <a:ea typeface="楷体" panose="02010609060101010101" pitchFamily="49" charset="-122"/>
                          <a:sym typeface="+mn-ea"/>
                        </a:rPr>
                        <a:t>题</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3656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a:ln>
                            <a:noFill/>
                          </a:ln>
                          <a:solidFill>
                            <a:srgbClr val="A50021"/>
                          </a:solidFill>
                          <a:effectLst/>
                          <a:latin typeface="Times New Roman" panose="02020603050405020304" pitchFamily="18" charset="0"/>
                          <a:ea typeface="楷体" panose="02010609060101010101" pitchFamily="49" charset="-122"/>
                        </a:rPr>
                        <a:t>载体</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1600" b="1" kern="1200" dirty="0" smtClean="0">
                          <a:solidFill>
                            <a:schemeClr val="tx1"/>
                          </a:solidFill>
                          <a:effectLst/>
                          <a:latin typeface="+mn-lt"/>
                          <a:ea typeface="+mn-ea"/>
                          <a:cs typeface="+mn-cs"/>
                        </a:rPr>
                        <a:t>Li</a:t>
                      </a:r>
                      <a:r>
                        <a:rPr lang="zh-CN" altLang="zh-CN" sz="1600" b="1" kern="1200" dirty="0" smtClean="0">
                          <a:solidFill>
                            <a:schemeClr val="tx1"/>
                          </a:solidFill>
                          <a:effectLst/>
                          <a:latin typeface="+mn-lt"/>
                          <a:ea typeface="+mn-ea"/>
                          <a:cs typeface="+mn-cs"/>
                        </a:rPr>
                        <a:t>是最轻的固体金属，采用</a:t>
                      </a:r>
                      <a:r>
                        <a:rPr lang="en-US" altLang="zh-CN" sz="1600" b="1" kern="1200" dirty="0" smtClean="0">
                          <a:solidFill>
                            <a:schemeClr val="tx1"/>
                          </a:solidFill>
                          <a:effectLst/>
                          <a:latin typeface="+mn-lt"/>
                          <a:ea typeface="+mn-ea"/>
                          <a:cs typeface="+mn-cs"/>
                        </a:rPr>
                        <a:t>Li</a:t>
                      </a:r>
                      <a:r>
                        <a:rPr lang="zh-CN" altLang="zh-CN" sz="1600" b="1" kern="1200" dirty="0" smtClean="0">
                          <a:solidFill>
                            <a:schemeClr val="tx1"/>
                          </a:solidFill>
                          <a:effectLst/>
                          <a:latin typeface="+mn-lt"/>
                          <a:ea typeface="+mn-ea"/>
                          <a:cs typeface="+mn-cs"/>
                        </a:rPr>
                        <a:t>作为负极材料的电池具有小而轻、能量密度大等优良性能，得到广泛应用</a:t>
                      </a:r>
                      <a:endParaRPr kumimoji="0" lang="zh-CN" altLang="en-US" sz="1600" b="1" i="0" u="none" strike="noStrike" cap="none" normalizeH="0" baseline="0" dirty="0">
                        <a:ln>
                          <a:noFill/>
                        </a:ln>
                        <a:solidFill>
                          <a:srgbClr val="CC0000"/>
                        </a:solidFill>
                        <a:effectLst/>
                        <a:latin typeface="Times New Roman" panose="02020603050405020304" pitchFamily="18" charset="0"/>
                        <a:ea typeface="宋体" panose="02010600030101010101" pitchFamily="2" charset="-122"/>
                        <a:sym typeface="+mn-ea"/>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zh-CN" sz="1800" b="1" kern="1200" dirty="0" smtClean="0">
                          <a:solidFill>
                            <a:schemeClr val="tx1"/>
                          </a:solidFill>
                          <a:effectLst/>
                          <a:latin typeface="+mn-lt"/>
                          <a:ea typeface="+mn-ea"/>
                          <a:cs typeface="+mn-cs"/>
                        </a:rPr>
                        <a:t>硫及其化合物有许多用途</a:t>
                      </a:r>
                      <a:endPar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800" b="1" kern="1200" dirty="0" smtClean="0">
                          <a:solidFill>
                            <a:schemeClr val="tx1"/>
                          </a:solidFill>
                          <a:effectLst/>
                          <a:latin typeface="+mn-lt"/>
                          <a:ea typeface="+mn-ea"/>
                          <a:cs typeface="+mn-cs"/>
                        </a:rPr>
                        <a:t>锌在工业中有重要作用，也是人体必需的微量元素。</a:t>
                      </a:r>
                      <a:endParaRPr lang="zh-CN" altLang="en-US" b="1" dirty="0"/>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405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a:ln>
                            <a:noFill/>
                          </a:ln>
                          <a:solidFill>
                            <a:srgbClr val="800080"/>
                          </a:solidFill>
                          <a:effectLst/>
                          <a:latin typeface="Times New Roman" panose="02020603050405020304" pitchFamily="18" charset="0"/>
                          <a:ea typeface="楷体" panose="02010609060101010101" pitchFamily="49" charset="-122"/>
                        </a:rPr>
                        <a:t>作答量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9</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选择</a:t>
                      </a:r>
                      <a:r>
                        <a:rPr kumimoji="0" lang="en-US" altLang="zh-CN"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空</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4</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9</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6</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9</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选择</a:t>
                      </a:r>
                      <a:r>
                        <a:rPr kumimoji="0" lang="en-US" altLang="zh-CN"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空、</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6</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endParaRPr lang="zh-CN" altLang="en-US" b="1" dirty="0"/>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8784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涉及知识点</a:t>
                      </a: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1</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Li</a:t>
                      </a:r>
                      <a:r>
                        <a:rPr lang="zh-CN" altLang="zh-CN" sz="1600" b="1" kern="1200" dirty="0" smtClean="0">
                          <a:solidFill>
                            <a:schemeClr val="tx1"/>
                          </a:solidFill>
                          <a:effectLst/>
                          <a:latin typeface="+mn-lt"/>
                          <a:ea typeface="+mn-ea"/>
                          <a:cs typeface="+mn-cs"/>
                        </a:rPr>
                        <a:t>原子电子排布图选出能量最低、最高 【基态、激发态】（</a:t>
                      </a:r>
                      <a:r>
                        <a:rPr lang="en-US" altLang="zh-CN" sz="1600" b="1" kern="12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a:t>
                      </a:r>
                      <a:r>
                        <a:rPr lang="en-US" altLang="zh-CN" sz="1600" b="1" i="1" kern="1200" dirty="0" smtClean="0">
                          <a:solidFill>
                            <a:schemeClr val="tx1"/>
                          </a:solidFill>
                          <a:effectLst/>
                          <a:latin typeface="+mn-lt"/>
                          <a:ea typeface="+mn-ea"/>
                          <a:cs typeface="+mn-cs"/>
                        </a:rPr>
                        <a:t>r</a:t>
                      </a:r>
                      <a:r>
                        <a:rPr lang="en-US" altLang="zh-CN" sz="1600" b="1" kern="1200" dirty="0" smtClean="0">
                          <a:solidFill>
                            <a:schemeClr val="tx1"/>
                          </a:solidFill>
                          <a:effectLst/>
                          <a:latin typeface="+mn-lt"/>
                          <a:ea typeface="+mn-ea"/>
                          <a:cs typeface="+mn-cs"/>
                        </a:rPr>
                        <a:t>(Li</a:t>
                      </a:r>
                      <a:r>
                        <a:rPr lang="en-US" altLang="zh-CN" sz="1600" b="1" kern="1200" baseline="300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a:t>
                      </a:r>
                      <a:r>
                        <a:rPr lang="zh-CN" altLang="zh-CN" sz="1600" b="1" kern="1200" dirty="0" smtClean="0">
                          <a:solidFill>
                            <a:schemeClr val="tx1"/>
                          </a:solidFill>
                          <a:effectLst/>
                          <a:latin typeface="+mn-lt"/>
                          <a:ea typeface="+mn-ea"/>
                          <a:cs typeface="+mn-cs"/>
                        </a:rPr>
                        <a:t>小于</a:t>
                      </a:r>
                      <a:r>
                        <a:rPr lang="en-US" altLang="zh-CN" sz="1600" b="1" i="1" kern="1200" dirty="0" smtClean="0">
                          <a:solidFill>
                            <a:schemeClr val="tx1"/>
                          </a:solidFill>
                          <a:effectLst/>
                          <a:latin typeface="+mn-lt"/>
                          <a:ea typeface="+mn-ea"/>
                          <a:cs typeface="+mn-cs"/>
                        </a:rPr>
                        <a:t>r</a:t>
                      </a:r>
                      <a:r>
                        <a:rPr lang="en-US" altLang="zh-CN" sz="1600" b="1" kern="1200" dirty="0" smtClean="0">
                          <a:solidFill>
                            <a:schemeClr val="tx1"/>
                          </a:solidFill>
                          <a:effectLst/>
                          <a:latin typeface="+mn-lt"/>
                          <a:ea typeface="+mn-ea"/>
                          <a:cs typeface="+mn-cs"/>
                        </a:rPr>
                        <a:t>(H</a:t>
                      </a:r>
                      <a:r>
                        <a:rPr lang="en-US" altLang="zh-CN" sz="1600" b="1" kern="1200" baseline="300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a:t>
                      </a:r>
                      <a:r>
                        <a:rPr lang="zh-CN" altLang="zh-CN" sz="1600" b="1" kern="1200" dirty="0" smtClean="0">
                          <a:solidFill>
                            <a:schemeClr val="tx1"/>
                          </a:solidFill>
                          <a:effectLst/>
                          <a:latin typeface="+mn-lt"/>
                          <a:ea typeface="+mn-ea"/>
                          <a:cs typeface="+mn-cs"/>
                        </a:rPr>
                        <a:t>的原因（</a:t>
                      </a:r>
                      <a:r>
                        <a:rPr lang="en-US" altLang="zh-CN" sz="1600" b="1" kern="12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AlH</a:t>
                      </a:r>
                      <a:r>
                        <a:rPr lang="en-US" altLang="zh-CN" sz="1600" b="1" kern="1200" baseline="-25000" dirty="0" smtClean="0">
                          <a:solidFill>
                            <a:schemeClr val="tx1"/>
                          </a:solidFill>
                          <a:effectLst/>
                          <a:latin typeface="+mn-lt"/>
                          <a:ea typeface="+mn-ea"/>
                          <a:cs typeface="+mn-cs"/>
                        </a:rPr>
                        <a:t>4</a:t>
                      </a:r>
                      <a:r>
                        <a:rPr lang="en-US" altLang="zh-CN" sz="1600" b="1" kern="1200" baseline="30000" dirty="0" smtClean="0">
                          <a:solidFill>
                            <a:schemeClr val="tx1"/>
                          </a:solidFill>
                          <a:effectLst/>
                          <a:latin typeface="+mn-lt"/>
                          <a:ea typeface="+mn-ea"/>
                          <a:cs typeface="+mn-cs"/>
                        </a:rPr>
                        <a:t>-</a:t>
                      </a:r>
                      <a:r>
                        <a:rPr lang="zh-CN" altLang="zh-CN" sz="1600" b="1" kern="1200" dirty="0" smtClean="0">
                          <a:solidFill>
                            <a:schemeClr val="tx1"/>
                          </a:solidFill>
                          <a:effectLst/>
                          <a:latin typeface="+mn-lt"/>
                          <a:ea typeface="+mn-ea"/>
                          <a:cs typeface="+mn-cs"/>
                        </a:rPr>
                        <a:t>的空间构型（</a:t>
                      </a:r>
                      <a:r>
                        <a:rPr lang="en-US" altLang="zh-CN" sz="1600" b="1" kern="1200" dirty="0" smtClean="0">
                          <a:solidFill>
                            <a:schemeClr val="tx1"/>
                          </a:solidFill>
                          <a:effectLst/>
                          <a:latin typeface="+mn-lt"/>
                          <a:ea typeface="+mn-ea"/>
                          <a:cs typeface="+mn-cs"/>
                        </a:rPr>
                        <a:t>1</a:t>
                      </a:r>
                      <a:r>
                        <a:rPr lang="zh-CN" altLang="zh-CN" sz="1600" b="1" kern="1200" dirty="0" smtClean="0">
                          <a:solidFill>
                            <a:schemeClr val="tx1"/>
                          </a:solidFill>
                          <a:effectLst/>
                          <a:latin typeface="+mn-lt"/>
                          <a:ea typeface="+mn-ea"/>
                          <a:cs typeface="+mn-cs"/>
                        </a:rPr>
                        <a:t>分）中心原子的杂化形式（</a:t>
                      </a:r>
                      <a:r>
                        <a:rPr lang="en-US" altLang="zh-CN" sz="1600" b="1" kern="1200" dirty="0" smtClean="0">
                          <a:solidFill>
                            <a:schemeClr val="tx1"/>
                          </a:solidFill>
                          <a:effectLst/>
                          <a:latin typeface="+mn-lt"/>
                          <a:ea typeface="+mn-ea"/>
                          <a:cs typeface="+mn-cs"/>
                        </a:rPr>
                        <a:t>1</a:t>
                      </a:r>
                      <a:r>
                        <a:rPr lang="zh-CN" altLang="zh-CN" sz="1600" b="1" kern="1200" dirty="0" smtClean="0">
                          <a:solidFill>
                            <a:schemeClr val="tx1"/>
                          </a:solidFill>
                          <a:effectLst/>
                          <a:latin typeface="+mn-lt"/>
                          <a:ea typeface="+mn-ea"/>
                          <a:cs typeface="+mn-cs"/>
                        </a:rPr>
                        <a:t>分）</a:t>
                      </a:r>
                      <a:r>
                        <a:rPr lang="en-US" altLang="zh-CN" sz="1600" b="1" kern="1200" dirty="0" smtClean="0">
                          <a:solidFill>
                            <a:schemeClr val="tx1"/>
                          </a:solidFill>
                          <a:effectLst/>
                          <a:latin typeface="+mn-lt"/>
                          <a:ea typeface="+mn-ea"/>
                          <a:cs typeface="+mn-cs"/>
                        </a:rPr>
                        <a:t>LiAlH</a:t>
                      </a:r>
                      <a:r>
                        <a:rPr lang="en-US" altLang="zh-CN" sz="1600" b="1" kern="1200" baseline="-25000" dirty="0" smtClean="0">
                          <a:solidFill>
                            <a:schemeClr val="tx1"/>
                          </a:solidFill>
                          <a:effectLst/>
                          <a:latin typeface="+mn-lt"/>
                          <a:ea typeface="+mn-ea"/>
                          <a:cs typeface="+mn-cs"/>
                        </a:rPr>
                        <a:t>4</a:t>
                      </a:r>
                      <a:r>
                        <a:rPr lang="zh-CN" altLang="zh-CN" sz="1600" b="1" kern="1200" dirty="0" smtClean="0">
                          <a:solidFill>
                            <a:schemeClr val="tx1"/>
                          </a:solidFill>
                          <a:effectLst/>
                          <a:latin typeface="+mn-lt"/>
                          <a:ea typeface="+mn-ea"/>
                          <a:cs typeface="+mn-cs"/>
                        </a:rPr>
                        <a:t>中存在的化学键类型（</a:t>
                      </a:r>
                      <a:r>
                        <a:rPr lang="en-US" altLang="zh-CN" sz="1600" b="1" kern="1200" dirty="0" smtClean="0">
                          <a:solidFill>
                            <a:schemeClr val="tx1"/>
                          </a:solidFill>
                          <a:effectLst/>
                          <a:latin typeface="+mn-lt"/>
                          <a:ea typeface="+mn-ea"/>
                          <a:cs typeface="+mn-cs"/>
                        </a:rPr>
                        <a:t>4</a:t>
                      </a:r>
                      <a:r>
                        <a:rPr lang="zh-CN" altLang="zh-CN" sz="1600" b="1" kern="1200" dirty="0" smtClean="0">
                          <a:solidFill>
                            <a:schemeClr val="tx1"/>
                          </a:solidFill>
                          <a:effectLst/>
                          <a:latin typeface="+mn-lt"/>
                          <a:ea typeface="+mn-ea"/>
                          <a:cs typeface="+mn-cs"/>
                        </a:rPr>
                        <a:t>）通过</a:t>
                      </a:r>
                      <a:r>
                        <a:rPr lang="en-US" altLang="zh-CN" sz="1600" b="1" kern="1200" dirty="0" smtClean="0">
                          <a:solidFill>
                            <a:schemeClr val="tx1"/>
                          </a:solidFill>
                          <a:effectLst/>
                          <a:latin typeface="+mn-lt"/>
                          <a:ea typeface="+mn-ea"/>
                          <a:cs typeface="+mn-cs"/>
                        </a:rPr>
                        <a:t>Born−Haber</a:t>
                      </a:r>
                      <a:r>
                        <a:rPr lang="zh-CN" altLang="zh-CN" sz="1600" b="1" kern="1200" dirty="0" smtClean="0">
                          <a:solidFill>
                            <a:schemeClr val="tx1"/>
                          </a:solidFill>
                          <a:effectLst/>
                          <a:latin typeface="+mn-lt"/>
                          <a:ea typeface="+mn-ea"/>
                          <a:cs typeface="+mn-cs"/>
                        </a:rPr>
                        <a:t>循环计算</a:t>
                      </a:r>
                      <a:r>
                        <a:rPr lang="en-US" altLang="zh-CN" sz="1600" b="1" kern="1200" dirty="0" smtClean="0">
                          <a:solidFill>
                            <a:schemeClr val="tx1"/>
                          </a:solidFill>
                          <a:effectLst/>
                          <a:latin typeface="+mn-lt"/>
                          <a:ea typeface="+mn-ea"/>
                          <a:cs typeface="+mn-cs"/>
                        </a:rPr>
                        <a:t>Li</a:t>
                      </a:r>
                      <a:r>
                        <a:rPr lang="zh-CN" altLang="zh-CN" sz="1600" b="1" kern="1200" dirty="0" smtClean="0">
                          <a:solidFill>
                            <a:schemeClr val="tx1"/>
                          </a:solidFill>
                          <a:effectLst/>
                          <a:latin typeface="+mn-lt"/>
                          <a:ea typeface="+mn-ea"/>
                          <a:cs typeface="+mn-cs"/>
                        </a:rPr>
                        <a:t>原子的第一电离能、</a:t>
                      </a:r>
                      <a:r>
                        <a:rPr lang="en-US" altLang="zh-CN" sz="1600" b="1" kern="1200" dirty="0" smtClean="0">
                          <a:solidFill>
                            <a:schemeClr val="tx1"/>
                          </a:solidFill>
                          <a:effectLst/>
                          <a:latin typeface="+mn-lt"/>
                          <a:ea typeface="+mn-ea"/>
                          <a:cs typeface="+mn-cs"/>
                        </a:rPr>
                        <a:t>O=O</a:t>
                      </a:r>
                      <a:r>
                        <a:rPr lang="zh-CN" altLang="zh-CN" sz="1600" b="1" kern="1200" dirty="0" smtClean="0">
                          <a:solidFill>
                            <a:schemeClr val="tx1"/>
                          </a:solidFill>
                          <a:effectLst/>
                          <a:latin typeface="+mn-lt"/>
                          <a:ea typeface="+mn-ea"/>
                          <a:cs typeface="+mn-cs"/>
                        </a:rPr>
                        <a:t>键键能、</a:t>
                      </a:r>
                      <a:r>
                        <a:rPr lang="en-US" altLang="zh-CN" sz="1600" b="1" kern="1200" dirty="0" smtClean="0">
                          <a:solidFill>
                            <a:schemeClr val="tx1"/>
                          </a:solidFill>
                          <a:effectLst/>
                          <a:latin typeface="+mn-lt"/>
                          <a:ea typeface="+mn-ea"/>
                          <a:cs typeface="+mn-cs"/>
                        </a:rPr>
                        <a:t>Li</a:t>
                      </a:r>
                      <a:r>
                        <a:rPr lang="en-US" altLang="zh-CN" sz="1600" b="1" kern="1200" baseline="-25000" dirty="0" smtClean="0">
                          <a:solidFill>
                            <a:schemeClr val="tx1"/>
                          </a:solidFill>
                          <a:effectLst/>
                          <a:latin typeface="+mn-lt"/>
                          <a:ea typeface="+mn-ea"/>
                          <a:cs typeface="+mn-cs"/>
                        </a:rPr>
                        <a:t>2</a:t>
                      </a:r>
                      <a:r>
                        <a:rPr lang="en-US" altLang="zh-CN" sz="1600" b="1" kern="1200" dirty="0" smtClean="0">
                          <a:solidFill>
                            <a:schemeClr val="tx1"/>
                          </a:solidFill>
                          <a:effectLst/>
                          <a:latin typeface="+mn-lt"/>
                          <a:ea typeface="+mn-ea"/>
                          <a:cs typeface="+mn-cs"/>
                        </a:rPr>
                        <a:t>O</a:t>
                      </a:r>
                      <a:r>
                        <a:rPr lang="zh-CN" altLang="zh-CN" sz="1600" b="1" kern="1200" dirty="0" smtClean="0">
                          <a:solidFill>
                            <a:schemeClr val="tx1"/>
                          </a:solidFill>
                          <a:effectLst/>
                          <a:latin typeface="+mn-lt"/>
                          <a:ea typeface="+mn-ea"/>
                          <a:cs typeface="+mn-cs"/>
                        </a:rPr>
                        <a:t>晶格能</a:t>
                      </a:r>
                    </a:p>
                    <a:p>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5</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Li</a:t>
                      </a:r>
                      <a:r>
                        <a:rPr lang="en-US" altLang="zh-CN" sz="1600" b="1" kern="1200" baseline="-25000" dirty="0" smtClean="0">
                          <a:solidFill>
                            <a:schemeClr val="tx1"/>
                          </a:solidFill>
                          <a:effectLst/>
                          <a:latin typeface="+mn-lt"/>
                          <a:ea typeface="+mn-ea"/>
                          <a:cs typeface="+mn-cs"/>
                        </a:rPr>
                        <a:t>2</a:t>
                      </a:r>
                      <a:r>
                        <a:rPr lang="en-US" altLang="zh-CN" sz="1600" b="1" kern="1200" dirty="0" smtClean="0">
                          <a:solidFill>
                            <a:schemeClr val="tx1"/>
                          </a:solidFill>
                          <a:effectLst/>
                          <a:latin typeface="+mn-lt"/>
                          <a:ea typeface="+mn-ea"/>
                          <a:cs typeface="+mn-cs"/>
                        </a:rPr>
                        <a:t>O</a:t>
                      </a:r>
                      <a:r>
                        <a:rPr lang="zh-CN" altLang="zh-CN" sz="1600" b="1" kern="1200" dirty="0" smtClean="0">
                          <a:solidFill>
                            <a:schemeClr val="tx1"/>
                          </a:solidFill>
                          <a:effectLst/>
                          <a:latin typeface="+mn-lt"/>
                          <a:ea typeface="+mn-ea"/>
                          <a:cs typeface="+mn-cs"/>
                        </a:rPr>
                        <a:t>具有反萤石结构，已知晶胞边长，晶体密度</a:t>
                      </a:r>
                      <a:endParaRPr kumimoji="0" lang="zh-CN" altLang="en-US" sz="1800" b="1" i="0" u="none" strike="noStrike" cap="none" normalizeH="0" dirty="0">
                        <a:ln>
                          <a:noFill/>
                        </a:ln>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1</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Fe</a:t>
                      </a:r>
                      <a:r>
                        <a:rPr lang="zh-CN" altLang="zh-CN" sz="1600" b="1" kern="1200" dirty="0" smtClean="0">
                          <a:solidFill>
                            <a:schemeClr val="tx1"/>
                          </a:solidFill>
                          <a:effectLst/>
                          <a:latin typeface="+mn-lt"/>
                          <a:ea typeface="+mn-ea"/>
                          <a:cs typeface="+mn-cs"/>
                        </a:rPr>
                        <a:t>基态原子价层电子排布图电子云轮廓图（</a:t>
                      </a:r>
                      <a:r>
                        <a:rPr lang="en-US" altLang="zh-CN" sz="1600" b="1" kern="12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H</a:t>
                      </a:r>
                      <a:r>
                        <a:rPr lang="en-US" altLang="zh-CN" sz="1600" b="1" kern="1200" baseline="-25000" dirty="0" smtClean="0">
                          <a:solidFill>
                            <a:schemeClr val="tx1"/>
                          </a:solidFill>
                          <a:effectLst/>
                          <a:latin typeface="+mn-lt"/>
                          <a:ea typeface="+mn-ea"/>
                          <a:cs typeface="+mn-cs"/>
                        </a:rPr>
                        <a:t>2</a:t>
                      </a:r>
                      <a:r>
                        <a:rPr lang="en-US" altLang="zh-CN" sz="1600" b="1" kern="1200" dirty="0" smtClean="0">
                          <a:solidFill>
                            <a:schemeClr val="tx1"/>
                          </a:solidFill>
                          <a:effectLst/>
                          <a:latin typeface="+mn-lt"/>
                          <a:ea typeface="+mn-ea"/>
                          <a:cs typeface="+mn-cs"/>
                        </a:rPr>
                        <a:t>S</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SO</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SO</a:t>
                      </a:r>
                      <a:r>
                        <a:rPr lang="en-US" altLang="zh-CN" sz="1600" b="1" kern="1200" baseline="-250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中心原子价层电子对数（</a:t>
                      </a:r>
                      <a:r>
                        <a:rPr lang="en-US" altLang="zh-CN" sz="1600" b="1" kern="12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S</a:t>
                      </a:r>
                      <a:r>
                        <a:rPr lang="en-US" altLang="zh-CN" sz="1600" b="1" kern="1200" baseline="-25000" dirty="0" smtClean="0">
                          <a:solidFill>
                            <a:schemeClr val="tx1"/>
                          </a:solidFill>
                          <a:effectLst/>
                          <a:latin typeface="+mn-lt"/>
                          <a:ea typeface="+mn-ea"/>
                          <a:cs typeface="+mn-cs"/>
                        </a:rPr>
                        <a:t>8</a:t>
                      </a:r>
                      <a:r>
                        <a:rPr lang="zh-CN" altLang="zh-CN" sz="1600" b="1" kern="1200" dirty="0" smtClean="0">
                          <a:solidFill>
                            <a:schemeClr val="tx1"/>
                          </a:solidFill>
                          <a:effectLst/>
                          <a:latin typeface="+mn-lt"/>
                          <a:ea typeface="+mn-ea"/>
                          <a:cs typeface="+mn-cs"/>
                        </a:rPr>
                        <a:t>比二氧化硫的熔点和沸点高很多的原因（</a:t>
                      </a:r>
                      <a:r>
                        <a:rPr lang="en-US" altLang="zh-CN" sz="1600" b="1" kern="1200" dirty="0" smtClean="0">
                          <a:solidFill>
                            <a:schemeClr val="tx1"/>
                          </a:solidFill>
                          <a:effectLst/>
                          <a:latin typeface="+mn-lt"/>
                          <a:ea typeface="+mn-ea"/>
                          <a:cs typeface="+mn-cs"/>
                        </a:rPr>
                        <a:t>4</a:t>
                      </a:r>
                      <a:r>
                        <a:rPr lang="zh-CN" altLang="zh-CN" sz="1600" b="1" kern="1200" dirty="0" smtClean="0">
                          <a:solidFill>
                            <a:schemeClr val="tx1"/>
                          </a:solidFill>
                          <a:effectLst/>
                          <a:latin typeface="+mn-lt"/>
                          <a:ea typeface="+mn-ea"/>
                          <a:cs typeface="+mn-cs"/>
                        </a:rPr>
                        <a:t>）气态三氧化硫的分子构型</a:t>
                      </a:r>
                      <a:r>
                        <a:rPr lang="zh-CN" altLang="en-US" sz="1600" b="1" kern="1200" dirty="0" smtClean="0">
                          <a:solidFill>
                            <a:schemeClr val="tx1"/>
                          </a:solidFill>
                          <a:effectLst/>
                          <a:latin typeface="+mn-lt"/>
                          <a:ea typeface="+mn-ea"/>
                          <a:cs typeface="+mn-cs"/>
                        </a:rPr>
                        <a:t>，</a:t>
                      </a:r>
                      <a:r>
                        <a:rPr lang="zh-CN" altLang="zh-CN" sz="1600" b="1" kern="1200" dirty="0" smtClean="0">
                          <a:solidFill>
                            <a:schemeClr val="tx1"/>
                          </a:solidFill>
                          <a:effectLst/>
                          <a:latin typeface="+mn-lt"/>
                          <a:ea typeface="+mn-ea"/>
                          <a:cs typeface="+mn-cs"/>
                        </a:rPr>
                        <a:t>固体</a:t>
                      </a:r>
                      <a:r>
                        <a:rPr lang="en-US" altLang="zh-CN" sz="1600" b="1" kern="1200" dirty="0" smtClean="0">
                          <a:solidFill>
                            <a:schemeClr val="tx1"/>
                          </a:solidFill>
                          <a:effectLst/>
                          <a:latin typeface="+mn-lt"/>
                          <a:ea typeface="+mn-ea"/>
                          <a:cs typeface="+mn-cs"/>
                        </a:rPr>
                        <a:t>SO</a:t>
                      </a:r>
                      <a:r>
                        <a:rPr lang="en-US" altLang="zh-CN" sz="1600" b="1" kern="1200" baseline="-250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三聚时的</a:t>
                      </a:r>
                      <a:r>
                        <a:rPr lang="en-US" altLang="zh-CN" sz="1600" b="1" kern="1200" dirty="0" smtClean="0">
                          <a:solidFill>
                            <a:schemeClr val="tx1"/>
                          </a:solidFill>
                          <a:effectLst/>
                          <a:latin typeface="+mn-lt"/>
                          <a:ea typeface="+mn-ea"/>
                          <a:cs typeface="+mn-cs"/>
                        </a:rPr>
                        <a:t>S</a:t>
                      </a:r>
                      <a:r>
                        <a:rPr lang="zh-CN" altLang="zh-CN" sz="1600" b="1" kern="1200" dirty="0" smtClean="0">
                          <a:solidFill>
                            <a:schemeClr val="tx1"/>
                          </a:solidFill>
                          <a:effectLst/>
                          <a:latin typeface="+mn-lt"/>
                          <a:ea typeface="+mn-ea"/>
                          <a:cs typeface="+mn-cs"/>
                        </a:rPr>
                        <a:t>原子的杂化轨道（</a:t>
                      </a:r>
                      <a:r>
                        <a:rPr lang="en-US" altLang="zh-CN" sz="1600" b="1" kern="1200" dirty="0" smtClean="0">
                          <a:solidFill>
                            <a:schemeClr val="tx1"/>
                          </a:solidFill>
                          <a:effectLst/>
                          <a:latin typeface="+mn-lt"/>
                          <a:ea typeface="+mn-ea"/>
                          <a:cs typeface="+mn-cs"/>
                        </a:rPr>
                        <a:t>5</a:t>
                      </a:r>
                      <a:r>
                        <a:rPr lang="zh-CN" altLang="zh-CN" sz="1600" b="1" kern="1200" dirty="0" smtClean="0">
                          <a:solidFill>
                            <a:schemeClr val="tx1"/>
                          </a:solidFill>
                          <a:effectLst/>
                          <a:latin typeface="+mn-lt"/>
                          <a:ea typeface="+mn-ea"/>
                          <a:cs typeface="+mn-cs"/>
                        </a:rPr>
                        <a:t>）已知</a:t>
                      </a:r>
                      <a:r>
                        <a:rPr lang="en-US" altLang="zh-CN" sz="1600" b="1" kern="1200" dirty="0" smtClean="0">
                          <a:solidFill>
                            <a:schemeClr val="tx1"/>
                          </a:solidFill>
                          <a:effectLst/>
                          <a:latin typeface="+mn-lt"/>
                          <a:ea typeface="+mn-ea"/>
                          <a:cs typeface="+mn-cs"/>
                        </a:rPr>
                        <a:t>FeS</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晶体的晶胞图及晶胞边长为</a:t>
                      </a:r>
                      <a:r>
                        <a:rPr lang="en-US" altLang="zh-CN" sz="1600" b="1" i="1" kern="1200" dirty="0" smtClean="0">
                          <a:solidFill>
                            <a:schemeClr val="tx1"/>
                          </a:solidFill>
                          <a:effectLst/>
                          <a:latin typeface="+mn-lt"/>
                          <a:ea typeface="+mn-ea"/>
                          <a:cs typeface="+mn-cs"/>
                        </a:rPr>
                        <a:t>a</a:t>
                      </a:r>
                      <a:r>
                        <a:rPr lang="en-US" altLang="zh-CN" sz="1600" b="1" kern="1200" dirty="0" smtClean="0">
                          <a:solidFill>
                            <a:schemeClr val="tx1"/>
                          </a:solidFill>
                          <a:effectLst/>
                          <a:latin typeface="+mn-lt"/>
                          <a:ea typeface="+mn-ea"/>
                          <a:cs typeface="+mn-cs"/>
                        </a:rPr>
                        <a:t> nm</a:t>
                      </a:r>
                      <a:r>
                        <a:rPr lang="zh-CN" altLang="zh-CN" sz="1600" b="1" kern="1200" dirty="0" smtClean="0">
                          <a:solidFill>
                            <a:schemeClr val="tx1"/>
                          </a:solidFill>
                          <a:effectLst/>
                          <a:latin typeface="+mn-lt"/>
                          <a:ea typeface="+mn-ea"/>
                          <a:cs typeface="+mn-cs"/>
                        </a:rPr>
                        <a:t>，计算密度的计算表达式</a:t>
                      </a:r>
                      <a:r>
                        <a:rPr lang="zh-CN" altLang="en-US" sz="1600" b="1" kern="1200" dirty="0" smtClean="0">
                          <a:solidFill>
                            <a:schemeClr val="tx1"/>
                          </a:solidFill>
                          <a:effectLst/>
                          <a:latin typeface="+mn-lt"/>
                          <a:ea typeface="+mn-ea"/>
                          <a:cs typeface="+mn-cs"/>
                        </a:rPr>
                        <a:t>，</a:t>
                      </a:r>
                      <a:r>
                        <a:rPr lang="zh-CN" altLang="zh-CN" sz="1600" b="1" kern="1200" dirty="0" smtClean="0">
                          <a:solidFill>
                            <a:schemeClr val="tx1"/>
                          </a:solidFill>
                          <a:effectLst/>
                          <a:latin typeface="+mn-lt"/>
                          <a:ea typeface="+mn-ea"/>
                          <a:cs typeface="+mn-cs"/>
                        </a:rPr>
                        <a:t>晶胞中</a:t>
                      </a:r>
                      <a:r>
                        <a:rPr lang="en-US" altLang="zh-CN" sz="1600" b="1" kern="1200" dirty="0" smtClean="0">
                          <a:solidFill>
                            <a:schemeClr val="tx1"/>
                          </a:solidFill>
                          <a:effectLst/>
                          <a:latin typeface="+mn-lt"/>
                          <a:ea typeface="+mn-ea"/>
                          <a:cs typeface="+mn-cs"/>
                        </a:rPr>
                        <a:t>Fe</a:t>
                      </a:r>
                      <a:r>
                        <a:rPr lang="en-US" altLang="zh-CN" sz="1600" b="1" kern="1200" baseline="30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位于</a:t>
                      </a:r>
                      <a:r>
                        <a:rPr lang="en-US" altLang="zh-CN" sz="1600" b="1" kern="1200" dirty="0" smtClean="0">
                          <a:solidFill>
                            <a:schemeClr val="tx1"/>
                          </a:solidFill>
                          <a:effectLst/>
                          <a:latin typeface="+mn-lt"/>
                          <a:ea typeface="+mn-ea"/>
                          <a:cs typeface="+mn-cs"/>
                        </a:rPr>
                        <a:t>S</a:t>
                      </a:r>
                      <a:r>
                        <a:rPr lang="en-US" altLang="zh-CN" sz="1600" b="1" kern="1200" baseline="-25000" dirty="0" smtClean="0">
                          <a:solidFill>
                            <a:schemeClr val="tx1"/>
                          </a:solidFill>
                          <a:effectLst/>
                          <a:latin typeface="+mn-lt"/>
                          <a:ea typeface="+mn-ea"/>
                          <a:cs typeface="+mn-cs"/>
                        </a:rPr>
                        <a:t>2</a:t>
                      </a:r>
                      <a:r>
                        <a:rPr lang="en-US" altLang="zh-CN" sz="1600" b="1" kern="1200" baseline="30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所形成的正八面体的体心，求正八面体的边长</a:t>
                      </a:r>
                      <a:endParaRPr kumimoji="0" lang="zh-CN" altLang="en-US" sz="1600" b="1" i="0" u="none" strike="noStrike" cap="none" normalizeH="0" dirty="0">
                        <a:ln>
                          <a:noFill/>
                        </a:ln>
                        <a:solidFill>
                          <a:schemeClr val="tx1"/>
                        </a:solidFill>
                        <a:effectLst/>
                        <a:latin typeface="楷体" panose="02010609060101010101" pitchFamily="49" charset="-122"/>
                        <a:ea typeface="楷体" panose="02010609060101010101" pitchFamily="49" charset="-122"/>
                        <a:sym typeface="+mn-ea"/>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1</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Zn</a:t>
                      </a:r>
                      <a:r>
                        <a:rPr lang="zh-CN" altLang="zh-CN" sz="1600" b="1" kern="1200" dirty="0" smtClean="0">
                          <a:solidFill>
                            <a:schemeClr val="tx1"/>
                          </a:solidFill>
                          <a:effectLst/>
                          <a:latin typeface="+mn-lt"/>
                          <a:ea typeface="+mn-ea"/>
                          <a:cs typeface="+mn-cs"/>
                        </a:rPr>
                        <a:t>的核外电子排布式（</a:t>
                      </a:r>
                      <a:r>
                        <a:rPr lang="en-US" altLang="zh-CN" sz="1600" b="1" kern="12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Zn</a:t>
                      </a:r>
                      <a:r>
                        <a:rPr lang="zh-CN" altLang="zh-CN" sz="1600" b="1" kern="1200" dirty="0" smtClean="0">
                          <a:solidFill>
                            <a:schemeClr val="tx1"/>
                          </a:solidFill>
                          <a:effectLst/>
                          <a:latin typeface="+mn-lt"/>
                          <a:ea typeface="+mn-ea"/>
                          <a:cs typeface="+mn-cs"/>
                        </a:rPr>
                        <a:t>与</a:t>
                      </a:r>
                      <a:r>
                        <a:rPr lang="en-US" altLang="zh-CN" sz="1600" b="1" kern="1200" dirty="0" smtClean="0">
                          <a:solidFill>
                            <a:schemeClr val="tx1"/>
                          </a:solidFill>
                          <a:effectLst/>
                          <a:latin typeface="+mn-lt"/>
                          <a:ea typeface="+mn-ea"/>
                          <a:cs typeface="+mn-cs"/>
                        </a:rPr>
                        <a:t>Cu</a:t>
                      </a:r>
                      <a:r>
                        <a:rPr lang="zh-CN" altLang="zh-CN" sz="1600" b="1" kern="1200" dirty="0" smtClean="0">
                          <a:solidFill>
                            <a:schemeClr val="tx1"/>
                          </a:solidFill>
                          <a:effectLst/>
                          <a:latin typeface="+mn-lt"/>
                          <a:ea typeface="+mn-ea"/>
                          <a:cs typeface="+mn-cs"/>
                        </a:rPr>
                        <a:t>第一电离能的比较</a:t>
                      </a:r>
                      <a:r>
                        <a:rPr lang="zh-CN" altLang="en-US" sz="1600" b="1" kern="1200" dirty="0" smtClean="0">
                          <a:solidFill>
                            <a:schemeClr val="tx1"/>
                          </a:solidFill>
                          <a:effectLst/>
                          <a:latin typeface="+mn-lt"/>
                          <a:ea typeface="+mn-ea"/>
                          <a:cs typeface="+mn-cs"/>
                        </a:rPr>
                        <a:t>，</a:t>
                      </a:r>
                      <a:r>
                        <a:rPr lang="zh-CN" altLang="zh-CN" sz="1600" b="1" kern="1200" dirty="0" smtClean="0">
                          <a:solidFill>
                            <a:schemeClr val="tx1"/>
                          </a:solidFill>
                          <a:effectLst/>
                          <a:latin typeface="+mn-lt"/>
                          <a:ea typeface="+mn-ea"/>
                          <a:cs typeface="+mn-cs"/>
                        </a:rPr>
                        <a:t>并分析原因（</a:t>
                      </a:r>
                      <a:r>
                        <a:rPr lang="en-US" altLang="zh-CN" sz="1600" b="1" kern="12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）通过熔点判断</a:t>
                      </a:r>
                      <a:r>
                        <a:rPr lang="en-US" altLang="zh-CN" sz="1600" b="1" kern="1200" dirty="0" smtClean="0">
                          <a:solidFill>
                            <a:schemeClr val="tx1"/>
                          </a:solidFill>
                          <a:effectLst/>
                          <a:latin typeface="+mn-lt"/>
                          <a:ea typeface="+mn-ea"/>
                          <a:cs typeface="+mn-cs"/>
                        </a:rPr>
                        <a:t>ZnF</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的晶体类型及键的类型</a:t>
                      </a:r>
                      <a:r>
                        <a:rPr lang="zh-CN" altLang="en-US"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ZnF</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与</a:t>
                      </a:r>
                      <a:r>
                        <a:rPr lang="en-US" altLang="zh-CN" sz="1600" b="1" kern="1200" dirty="0" smtClean="0">
                          <a:solidFill>
                            <a:schemeClr val="tx1"/>
                          </a:solidFill>
                          <a:effectLst/>
                          <a:latin typeface="+mn-lt"/>
                          <a:ea typeface="+mn-ea"/>
                          <a:cs typeface="+mn-cs"/>
                        </a:rPr>
                        <a:t>ZnCl</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ZnBr</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ZnI</a:t>
                      </a:r>
                      <a:r>
                        <a:rPr lang="en-US" altLang="zh-CN" sz="1600" b="1" kern="1200" baseline="-25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在有机溶剂中溶解度差异的原因分析（</a:t>
                      </a:r>
                      <a:r>
                        <a:rPr lang="en-US" altLang="zh-CN" sz="1600" b="1" kern="12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a:t>
                      </a:r>
                      <a:r>
                        <a:rPr lang="en-US" altLang="zh-CN" sz="1600" b="1" kern="1200" dirty="0" smtClean="0">
                          <a:solidFill>
                            <a:schemeClr val="tx1"/>
                          </a:solidFill>
                          <a:effectLst/>
                          <a:latin typeface="+mn-lt"/>
                          <a:ea typeface="+mn-ea"/>
                          <a:cs typeface="+mn-cs"/>
                        </a:rPr>
                        <a:t>ZnCO</a:t>
                      </a:r>
                      <a:r>
                        <a:rPr lang="en-US" altLang="zh-CN" sz="1600" b="1" kern="1200" baseline="-250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中，</a:t>
                      </a:r>
                      <a:r>
                        <a:rPr lang="en-US" altLang="zh-CN" sz="1600" b="1" kern="1200" dirty="0" smtClean="0">
                          <a:solidFill>
                            <a:schemeClr val="tx1"/>
                          </a:solidFill>
                          <a:effectLst/>
                          <a:latin typeface="+mn-lt"/>
                          <a:ea typeface="+mn-ea"/>
                          <a:cs typeface="+mn-cs"/>
                        </a:rPr>
                        <a:t>CO</a:t>
                      </a:r>
                      <a:r>
                        <a:rPr lang="en-US" altLang="zh-CN" sz="1600" b="1" kern="1200" baseline="-25000" dirty="0" smtClean="0">
                          <a:solidFill>
                            <a:schemeClr val="tx1"/>
                          </a:solidFill>
                          <a:effectLst/>
                          <a:latin typeface="+mn-lt"/>
                          <a:ea typeface="+mn-ea"/>
                          <a:cs typeface="+mn-cs"/>
                        </a:rPr>
                        <a:t>3</a:t>
                      </a:r>
                      <a:r>
                        <a:rPr lang="en-US" altLang="zh-CN" sz="1600" b="1" kern="1200" baseline="30000" dirty="0" smtClean="0">
                          <a:solidFill>
                            <a:schemeClr val="tx1"/>
                          </a:solidFill>
                          <a:effectLst/>
                          <a:latin typeface="+mn-lt"/>
                          <a:ea typeface="+mn-ea"/>
                          <a:cs typeface="+mn-cs"/>
                        </a:rPr>
                        <a:t>2-</a:t>
                      </a:r>
                      <a:r>
                        <a:rPr lang="zh-CN" altLang="zh-CN" sz="1600" b="1" kern="1200" dirty="0" smtClean="0">
                          <a:solidFill>
                            <a:schemeClr val="tx1"/>
                          </a:solidFill>
                          <a:effectLst/>
                          <a:latin typeface="+mn-lt"/>
                          <a:ea typeface="+mn-ea"/>
                          <a:cs typeface="+mn-cs"/>
                        </a:rPr>
                        <a:t>的空间构型、</a:t>
                      </a:r>
                      <a:r>
                        <a:rPr lang="en-US" altLang="zh-CN" sz="1600" b="1" kern="1200" dirty="0" smtClean="0">
                          <a:solidFill>
                            <a:schemeClr val="tx1"/>
                          </a:solidFill>
                          <a:effectLst/>
                          <a:latin typeface="+mn-lt"/>
                          <a:ea typeface="+mn-ea"/>
                          <a:cs typeface="+mn-cs"/>
                        </a:rPr>
                        <a:t>C</a:t>
                      </a:r>
                      <a:r>
                        <a:rPr lang="zh-CN" altLang="zh-CN" sz="1600" b="1" kern="1200" dirty="0" smtClean="0">
                          <a:solidFill>
                            <a:schemeClr val="tx1"/>
                          </a:solidFill>
                          <a:effectLst/>
                          <a:latin typeface="+mn-lt"/>
                          <a:ea typeface="+mn-ea"/>
                          <a:cs typeface="+mn-cs"/>
                        </a:rPr>
                        <a:t>原子的杂化形式（</a:t>
                      </a:r>
                      <a:r>
                        <a:rPr lang="en-US" altLang="zh-CN" sz="1600" b="1" kern="1200" dirty="0" smtClean="0">
                          <a:solidFill>
                            <a:schemeClr val="tx1"/>
                          </a:solidFill>
                          <a:effectLst/>
                          <a:latin typeface="+mn-lt"/>
                          <a:ea typeface="+mn-ea"/>
                          <a:cs typeface="+mn-cs"/>
                        </a:rPr>
                        <a:t>4</a:t>
                      </a:r>
                      <a:r>
                        <a:rPr lang="zh-CN" altLang="zh-CN" sz="1600" b="1" kern="1200" dirty="0" smtClean="0">
                          <a:solidFill>
                            <a:schemeClr val="tx1"/>
                          </a:solidFill>
                          <a:effectLst/>
                          <a:latin typeface="+mn-lt"/>
                          <a:ea typeface="+mn-ea"/>
                          <a:cs typeface="+mn-cs"/>
                        </a:rPr>
                        <a:t>）堆积方式、密度计算（边长</a:t>
                      </a:r>
                      <a:r>
                        <a:rPr lang="en-US" altLang="zh-CN" sz="1600" b="1" kern="1200" dirty="0" err="1" smtClean="0">
                          <a:solidFill>
                            <a:schemeClr val="tx1"/>
                          </a:solidFill>
                          <a:effectLst/>
                          <a:latin typeface="+mn-lt"/>
                          <a:ea typeface="+mn-ea"/>
                          <a:cs typeface="+mn-cs"/>
                        </a:rPr>
                        <a:t>acm</a:t>
                      </a:r>
                      <a:r>
                        <a:rPr lang="zh-CN" altLang="zh-CN" sz="1600" b="1" kern="1200" dirty="0" smtClean="0">
                          <a:solidFill>
                            <a:schemeClr val="tx1"/>
                          </a:solidFill>
                          <a:effectLst/>
                          <a:latin typeface="+mn-lt"/>
                          <a:ea typeface="+mn-ea"/>
                          <a:cs typeface="+mn-cs"/>
                        </a:rPr>
                        <a:t>、高 </a:t>
                      </a:r>
                      <a:r>
                        <a:rPr lang="en-US" altLang="zh-CN" sz="1600" b="1" kern="1200" dirty="0" smtClean="0">
                          <a:solidFill>
                            <a:schemeClr val="tx1"/>
                          </a:solidFill>
                          <a:effectLst/>
                          <a:latin typeface="+mn-lt"/>
                          <a:ea typeface="+mn-ea"/>
                          <a:cs typeface="+mn-cs"/>
                        </a:rPr>
                        <a:t>c cm</a:t>
                      </a:r>
                      <a:r>
                        <a:rPr lang="zh-CN" altLang="zh-CN" sz="1600" b="1" kern="1200" dirty="0" smtClean="0">
                          <a:solidFill>
                            <a:schemeClr val="tx1"/>
                          </a:solidFill>
                          <a:effectLst/>
                          <a:latin typeface="+mn-lt"/>
                          <a:ea typeface="+mn-ea"/>
                          <a:cs typeface="+mn-cs"/>
                        </a:rPr>
                        <a:t>）</a:t>
                      </a:r>
                      <a:endParaRPr lang="zh-CN" altLang="en-US" sz="1600" b="1" dirty="0"/>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506784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extLst>
              <p:ext uri="{D42A27DB-BD31-4B8C-83A1-F6EECF244321}">
                <p14:modId xmlns:p14="http://schemas.microsoft.com/office/powerpoint/2010/main" val="416288923"/>
              </p:ext>
            </p:extLst>
          </p:nvPr>
        </p:nvGraphicFramePr>
        <p:xfrm>
          <a:off x="48634" y="455406"/>
          <a:ext cx="9045575" cy="6195197"/>
        </p:xfrm>
        <a:graphic>
          <a:graphicData uri="http://schemas.openxmlformats.org/drawingml/2006/table">
            <a:tbl>
              <a:tblPr/>
              <a:tblGrid>
                <a:gridCol w="441127">
                  <a:extLst>
                    <a:ext uri="{9D8B030D-6E8A-4147-A177-3AD203B41FA5}">
                      <a16:colId xmlns:a16="http://schemas.microsoft.com/office/drawing/2014/main" val="20000"/>
                    </a:ext>
                  </a:extLst>
                </a:gridCol>
                <a:gridCol w="3153544">
                  <a:extLst>
                    <a:ext uri="{9D8B030D-6E8A-4147-A177-3AD203B41FA5}">
                      <a16:colId xmlns:a16="http://schemas.microsoft.com/office/drawing/2014/main" val="20001"/>
                    </a:ext>
                  </a:extLst>
                </a:gridCol>
                <a:gridCol w="2880320">
                  <a:extLst>
                    <a:ext uri="{9D8B030D-6E8A-4147-A177-3AD203B41FA5}">
                      <a16:colId xmlns:a16="http://schemas.microsoft.com/office/drawing/2014/main" val="20002"/>
                    </a:ext>
                  </a:extLst>
                </a:gridCol>
                <a:gridCol w="2570584">
                  <a:extLst>
                    <a:ext uri="{9D8B030D-6E8A-4147-A177-3AD203B41FA5}">
                      <a16:colId xmlns:a16="http://schemas.microsoft.com/office/drawing/2014/main" val="20003"/>
                    </a:ext>
                  </a:extLst>
                </a:gridCol>
              </a:tblGrid>
              <a:tr h="447829">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2019</a:t>
                      </a:r>
                      <a:r>
                        <a:rPr kumimoji="0" lang="zh-CN" altLang="en-US" sz="17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年</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全国</a:t>
                      </a:r>
                      <a:r>
                        <a:rPr lang="en-US" altLang="zh-CN" sz="1700" b="1" dirty="0">
                          <a:latin typeface="楷体" panose="02010609060101010101" pitchFamily="49" charset="-122"/>
                          <a:ea typeface="楷体" panose="02010609060101010101" pitchFamily="49" charset="-122"/>
                          <a:sym typeface="+mn-ea"/>
                        </a:rPr>
                        <a:t>Ⅰ</a:t>
                      </a:r>
                      <a:r>
                        <a:rPr lang="zh-CN" altLang="en-US" sz="1700" b="1" dirty="0">
                          <a:latin typeface="楷体" panose="02010609060101010101" pitchFamily="49" charset="-122"/>
                          <a:ea typeface="楷体" panose="02010609060101010101" pitchFamily="49" charset="-122"/>
                          <a:sym typeface="+mn-ea"/>
                        </a:rPr>
                        <a:t>卷</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35</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1700" b="1" dirty="0" smtClean="0">
                          <a:ln>
                            <a:noFill/>
                          </a:ln>
                          <a:effectLst/>
                          <a:latin typeface="Times New Roman" panose="02020603050405020304" pitchFamily="18" charset="0"/>
                          <a:ea typeface="楷体" panose="02010609060101010101" pitchFamily="49" charset="-122"/>
                          <a:sym typeface="+mn-ea"/>
                        </a:rPr>
                        <a:t>2019</a:t>
                      </a:r>
                      <a:r>
                        <a:rPr lang="zh-CN" altLang="en-US" sz="1700" b="1" dirty="0" smtClean="0">
                          <a:ln>
                            <a:noFill/>
                          </a:ln>
                          <a:effectLst/>
                          <a:latin typeface="Times New Roman" panose="02020603050405020304" pitchFamily="18" charset="0"/>
                          <a:ea typeface="楷体" panose="02010609060101010101" pitchFamily="49" charset="-122"/>
                          <a:sym typeface="+mn-ea"/>
                        </a:rPr>
                        <a:t>年</a:t>
                      </a:r>
                      <a:r>
                        <a:rPr lang="zh-CN" altLang="en-US" sz="1700" b="1" dirty="0">
                          <a:ln>
                            <a:noFill/>
                          </a:ln>
                          <a:effectLst/>
                          <a:latin typeface="Times New Roman" panose="02020603050405020304" pitchFamily="18" charset="0"/>
                          <a:ea typeface="楷体" panose="02010609060101010101" pitchFamily="49" charset="-122"/>
                          <a:sym typeface="+mn-ea"/>
                        </a:rPr>
                        <a:t>全国</a:t>
                      </a:r>
                      <a:r>
                        <a:rPr lang="en-US" altLang="zh-CN" sz="1700" b="1" dirty="0">
                          <a:ea typeface="楷体" panose="02010609060101010101" pitchFamily="49" charset="-122"/>
                          <a:sym typeface="+mn-ea"/>
                        </a:rPr>
                        <a:t>II</a:t>
                      </a:r>
                      <a:r>
                        <a:rPr lang="zh-CN" altLang="en-US" sz="1700" b="1" dirty="0">
                          <a:latin typeface="楷体" panose="02010609060101010101" pitchFamily="49" charset="-122"/>
                          <a:ea typeface="楷体" panose="02010609060101010101" pitchFamily="49" charset="-122"/>
                          <a:sym typeface="+mn-ea"/>
                        </a:rPr>
                        <a:t>卷</a:t>
                      </a:r>
                      <a:r>
                        <a:rPr lang="en-US" altLang="zh-CN" sz="1700" b="1" dirty="0">
                          <a:ln>
                            <a:noFill/>
                          </a:ln>
                          <a:effectLst/>
                          <a:latin typeface="Times New Roman" panose="02020603050405020304" pitchFamily="18" charset="0"/>
                          <a:ea typeface="楷体" panose="02010609060101010101" pitchFamily="49" charset="-122"/>
                          <a:sym typeface="+mn-ea"/>
                        </a:rPr>
                        <a:t>35</a:t>
                      </a:r>
                      <a:r>
                        <a:rPr lang="zh-CN" altLang="en-US" sz="1700" b="1" dirty="0">
                          <a:ln>
                            <a:noFill/>
                          </a:ln>
                          <a:effectLst/>
                          <a:latin typeface="Times New Roman" panose="02020603050405020304" pitchFamily="18" charset="0"/>
                          <a:ea typeface="楷体" panose="02010609060101010101" pitchFamily="49" charset="-122"/>
                          <a:sym typeface="+mn-ea"/>
                        </a:rPr>
                        <a:t>题</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1700" b="1" dirty="0" smtClean="0">
                          <a:ln>
                            <a:noFill/>
                          </a:ln>
                          <a:effectLst/>
                          <a:latin typeface="Times New Roman" panose="02020603050405020304" pitchFamily="18" charset="0"/>
                          <a:ea typeface="楷体" panose="02010609060101010101" pitchFamily="49" charset="-122"/>
                          <a:sym typeface="+mn-ea"/>
                        </a:rPr>
                        <a:t>2019</a:t>
                      </a:r>
                      <a:r>
                        <a:rPr lang="zh-CN" altLang="en-US" sz="1700" b="1" dirty="0" smtClean="0">
                          <a:ln>
                            <a:noFill/>
                          </a:ln>
                          <a:effectLst/>
                          <a:latin typeface="Times New Roman" panose="02020603050405020304" pitchFamily="18" charset="0"/>
                          <a:ea typeface="楷体" panose="02010609060101010101" pitchFamily="49" charset="-122"/>
                          <a:sym typeface="+mn-ea"/>
                        </a:rPr>
                        <a:t>年</a:t>
                      </a:r>
                      <a:r>
                        <a:rPr lang="zh-CN" altLang="en-US" sz="1700" b="1" dirty="0">
                          <a:ln>
                            <a:noFill/>
                          </a:ln>
                          <a:effectLst/>
                          <a:latin typeface="Times New Roman" panose="02020603050405020304" pitchFamily="18" charset="0"/>
                          <a:ea typeface="楷体" panose="02010609060101010101" pitchFamily="49" charset="-122"/>
                          <a:sym typeface="+mn-ea"/>
                        </a:rPr>
                        <a:t>全国</a:t>
                      </a:r>
                      <a:r>
                        <a:rPr lang="en-US" altLang="zh-CN" sz="1700" b="1" dirty="0">
                          <a:ea typeface="楷体" panose="02010609060101010101" pitchFamily="49" charset="-122"/>
                          <a:sym typeface="+mn-ea"/>
                        </a:rPr>
                        <a:t>III</a:t>
                      </a:r>
                      <a:r>
                        <a:rPr lang="zh-CN" altLang="en-US" sz="1700" b="1" dirty="0">
                          <a:latin typeface="楷体" panose="02010609060101010101" pitchFamily="49" charset="-122"/>
                          <a:ea typeface="楷体" panose="02010609060101010101" pitchFamily="49" charset="-122"/>
                          <a:sym typeface="+mn-ea"/>
                        </a:rPr>
                        <a:t>卷</a:t>
                      </a:r>
                      <a:r>
                        <a:rPr lang="en-US" altLang="zh-CN" sz="1700" b="1" dirty="0">
                          <a:ln>
                            <a:noFill/>
                          </a:ln>
                          <a:effectLst/>
                          <a:latin typeface="Times New Roman" panose="02020603050405020304" pitchFamily="18" charset="0"/>
                          <a:ea typeface="楷体" panose="02010609060101010101" pitchFamily="49" charset="-122"/>
                          <a:sym typeface="+mn-ea"/>
                        </a:rPr>
                        <a:t>35</a:t>
                      </a:r>
                      <a:r>
                        <a:rPr lang="zh-CN" altLang="en-US" sz="1700" b="1" dirty="0">
                          <a:ln>
                            <a:noFill/>
                          </a:ln>
                          <a:effectLst/>
                          <a:latin typeface="Times New Roman" panose="02020603050405020304" pitchFamily="18" charset="0"/>
                          <a:ea typeface="楷体" panose="02010609060101010101" pitchFamily="49" charset="-122"/>
                          <a:sym typeface="+mn-ea"/>
                        </a:rPr>
                        <a:t>题</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77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a:ln>
                            <a:noFill/>
                          </a:ln>
                          <a:solidFill>
                            <a:srgbClr val="A50021"/>
                          </a:solidFill>
                          <a:effectLst/>
                          <a:latin typeface="Times New Roman" panose="02020603050405020304" pitchFamily="18" charset="0"/>
                          <a:ea typeface="楷体" panose="02010609060101010101" pitchFamily="49" charset="-122"/>
                        </a:rPr>
                        <a:t>载体</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1800" b="1" kern="1200" dirty="0" smtClean="0">
                          <a:solidFill>
                            <a:schemeClr val="tx1"/>
                          </a:solidFill>
                          <a:effectLst/>
                          <a:latin typeface="+mn-lt"/>
                          <a:ea typeface="+mn-ea"/>
                          <a:cs typeface="+mn-cs"/>
                        </a:rPr>
                        <a:t>MgCu</a:t>
                      </a:r>
                      <a:r>
                        <a:rPr lang="en-US" altLang="zh-CN" sz="1800" b="1" kern="1200" baseline="-25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微小晶粒，其分散在</a:t>
                      </a:r>
                      <a:r>
                        <a:rPr lang="en-US" altLang="zh-CN" sz="1800" b="1" kern="1200" dirty="0" smtClean="0">
                          <a:solidFill>
                            <a:schemeClr val="tx1"/>
                          </a:solidFill>
                          <a:effectLst/>
                          <a:latin typeface="+mn-lt"/>
                          <a:ea typeface="+mn-ea"/>
                          <a:cs typeface="+mn-cs"/>
                        </a:rPr>
                        <a:t>Al</a:t>
                      </a:r>
                      <a:r>
                        <a:rPr lang="zh-CN" altLang="zh-CN" sz="1800" b="1" kern="1200" dirty="0" smtClean="0">
                          <a:solidFill>
                            <a:schemeClr val="tx1"/>
                          </a:solidFill>
                          <a:effectLst/>
                          <a:latin typeface="+mn-lt"/>
                          <a:ea typeface="+mn-ea"/>
                          <a:cs typeface="+mn-cs"/>
                        </a:rPr>
                        <a:t>中可使得铝材的硬度增加、延展性减小，形成所谓</a:t>
                      </a:r>
                      <a:r>
                        <a:rPr lang="en-US" altLang="zh-CN"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坚铝</a:t>
                      </a:r>
                      <a:r>
                        <a:rPr lang="en-US" altLang="zh-CN"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，是制造飞机的主要村料。</a:t>
                      </a:r>
                      <a:endParaRPr kumimoji="0" lang="zh-CN" altLang="en-US" sz="1700" b="1" i="0" u="none" strike="noStrike" cap="none" normalizeH="0" baseline="0" dirty="0">
                        <a:ln>
                          <a:noFill/>
                        </a:ln>
                        <a:solidFill>
                          <a:srgbClr val="CC0000"/>
                        </a:solidFill>
                        <a:effectLst/>
                        <a:latin typeface="Times New Roman" panose="02020603050405020304" pitchFamily="18" charset="0"/>
                        <a:ea typeface="宋体" panose="02010600030101010101" pitchFamily="2" charset="-122"/>
                        <a:sym typeface="+mn-ea"/>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zh-CN" sz="1800" b="1" kern="1200" dirty="0" smtClean="0">
                          <a:solidFill>
                            <a:schemeClr val="tx1"/>
                          </a:solidFill>
                          <a:effectLst/>
                          <a:latin typeface="+mn-lt"/>
                          <a:ea typeface="+mn-ea"/>
                          <a:cs typeface="+mn-cs"/>
                        </a:rPr>
                        <a:t>近年来我国科学家发现了一系列意义重大的铁系超导材料，</a:t>
                      </a:r>
                      <a:r>
                        <a:rPr lang="en-US" altLang="zh-CN" sz="1800" b="1" kern="1200" dirty="0" smtClean="0">
                          <a:solidFill>
                            <a:schemeClr val="tx1"/>
                          </a:solidFill>
                          <a:effectLst/>
                          <a:latin typeface="+mn-lt"/>
                          <a:ea typeface="+mn-ea"/>
                          <a:cs typeface="+mn-cs"/>
                        </a:rPr>
                        <a:t>Fe−Sm−As−F−O</a:t>
                      </a:r>
                      <a:r>
                        <a:rPr lang="zh-CN" altLang="zh-CN" sz="1800" b="1" kern="1200" dirty="0" smtClean="0">
                          <a:solidFill>
                            <a:schemeClr val="tx1"/>
                          </a:solidFill>
                          <a:effectLst/>
                          <a:latin typeface="+mn-lt"/>
                          <a:ea typeface="+mn-ea"/>
                          <a:cs typeface="+mn-cs"/>
                        </a:rPr>
                        <a:t>组成的化合物。</a:t>
                      </a:r>
                      <a:endPar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zh-CN" sz="1800" b="1" kern="1200" dirty="0" smtClean="0">
                          <a:solidFill>
                            <a:schemeClr val="tx1"/>
                          </a:solidFill>
                          <a:effectLst/>
                          <a:latin typeface="+mn-lt"/>
                          <a:ea typeface="+mn-ea"/>
                          <a:cs typeface="+mn-cs"/>
                        </a:rPr>
                        <a:t>磷酸亚铁</a:t>
                      </a:r>
                      <a:r>
                        <a:rPr lang="zh-CN" altLang="zh-CN" sz="1800" b="1" kern="1200" dirty="0" smtClean="0">
                          <a:solidFill>
                            <a:schemeClr val="tx1"/>
                          </a:solidFill>
                          <a:effectLst/>
                          <a:latin typeface="+mn-lt"/>
                          <a:ea typeface="+mn-ea"/>
                          <a:cs typeface="+mn-cs"/>
                        </a:rPr>
                        <a:t>锂</a:t>
                      </a:r>
                      <a:r>
                        <a:rPr lang="en-US" altLang="zh-CN" sz="1800" b="1" kern="1200" dirty="0" smtClean="0">
                          <a:solidFill>
                            <a:schemeClr val="tx1"/>
                          </a:solidFill>
                          <a:effectLst/>
                          <a:latin typeface="+mn-lt"/>
                          <a:ea typeface="+mn-ea"/>
                          <a:cs typeface="+mn-cs"/>
                        </a:rPr>
                        <a:t>LiFePO</a:t>
                      </a:r>
                      <a:r>
                        <a:rPr lang="en-US" altLang="zh-CN" sz="1800" b="1" kern="1200" baseline="-25000" dirty="0" smtClean="0">
                          <a:solidFill>
                            <a:schemeClr val="tx1"/>
                          </a:solidFill>
                          <a:effectLst/>
                          <a:latin typeface="+mn-lt"/>
                          <a:ea typeface="+mn-ea"/>
                          <a:cs typeface="+mn-cs"/>
                        </a:rPr>
                        <a:t>4</a:t>
                      </a:r>
                      <a:r>
                        <a:rPr lang="zh-CN" altLang="zh-CN" sz="1800" b="1" kern="1200" dirty="0" smtClean="0">
                          <a:solidFill>
                            <a:schemeClr val="tx1"/>
                          </a:solidFill>
                          <a:effectLst/>
                          <a:latin typeface="+mn-lt"/>
                          <a:ea typeface="+mn-ea"/>
                          <a:cs typeface="+mn-cs"/>
                        </a:rPr>
                        <a:t>可</a:t>
                      </a:r>
                      <a:r>
                        <a:rPr lang="zh-CN" altLang="zh-CN" sz="1800" b="1" kern="1200" dirty="0" smtClean="0">
                          <a:solidFill>
                            <a:schemeClr val="tx1"/>
                          </a:solidFill>
                          <a:effectLst/>
                          <a:latin typeface="+mn-lt"/>
                          <a:ea typeface="+mn-ea"/>
                          <a:cs typeface="+mn-cs"/>
                        </a:rPr>
                        <a:t>采用</a:t>
                      </a:r>
                      <a:r>
                        <a:rPr lang="en-US" altLang="zh-CN" sz="1800" b="1" kern="1200" dirty="0" smtClean="0">
                          <a:solidFill>
                            <a:schemeClr val="tx1"/>
                          </a:solidFill>
                          <a:effectLst/>
                          <a:latin typeface="+mn-lt"/>
                          <a:ea typeface="+mn-ea"/>
                          <a:cs typeface="+mn-cs"/>
                        </a:rPr>
                        <a:t>FeCl</a:t>
                      </a:r>
                      <a:r>
                        <a:rPr lang="en-US" altLang="zh-CN" sz="1800" b="1" kern="1200" baseline="-250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a:t>
                      </a:r>
                      <a:r>
                        <a:rPr lang="en-US" altLang="zh-CN" sz="1800" b="1" kern="1200" dirty="0" err="1" smtClean="0">
                          <a:solidFill>
                            <a:schemeClr val="tx1"/>
                          </a:solidFill>
                          <a:effectLst/>
                          <a:latin typeface="+mn-lt"/>
                          <a:ea typeface="+mn-ea"/>
                          <a:cs typeface="+mn-cs"/>
                        </a:rPr>
                        <a:t>LiCl</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NH</a:t>
                      </a:r>
                      <a:r>
                        <a:rPr lang="en-US" altLang="zh-CN" sz="1800" b="1" kern="1200" baseline="-25000" dirty="0" smtClean="0">
                          <a:solidFill>
                            <a:schemeClr val="tx1"/>
                          </a:solidFill>
                          <a:effectLst/>
                          <a:latin typeface="+mn-lt"/>
                          <a:ea typeface="+mn-ea"/>
                          <a:cs typeface="+mn-cs"/>
                        </a:rPr>
                        <a:t>4</a:t>
                      </a:r>
                      <a:r>
                        <a:rPr lang="en-US" altLang="zh-CN" sz="1800" b="1" kern="1200" dirty="0" smtClean="0">
                          <a:solidFill>
                            <a:schemeClr val="tx1"/>
                          </a:solidFill>
                          <a:effectLst/>
                          <a:latin typeface="+mn-lt"/>
                          <a:ea typeface="+mn-ea"/>
                          <a:cs typeface="+mn-cs"/>
                        </a:rPr>
                        <a:t>H</a:t>
                      </a:r>
                      <a:r>
                        <a:rPr lang="en-US" altLang="zh-CN" sz="1800" b="1" kern="1200" baseline="-25000" dirty="0" smtClean="0">
                          <a:solidFill>
                            <a:schemeClr val="tx1"/>
                          </a:solidFill>
                          <a:effectLst/>
                          <a:latin typeface="+mn-lt"/>
                          <a:ea typeface="+mn-ea"/>
                          <a:cs typeface="+mn-cs"/>
                        </a:rPr>
                        <a:t>2</a:t>
                      </a:r>
                      <a:r>
                        <a:rPr lang="en-US" altLang="zh-CN" sz="1800" b="1" kern="1200" dirty="0" smtClean="0">
                          <a:solidFill>
                            <a:schemeClr val="tx1"/>
                          </a:solidFill>
                          <a:effectLst/>
                          <a:latin typeface="+mn-lt"/>
                          <a:ea typeface="+mn-ea"/>
                          <a:cs typeface="+mn-cs"/>
                        </a:rPr>
                        <a:t>PO</a:t>
                      </a:r>
                      <a:r>
                        <a:rPr lang="en-US" altLang="zh-CN" sz="1800" b="1" kern="1200" baseline="-25000" dirty="0" smtClean="0">
                          <a:solidFill>
                            <a:schemeClr val="tx1"/>
                          </a:solidFill>
                          <a:effectLst/>
                          <a:latin typeface="+mn-lt"/>
                          <a:ea typeface="+mn-ea"/>
                          <a:cs typeface="+mn-cs"/>
                        </a:rPr>
                        <a:t>4</a:t>
                      </a:r>
                      <a:r>
                        <a:rPr lang="zh-CN" altLang="zh-CN" sz="1800" b="1" kern="1200" dirty="0" smtClean="0">
                          <a:solidFill>
                            <a:schemeClr val="tx1"/>
                          </a:solidFill>
                          <a:effectLst/>
                          <a:latin typeface="+mn-lt"/>
                          <a:ea typeface="+mn-ea"/>
                          <a:cs typeface="+mn-cs"/>
                        </a:rPr>
                        <a:t>和苯胺等作为原料制备。</a:t>
                      </a:r>
                      <a:endPar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605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a:ln>
                            <a:noFill/>
                          </a:ln>
                          <a:solidFill>
                            <a:srgbClr val="800080"/>
                          </a:solidFill>
                          <a:effectLst/>
                          <a:latin typeface="Times New Roman" panose="02020603050405020304" pitchFamily="18" charset="0"/>
                          <a:ea typeface="楷体" panose="02010609060101010101" pitchFamily="49" charset="-122"/>
                        </a:rPr>
                        <a:t>作答量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9</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选择</a:t>
                      </a:r>
                      <a:r>
                        <a:rPr kumimoji="0" lang="en-US" altLang="zh-CN"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空</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4</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10</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选择</a:t>
                      </a:r>
                      <a:r>
                        <a:rPr kumimoji="0" lang="en-US" altLang="zh-CN"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空</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4</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9</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选择</a:t>
                      </a:r>
                      <a:r>
                        <a:rPr kumimoji="0" lang="en-US" altLang="zh-CN"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B0F0"/>
                          </a:solidFill>
                          <a:effectLst/>
                          <a:latin typeface="Times New Roman" panose="02020603050405020304" pitchFamily="18" charset="0"/>
                          <a:ea typeface="楷体" panose="02010609060101010101" pitchFamily="49" charset="-122"/>
                        </a:rPr>
                        <a:t>空、</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6</a:t>
                      </a:r>
                      <a:r>
                        <a:rPr kumimoji="0" lang="zh-CN" altLang="en-US" sz="1800" b="1"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smtClean="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4424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涉及知识点</a:t>
                      </a: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1</a:t>
                      </a:r>
                      <a:r>
                        <a:rPr lang="zh-CN" altLang="zh-CN" sz="1800" b="1" kern="1200" dirty="0" smtClean="0">
                          <a:solidFill>
                            <a:schemeClr val="tx1"/>
                          </a:solidFill>
                          <a:effectLst/>
                          <a:latin typeface="+mn-lt"/>
                          <a:ea typeface="+mn-ea"/>
                          <a:cs typeface="+mn-cs"/>
                        </a:rPr>
                        <a:t>）考察同一原子第一电离能大小（</a:t>
                      </a:r>
                      <a:r>
                        <a:rPr lang="en-US" altLang="zh-CN" sz="1800" b="1" kern="12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H</a:t>
                      </a:r>
                      <a:r>
                        <a:rPr lang="en-US" altLang="zh-CN" sz="1800" b="1" kern="1200" baseline="-25000" dirty="0" smtClean="0">
                          <a:solidFill>
                            <a:schemeClr val="tx1"/>
                          </a:solidFill>
                          <a:effectLst/>
                          <a:latin typeface="+mn-lt"/>
                          <a:ea typeface="+mn-ea"/>
                          <a:cs typeface="+mn-cs"/>
                        </a:rPr>
                        <a:t>2</a:t>
                      </a:r>
                      <a:r>
                        <a:rPr lang="en-US" altLang="zh-CN" sz="1800" b="1" kern="1200" dirty="0" smtClean="0">
                          <a:solidFill>
                            <a:schemeClr val="tx1"/>
                          </a:solidFill>
                          <a:effectLst/>
                          <a:latin typeface="+mn-lt"/>
                          <a:ea typeface="+mn-ea"/>
                          <a:cs typeface="+mn-cs"/>
                        </a:rPr>
                        <a:t>NCH</a:t>
                      </a:r>
                      <a:r>
                        <a:rPr lang="en-US" altLang="zh-CN" sz="1800" b="1" kern="1200" baseline="-25000" dirty="0" smtClean="0">
                          <a:solidFill>
                            <a:schemeClr val="tx1"/>
                          </a:solidFill>
                          <a:effectLst/>
                          <a:latin typeface="+mn-lt"/>
                          <a:ea typeface="+mn-ea"/>
                          <a:cs typeface="+mn-cs"/>
                        </a:rPr>
                        <a:t>2</a:t>
                      </a:r>
                      <a:r>
                        <a:rPr lang="en-US" altLang="zh-CN" sz="1800" b="1" kern="1200" dirty="0" smtClean="0">
                          <a:solidFill>
                            <a:schemeClr val="tx1"/>
                          </a:solidFill>
                          <a:effectLst/>
                          <a:latin typeface="+mn-lt"/>
                          <a:ea typeface="+mn-ea"/>
                          <a:cs typeface="+mn-cs"/>
                        </a:rPr>
                        <a:t>CH</a:t>
                      </a:r>
                      <a:r>
                        <a:rPr lang="en-US" altLang="zh-CN" sz="1800" b="1" kern="1200" baseline="-25000" dirty="0" smtClean="0">
                          <a:solidFill>
                            <a:schemeClr val="tx1"/>
                          </a:solidFill>
                          <a:effectLst/>
                          <a:latin typeface="+mn-lt"/>
                          <a:ea typeface="+mn-ea"/>
                          <a:cs typeface="+mn-cs"/>
                        </a:rPr>
                        <a:t>2</a:t>
                      </a:r>
                      <a:r>
                        <a:rPr lang="en-US" altLang="zh-CN" sz="1800" b="1" kern="1200" dirty="0" smtClean="0">
                          <a:solidFill>
                            <a:schemeClr val="tx1"/>
                          </a:solidFill>
                          <a:effectLst/>
                          <a:latin typeface="+mn-lt"/>
                          <a:ea typeface="+mn-ea"/>
                          <a:cs typeface="+mn-cs"/>
                        </a:rPr>
                        <a:t>NH</a:t>
                      </a:r>
                      <a:r>
                        <a:rPr lang="en-US" altLang="zh-CN" sz="1800" b="1" kern="1200" baseline="-25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分子中</a:t>
                      </a:r>
                      <a:r>
                        <a:rPr lang="en-US" altLang="zh-CN" sz="1800" b="1" kern="1200" dirty="0" smtClean="0">
                          <a:solidFill>
                            <a:schemeClr val="tx1"/>
                          </a:solidFill>
                          <a:effectLst/>
                          <a:latin typeface="+mn-lt"/>
                          <a:ea typeface="+mn-ea"/>
                          <a:cs typeface="+mn-cs"/>
                        </a:rPr>
                        <a:t>N</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C</a:t>
                      </a:r>
                      <a:r>
                        <a:rPr lang="zh-CN" altLang="zh-CN" sz="1800" b="1" kern="1200" dirty="0" smtClean="0">
                          <a:solidFill>
                            <a:schemeClr val="tx1"/>
                          </a:solidFill>
                          <a:effectLst/>
                          <a:latin typeface="+mn-lt"/>
                          <a:ea typeface="+mn-ea"/>
                          <a:cs typeface="+mn-cs"/>
                        </a:rPr>
                        <a:t>的杂化轨道类型</a:t>
                      </a:r>
                      <a:r>
                        <a:rPr lang="zh-CN" altLang="en-US"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乙二胺与</a:t>
                      </a:r>
                      <a:r>
                        <a:rPr lang="en-US" altLang="zh-CN" sz="1800" b="1" kern="1200" dirty="0" smtClean="0">
                          <a:solidFill>
                            <a:schemeClr val="tx1"/>
                          </a:solidFill>
                          <a:effectLst/>
                          <a:latin typeface="+mn-lt"/>
                          <a:ea typeface="+mn-ea"/>
                          <a:cs typeface="+mn-cs"/>
                        </a:rPr>
                        <a:t>Mg</a:t>
                      </a:r>
                      <a:r>
                        <a:rPr lang="en-US" altLang="zh-CN" sz="1800" b="1" kern="1200" baseline="30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Cu</a:t>
                      </a:r>
                      <a:r>
                        <a:rPr lang="en-US" altLang="zh-CN" sz="1800" b="1" kern="1200" baseline="30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形成稳定环状离子的原因，判断哪个配合物更稳定（</a:t>
                      </a:r>
                      <a:r>
                        <a:rPr lang="en-US" altLang="zh-CN" sz="1800" b="1" kern="12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）解释</a:t>
                      </a:r>
                      <a:r>
                        <a:rPr lang="en-US" altLang="zh-CN" sz="1800" b="1" kern="1200" dirty="0" smtClean="0">
                          <a:solidFill>
                            <a:schemeClr val="tx1"/>
                          </a:solidFill>
                          <a:effectLst/>
                          <a:latin typeface="+mn-lt"/>
                          <a:ea typeface="+mn-ea"/>
                          <a:cs typeface="+mn-cs"/>
                        </a:rPr>
                        <a:t>Li</a:t>
                      </a:r>
                      <a:r>
                        <a:rPr lang="en-US" altLang="zh-CN" sz="1800" b="1" kern="1200" baseline="-25000" dirty="0" smtClean="0">
                          <a:solidFill>
                            <a:schemeClr val="tx1"/>
                          </a:solidFill>
                          <a:effectLst/>
                          <a:latin typeface="+mn-lt"/>
                          <a:ea typeface="+mn-ea"/>
                          <a:cs typeface="+mn-cs"/>
                        </a:rPr>
                        <a:t>2</a:t>
                      </a:r>
                      <a:r>
                        <a:rPr lang="en-US" altLang="zh-CN" sz="1800" b="1" kern="1200" dirty="0" smtClean="0">
                          <a:solidFill>
                            <a:schemeClr val="tx1"/>
                          </a:solidFill>
                          <a:effectLst/>
                          <a:latin typeface="+mn-lt"/>
                          <a:ea typeface="+mn-ea"/>
                          <a:cs typeface="+mn-cs"/>
                        </a:rPr>
                        <a:t>O</a:t>
                      </a:r>
                      <a:r>
                        <a:rPr lang="zh-CN" altLang="zh-CN" sz="1800" b="1" kern="1200" dirty="0" smtClean="0">
                          <a:solidFill>
                            <a:schemeClr val="tx1"/>
                          </a:solidFill>
                          <a:effectLst/>
                          <a:latin typeface="+mn-lt"/>
                          <a:ea typeface="+mn-ea"/>
                          <a:cs typeface="+mn-cs"/>
                        </a:rPr>
                        <a:t>、</a:t>
                      </a:r>
                      <a:r>
                        <a:rPr lang="en-US" altLang="zh-CN" sz="1800" b="1" kern="1200" dirty="0" err="1" smtClean="0">
                          <a:solidFill>
                            <a:schemeClr val="tx1"/>
                          </a:solidFill>
                          <a:effectLst/>
                          <a:latin typeface="+mn-lt"/>
                          <a:ea typeface="+mn-ea"/>
                          <a:cs typeface="+mn-cs"/>
                        </a:rPr>
                        <a:t>MgO</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P</a:t>
                      </a:r>
                      <a:r>
                        <a:rPr lang="en-US" altLang="zh-CN" sz="1800" b="1" kern="1200" baseline="-25000" dirty="0" smtClean="0">
                          <a:solidFill>
                            <a:schemeClr val="tx1"/>
                          </a:solidFill>
                          <a:effectLst/>
                          <a:latin typeface="+mn-lt"/>
                          <a:ea typeface="+mn-ea"/>
                          <a:cs typeface="+mn-cs"/>
                        </a:rPr>
                        <a:t>4</a:t>
                      </a:r>
                      <a:r>
                        <a:rPr lang="en-US" altLang="zh-CN" sz="1800" b="1" kern="1200" dirty="0" smtClean="0">
                          <a:solidFill>
                            <a:schemeClr val="tx1"/>
                          </a:solidFill>
                          <a:effectLst/>
                          <a:latin typeface="+mn-lt"/>
                          <a:ea typeface="+mn-ea"/>
                          <a:cs typeface="+mn-cs"/>
                        </a:rPr>
                        <a:t>O</a:t>
                      </a:r>
                      <a:r>
                        <a:rPr lang="en-US" altLang="zh-CN" sz="1800" b="1" kern="1200" baseline="-25000" dirty="0" smtClean="0">
                          <a:solidFill>
                            <a:schemeClr val="tx1"/>
                          </a:solidFill>
                          <a:effectLst/>
                          <a:latin typeface="+mn-lt"/>
                          <a:ea typeface="+mn-ea"/>
                          <a:cs typeface="+mn-cs"/>
                        </a:rPr>
                        <a:t>6</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SO</a:t>
                      </a:r>
                      <a:r>
                        <a:rPr lang="en-US" altLang="zh-CN" sz="1800" b="1" kern="1200" baseline="-25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的氧化物的熔点（附表）差异原因？（</a:t>
                      </a:r>
                      <a:r>
                        <a:rPr lang="en-US" altLang="zh-CN" sz="1800" b="1" kern="1200" dirty="0" smtClean="0">
                          <a:solidFill>
                            <a:schemeClr val="tx1"/>
                          </a:solidFill>
                          <a:effectLst/>
                          <a:latin typeface="+mn-lt"/>
                          <a:ea typeface="+mn-ea"/>
                          <a:cs typeface="+mn-cs"/>
                        </a:rPr>
                        <a:t>4</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MgCu</a:t>
                      </a:r>
                      <a:r>
                        <a:rPr lang="en-US" altLang="zh-CN" sz="1800" b="1" kern="1200" baseline="-25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的结构图，然后求算</a:t>
                      </a:r>
                      <a:r>
                        <a:rPr lang="en-US" altLang="zh-CN" sz="1800" b="1" kern="1200" dirty="0" smtClean="0">
                          <a:solidFill>
                            <a:schemeClr val="tx1"/>
                          </a:solidFill>
                          <a:effectLst/>
                          <a:latin typeface="+mn-lt"/>
                          <a:ea typeface="+mn-ea"/>
                          <a:cs typeface="+mn-cs"/>
                        </a:rPr>
                        <a:t>Cu</a:t>
                      </a:r>
                      <a:r>
                        <a:rPr lang="zh-CN" altLang="zh-CN" sz="1800" b="1" kern="1200" dirty="0" smtClean="0">
                          <a:solidFill>
                            <a:schemeClr val="tx1"/>
                          </a:solidFill>
                          <a:effectLst/>
                          <a:latin typeface="+mn-lt"/>
                          <a:ea typeface="+mn-ea"/>
                          <a:cs typeface="+mn-cs"/>
                        </a:rPr>
                        <a:t>原子之间最短距离、</a:t>
                      </a:r>
                      <a:r>
                        <a:rPr lang="en-US" altLang="zh-CN" sz="1800" b="1" kern="1200" dirty="0" smtClean="0">
                          <a:solidFill>
                            <a:schemeClr val="tx1"/>
                          </a:solidFill>
                          <a:effectLst/>
                          <a:latin typeface="+mn-lt"/>
                          <a:ea typeface="+mn-ea"/>
                          <a:cs typeface="+mn-cs"/>
                        </a:rPr>
                        <a:t>Mg</a:t>
                      </a:r>
                      <a:r>
                        <a:rPr lang="zh-CN" altLang="zh-CN" sz="1800" b="1" kern="1200" dirty="0" smtClean="0">
                          <a:solidFill>
                            <a:schemeClr val="tx1"/>
                          </a:solidFill>
                          <a:effectLst/>
                          <a:latin typeface="+mn-lt"/>
                          <a:ea typeface="+mn-ea"/>
                          <a:cs typeface="+mn-cs"/>
                        </a:rPr>
                        <a:t>原子之间最短距离、该晶体的密度</a:t>
                      </a:r>
                      <a:endParaRPr kumimoji="0" lang="zh-CN" altLang="en-US" sz="1800" b="1" i="0" u="none" strike="noStrike" cap="none" normalizeH="0" dirty="0">
                        <a:ln>
                          <a:noFill/>
                        </a:ln>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1</a:t>
                      </a:r>
                      <a:r>
                        <a:rPr lang="zh-CN" altLang="zh-CN" sz="1800" b="1" kern="1200" dirty="0" smtClean="0">
                          <a:solidFill>
                            <a:schemeClr val="tx1"/>
                          </a:solidFill>
                          <a:effectLst/>
                          <a:latin typeface="+mn-lt"/>
                          <a:ea typeface="+mn-ea"/>
                          <a:cs typeface="+mn-cs"/>
                        </a:rPr>
                        <a:t>）根据同族元素相似性、预测</a:t>
                      </a:r>
                      <a:r>
                        <a:rPr lang="en-US" altLang="zh-CN" sz="1800" b="1" kern="1200" dirty="0" smtClean="0">
                          <a:solidFill>
                            <a:schemeClr val="tx1"/>
                          </a:solidFill>
                          <a:effectLst/>
                          <a:latin typeface="+mn-lt"/>
                          <a:ea typeface="+mn-ea"/>
                          <a:cs typeface="+mn-cs"/>
                        </a:rPr>
                        <a:t>AsH</a:t>
                      </a:r>
                      <a:r>
                        <a:rPr lang="en-US" altLang="zh-CN" sz="1800" b="1" kern="1200" baseline="-250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的结构 </a:t>
                      </a:r>
                      <a:r>
                        <a:rPr lang="en-US" altLang="zh-CN" sz="1800" b="1" kern="1200" dirty="0" smtClean="0">
                          <a:solidFill>
                            <a:schemeClr val="tx1"/>
                          </a:solidFill>
                          <a:effectLst/>
                          <a:latin typeface="+mn-lt"/>
                          <a:ea typeface="+mn-ea"/>
                          <a:cs typeface="+mn-cs"/>
                        </a:rPr>
                        <a:t> AsH</a:t>
                      </a:r>
                      <a:r>
                        <a:rPr lang="en-US" altLang="zh-CN" sz="1800" b="1" kern="1200" baseline="-250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与</a:t>
                      </a:r>
                      <a:r>
                        <a:rPr lang="en-US" altLang="zh-CN" sz="1800" b="1" kern="1200" dirty="0" smtClean="0">
                          <a:solidFill>
                            <a:schemeClr val="tx1"/>
                          </a:solidFill>
                          <a:effectLst/>
                          <a:latin typeface="+mn-lt"/>
                          <a:ea typeface="+mn-ea"/>
                          <a:cs typeface="+mn-cs"/>
                        </a:rPr>
                        <a:t>NH</a:t>
                      </a:r>
                      <a:r>
                        <a:rPr lang="en-US" altLang="zh-CN" sz="1800" b="1" kern="1200" baseline="-250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沸点比较并解释理由（</a:t>
                      </a:r>
                      <a:r>
                        <a:rPr lang="en-US" altLang="zh-CN" sz="1800" b="1" kern="12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）过渡元素外层轨道失去电子的先后</a:t>
                      </a:r>
                      <a:r>
                        <a:rPr lang="zh-CN" altLang="en-US"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Sm</a:t>
                      </a:r>
                      <a:r>
                        <a:rPr lang="en-US" altLang="zh-CN" sz="1800" b="1" kern="1200" baseline="300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的价层电子排布式（</a:t>
                      </a:r>
                      <a:r>
                        <a:rPr lang="en-US" altLang="zh-CN" sz="1800" b="1" kern="12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F</a:t>
                      </a:r>
                      <a:r>
                        <a:rPr lang="en-US" altLang="zh-CN" sz="1800" b="1" kern="1200" baseline="300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与</a:t>
                      </a:r>
                      <a:r>
                        <a:rPr lang="en-US" altLang="zh-CN" sz="1800" b="1" kern="1200" dirty="0" smtClean="0">
                          <a:solidFill>
                            <a:schemeClr val="tx1"/>
                          </a:solidFill>
                          <a:effectLst/>
                          <a:latin typeface="+mn-lt"/>
                          <a:ea typeface="+mn-ea"/>
                          <a:cs typeface="+mn-cs"/>
                        </a:rPr>
                        <a:t>O</a:t>
                      </a:r>
                      <a:r>
                        <a:rPr lang="en-US" altLang="zh-CN" sz="1800" b="1" kern="1200" baseline="30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离子半径的比较（</a:t>
                      </a:r>
                      <a:r>
                        <a:rPr lang="en-US" altLang="zh-CN" sz="1800" b="1" kern="1200" dirty="0" smtClean="0">
                          <a:solidFill>
                            <a:schemeClr val="tx1"/>
                          </a:solidFill>
                          <a:effectLst/>
                          <a:latin typeface="+mn-lt"/>
                          <a:ea typeface="+mn-ea"/>
                          <a:cs typeface="+mn-cs"/>
                        </a:rPr>
                        <a:t>4</a:t>
                      </a:r>
                      <a:r>
                        <a:rPr lang="zh-CN" altLang="zh-CN" sz="1800" b="1" kern="1200" dirty="0" smtClean="0">
                          <a:solidFill>
                            <a:schemeClr val="tx1"/>
                          </a:solidFill>
                          <a:effectLst/>
                          <a:latin typeface="+mn-lt"/>
                          <a:ea typeface="+mn-ea"/>
                          <a:cs typeface="+mn-cs"/>
                        </a:rPr>
                        <a:t>）图中F</a:t>
                      </a:r>
                      <a:r>
                        <a:rPr lang="zh-CN" altLang="zh-CN" sz="1800" b="1" kern="1200" baseline="300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和O</a:t>
                      </a:r>
                      <a:r>
                        <a:rPr lang="zh-CN" altLang="zh-CN" sz="1800" b="1" kern="1200" baseline="30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共同占据晶胞的上下底面位置，若两者的比例依次用</a:t>
                      </a:r>
                      <a:r>
                        <a:rPr lang="zh-CN" altLang="zh-CN" sz="1800" b="1" i="1" kern="1200" dirty="0" smtClean="0">
                          <a:solidFill>
                            <a:schemeClr val="tx1"/>
                          </a:solidFill>
                          <a:effectLst/>
                          <a:latin typeface="+mn-lt"/>
                          <a:ea typeface="+mn-ea"/>
                          <a:cs typeface="+mn-cs"/>
                        </a:rPr>
                        <a:t>x</a:t>
                      </a:r>
                      <a:r>
                        <a:rPr lang="zh-CN" altLang="zh-CN" sz="1800" b="1" kern="1200" dirty="0" smtClean="0">
                          <a:solidFill>
                            <a:schemeClr val="tx1"/>
                          </a:solidFill>
                          <a:effectLst/>
                          <a:latin typeface="+mn-lt"/>
                          <a:ea typeface="+mn-ea"/>
                          <a:cs typeface="+mn-cs"/>
                        </a:rPr>
                        <a:t>和1−</a:t>
                      </a:r>
                      <a:r>
                        <a:rPr lang="zh-CN" altLang="zh-CN" sz="1800" b="1" i="1" kern="1200" dirty="0" smtClean="0">
                          <a:solidFill>
                            <a:schemeClr val="tx1"/>
                          </a:solidFill>
                          <a:effectLst/>
                          <a:latin typeface="+mn-lt"/>
                          <a:ea typeface="+mn-ea"/>
                          <a:cs typeface="+mn-cs"/>
                        </a:rPr>
                        <a:t>x</a:t>
                      </a:r>
                      <a:r>
                        <a:rPr lang="zh-CN" altLang="zh-CN" sz="1800" b="1" kern="1200" dirty="0" smtClean="0">
                          <a:solidFill>
                            <a:schemeClr val="tx1"/>
                          </a:solidFill>
                          <a:effectLst/>
                          <a:latin typeface="+mn-lt"/>
                          <a:ea typeface="+mn-ea"/>
                          <a:cs typeface="+mn-cs"/>
                        </a:rPr>
                        <a:t>代表，求化学式、晶体的密度</a:t>
                      </a:r>
                      <a:endParaRPr kumimoji="0" lang="zh-CN" altLang="en-US" sz="1800" b="1" i="0" u="none" strike="noStrike" cap="none" normalizeH="0" dirty="0">
                        <a:ln>
                          <a:noFill/>
                        </a:ln>
                        <a:solidFill>
                          <a:schemeClr val="tx1"/>
                        </a:solidFill>
                        <a:effectLst/>
                        <a:latin typeface="楷体" panose="02010609060101010101" pitchFamily="49" charset="-122"/>
                        <a:ea typeface="楷体" panose="02010609060101010101" pitchFamily="49" charset="-122"/>
                        <a:sym typeface="+mn-ea"/>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CN" altLang="zh-CN" sz="1800" b="1" kern="1200" dirty="0" smtClean="0">
                          <a:solidFill>
                            <a:schemeClr val="tx1"/>
                          </a:solidFill>
                          <a:effectLst/>
                          <a:latin typeface="+mn-lt"/>
                          <a:ea typeface="+mn-ea"/>
                          <a:cs typeface="+mn-cs"/>
                        </a:rPr>
                        <a:t>（</a:t>
                      </a:r>
                      <a:r>
                        <a:rPr lang="en-US" altLang="zh-CN" sz="1800" b="1" kern="1200" dirty="0" smtClean="0">
                          <a:solidFill>
                            <a:schemeClr val="tx1"/>
                          </a:solidFill>
                          <a:effectLst/>
                          <a:latin typeface="+mn-lt"/>
                          <a:ea typeface="+mn-ea"/>
                          <a:cs typeface="+mn-cs"/>
                        </a:rPr>
                        <a:t>1</a:t>
                      </a:r>
                      <a:r>
                        <a:rPr lang="zh-CN" altLang="zh-CN" sz="1800" b="1" kern="1200" dirty="0" smtClean="0">
                          <a:solidFill>
                            <a:schemeClr val="tx1"/>
                          </a:solidFill>
                          <a:effectLst/>
                          <a:latin typeface="+mn-lt"/>
                          <a:ea typeface="+mn-ea"/>
                          <a:cs typeface="+mn-cs"/>
                        </a:rPr>
                        <a:t>）对角线相似原则，</a:t>
                      </a:r>
                      <a:r>
                        <a:rPr lang="en-US" altLang="zh-CN" sz="1800" b="1" kern="1200" dirty="0" smtClean="0">
                          <a:solidFill>
                            <a:schemeClr val="tx1"/>
                          </a:solidFill>
                          <a:effectLst/>
                          <a:latin typeface="+mn-lt"/>
                          <a:ea typeface="+mn-ea"/>
                          <a:cs typeface="+mn-cs"/>
                        </a:rPr>
                        <a:t>Li</a:t>
                      </a:r>
                      <a:r>
                        <a:rPr lang="zh-CN" altLang="zh-CN" sz="1800" b="1" kern="1200" dirty="0" smtClean="0">
                          <a:solidFill>
                            <a:schemeClr val="tx1"/>
                          </a:solidFill>
                          <a:effectLst/>
                          <a:latin typeface="+mn-lt"/>
                          <a:ea typeface="+mn-ea"/>
                          <a:cs typeface="+mn-cs"/>
                        </a:rPr>
                        <a:t>与</a:t>
                      </a:r>
                      <a:r>
                        <a:rPr lang="en-US" altLang="zh-CN" sz="1800" b="1" kern="1200" dirty="0" smtClean="0">
                          <a:solidFill>
                            <a:schemeClr val="tx1"/>
                          </a:solidFill>
                          <a:effectLst/>
                          <a:latin typeface="+mn-lt"/>
                          <a:ea typeface="+mn-ea"/>
                          <a:cs typeface="+mn-cs"/>
                        </a:rPr>
                        <a:t>Mg</a:t>
                      </a:r>
                      <a:r>
                        <a:rPr lang="zh-CN" altLang="en-US"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电子自旋方向的</a:t>
                      </a:r>
                      <a:r>
                        <a:rPr lang="zh-CN" altLang="zh-CN" sz="1800" b="1" kern="1200" dirty="0" smtClean="0">
                          <a:solidFill>
                            <a:schemeClr val="tx1"/>
                          </a:solidFill>
                          <a:effectLst/>
                          <a:latin typeface="+mn-lt"/>
                          <a:ea typeface="+mn-ea"/>
                          <a:cs typeface="+mn-cs"/>
                        </a:rPr>
                        <a:t>考察（</a:t>
                      </a:r>
                      <a:r>
                        <a:rPr lang="en-US" altLang="zh-CN" sz="1800" b="1" kern="12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）二聚分子的（</a:t>
                      </a:r>
                      <a:r>
                        <a:rPr lang="en-US" altLang="zh-CN" sz="1800" b="1" kern="1200" dirty="0" smtClean="0">
                          <a:solidFill>
                            <a:schemeClr val="tx1"/>
                          </a:solidFill>
                          <a:effectLst/>
                          <a:latin typeface="+mn-lt"/>
                          <a:ea typeface="+mn-ea"/>
                          <a:cs typeface="+mn-cs"/>
                        </a:rPr>
                        <a:t>FeCl</a:t>
                      </a:r>
                      <a:r>
                        <a:rPr lang="en-US" altLang="zh-CN" sz="1800" b="1" kern="1200" baseline="-250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a:t>
                      </a:r>
                      <a:r>
                        <a:rPr lang="en-US" altLang="zh-CN" sz="1800" b="1" kern="1200" baseline="-25000" dirty="0" smtClean="0">
                          <a:solidFill>
                            <a:schemeClr val="tx1"/>
                          </a:solidFill>
                          <a:effectLst/>
                          <a:latin typeface="+mn-lt"/>
                          <a:ea typeface="+mn-ea"/>
                          <a:cs typeface="+mn-cs"/>
                        </a:rPr>
                        <a:t>2</a:t>
                      </a:r>
                      <a:r>
                        <a:rPr lang="zh-CN" altLang="zh-CN" sz="1800" b="1" kern="1200" dirty="0" smtClean="0">
                          <a:solidFill>
                            <a:schemeClr val="tx1"/>
                          </a:solidFill>
                          <a:effectLst/>
                          <a:latin typeface="+mn-lt"/>
                          <a:ea typeface="+mn-ea"/>
                          <a:cs typeface="+mn-cs"/>
                        </a:rPr>
                        <a:t>中结构式</a:t>
                      </a:r>
                      <a:r>
                        <a:rPr lang="zh-CN" altLang="en-US"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分子中</a:t>
                      </a:r>
                      <a:r>
                        <a:rPr lang="en-US" altLang="zh-CN" sz="1800" b="1" kern="1200" dirty="0" smtClean="0">
                          <a:solidFill>
                            <a:schemeClr val="tx1"/>
                          </a:solidFill>
                          <a:effectLst/>
                          <a:latin typeface="+mn-lt"/>
                          <a:ea typeface="+mn-ea"/>
                          <a:cs typeface="+mn-cs"/>
                        </a:rPr>
                        <a:t>Fe</a:t>
                      </a:r>
                      <a:r>
                        <a:rPr lang="zh-CN" altLang="zh-CN" sz="1800" b="1" kern="1200" dirty="0" smtClean="0">
                          <a:solidFill>
                            <a:schemeClr val="tx1"/>
                          </a:solidFill>
                          <a:effectLst/>
                          <a:latin typeface="+mn-lt"/>
                          <a:ea typeface="+mn-ea"/>
                          <a:cs typeface="+mn-cs"/>
                        </a:rPr>
                        <a:t>的配位数（</a:t>
                      </a:r>
                      <a:r>
                        <a:rPr lang="en-US" altLang="zh-CN" sz="1800" b="1" kern="1200" dirty="0" smtClean="0">
                          <a:solidFill>
                            <a:schemeClr val="tx1"/>
                          </a:solidFill>
                          <a:effectLst/>
                          <a:latin typeface="+mn-lt"/>
                          <a:ea typeface="+mn-ea"/>
                          <a:cs typeface="+mn-cs"/>
                        </a:rPr>
                        <a:t>3</a:t>
                      </a:r>
                      <a:r>
                        <a:rPr lang="zh-CN" altLang="zh-CN" sz="1800" b="1" kern="1200" dirty="0" smtClean="0">
                          <a:solidFill>
                            <a:schemeClr val="tx1"/>
                          </a:solidFill>
                          <a:effectLst/>
                          <a:latin typeface="+mn-lt"/>
                          <a:ea typeface="+mn-ea"/>
                          <a:cs typeface="+mn-cs"/>
                        </a:rPr>
                        <a:t>）苯胺的晶体类型</a:t>
                      </a:r>
                      <a:r>
                        <a:rPr lang="zh-CN" altLang="en-US"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通过熔沸点数据分析原因，分子间氢键（</a:t>
                      </a:r>
                      <a:r>
                        <a:rPr lang="en-US" altLang="zh-CN" sz="1800" b="1" kern="1200" dirty="0" smtClean="0">
                          <a:solidFill>
                            <a:schemeClr val="tx1"/>
                          </a:solidFill>
                          <a:effectLst/>
                          <a:latin typeface="+mn-lt"/>
                          <a:ea typeface="+mn-ea"/>
                          <a:cs typeface="+mn-cs"/>
                        </a:rPr>
                        <a:t>4</a:t>
                      </a:r>
                      <a:r>
                        <a:rPr lang="zh-CN" altLang="zh-CN" sz="1800" b="1" kern="1200" dirty="0" smtClean="0">
                          <a:solidFill>
                            <a:schemeClr val="tx1"/>
                          </a:solidFill>
                          <a:effectLst/>
                          <a:latin typeface="+mn-lt"/>
                          <a:ea typeface="+mn-ea"/>
                          <a:cs typeface="+mn-cs"/>
                        </a:rPr>
                        <a:t>）元素电负性的比较杂化轨道类型（</a:t>
                      </a:r>
                      <a:r>
                        <a:rPr lang="en-US" altLang="zh-CN" sz="1800" b="1" kern="1200" dirty="0" smtClean="0">
                          <a:solidFill>
                            <a:schemeClr val="tx1"/>
                          </a:solidFill>
                          <a:effectLst/>
                          <a:latin typeface="+mn-lt"/>
                          <a:ea typeface="+mn-ea"/>
                          <a:cs typeface="+mn-cs"/>
                        </a:rPr>
                        <a:t>5</a:t>
                      </a:r>
                      <a:r>
                        <a:rPr lang="zh-CN" altLang="zh-CN" sz="1800" b="1" kern="1200" dirty="0" smtClean="0">
                          <a:solidFill>
                            <a:schemeClr val="tx1"/>
                          </a:solidFill>
                          <a:effectLst/>
                          <a:latin typeface="+mn-lt"/>
                          <a:ea typeface="+mn-ea"/>
                          <a:cs typeface="+mn-cs"/>
                        </a:rPr>
                        <a:t>）通过磷酸根离子的结构式推导出化学式通式</a:t>
                      </a:r>
                      <a:endParaRPr kumimoji="0" lang="zh-CN" altLang="en-US" sz="18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sym typeface="+mn-ea"/>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342390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nvSpPr>
        <p:spPr bwMode="auto">
          <a:xfrm>
            <a:off x="0" y="0"/>
            <a:ext cx="1896207" cy="5319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4406" tIns="42203" rIns="84406" bIns="42203" numCol="1" rtlCol="0" anchor="t" anchorCtr="0" compatLnSpc="1">
            <a:normAutofit/>
          </a:bodyPr>
          <a:lstStyle>
            <a:lvl1pPr algn="ctr" rtl="0" eaLnBrk="0" fontAlgn="base" hangingPunct="0">
              <a:lnSpc>
                <a:spcPct val="90000"/>
              </a:lnSpc>
              <a:spcBef>
                <a:spcPct val="0"/>
              </a:spcBef>
              <a:spcAft>
                <a:spcPct val="0"/>
              </a:spcAft>
              <a:defRPr sz="3200" b="1" kern="1200">
                <a:gradFill>
                  <a:gsLst>
                    <a:gs pos="0">
                      <a:schemeClr val="accent2"/>
                    </a:gs>
                    <a:gs pos="100000">
                      <a:schemeClr val="accent1"/>
                    </a:gs>
                  </a:gsLst>
                  <a:lin ang="9000000" scaled="0"/>
                </a:gradFill>
                <a:latin typeface="幼圆" panose="02010509060101010101" pitchFamily="49" charset="-122"/>
                <a:ea typeface="幼圆" panose="02010509060101010101" pitchFamily="49" charset="-122"/>
                <a:cs typeface="+mj-cs"/>
              </a:defRPr>
            </a:lvl1pPr>
            <a:lvl2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2pPr>
            <a:lvl3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3pPr>
            <a:lvl4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4pPr>
            <a:lvl5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5pPr>
            <a:lvl6pPr marL="4572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6pPr>
            <a:lvl7pPr marL="9144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7pPr>
            <a:lvl8pPr marL="13716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8pPr>
            <a:lvl9pPr marL="18288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9pPr>
          </a:lstStyle>
          <a:p>
            <a:r>
              <a:rPr lang="zh-CN" altLang="en-US" sz="2955" b="1" dirty="0">
                <a:solidFill>
                  <a:srgbClr val="C00000"/>
                </a:solidFill>
                <a:latin typeface="黑体" panose="02010600030101010101" pitchFamily="2" charset="-122"/>
                <a:ea typeface="黑体" panose="02010600030101010101" pitchFamily="2" charset="-122"/>
              </a:rPr>
              <a:t>热门考点</a:t>
            </a:r>
          </a:p>
        </p:txBody>
      </p:sp>
      <p:graphicFrame>
        <p:nvGraphicFramePr>
          <p:cNvPr id="3" name="表格 2"/>
          <p:cNvGraphicFramePr>
            <a:graphicFrameLocks noGrp="1"/>
          </p:cNvGraphicFramePr>
          <p:nvPr>
            <p:extLst>
              <p:ext uri="{D42A27DB-BD31-4B8C-83A1-F6EECF244321}">
                <p14:modId xmlns:p14="http://schemas.microsoft.com/office/powerpoint/2010/main" val="3685567930"/>
              </p:ext>
            </p:extLst>
          </p:nvPr>
        </p:nvGraphicFramePr>
        <p:xfrm>
          <a:off x="251519" y="492610"/>
          <a:ext cx="8496944" cy="2295252"/>
        </p:xfrm>
        <a:graphic>
          <a:graphicData uri="http://schemas.openxmlformats.org/drawingml/2006/table">
            <a:tbl>
              <a:tblPr firstRow="1" bandRow="1">
                <a:tableStyleId>{5C22544A-7EE6-4342-B048-85BDC9FD1C3A}</a:tableStyleId>
              </a:tblPr>
              <a:tblGrid>
                <a:gridCol w="2736304">
                  <a:extLst>
                    <a:ext uri="{9D8B030D-6E8A-4147-A177-3AD203B41FA5}">
                      <a16:colId xmlns:a16="http://schemas.microsoft.com/office/drawing/2014/main" val="882280955"/>
                    </a:ext>
                  </a:extLst>
                </a:gridCol>
                <a:gridCol w="504056">
                  <a:extLst>
                    <a:ext uri="{9D8B030D-6E8A-4147-A177-3AD203B41FA5}">
                      <a16:colId xmlns:a16="http://schemas.microsoft.com/office/drawing/2014/main" val="4130479176"/>
                    </a:ext>
                  </a:extLst>
                </a:gridCol>
                <a:gridCol w="613184">
                  <a:extLst>
                    <a:ext uri="{9D8B030D-6E8A-4147-A177-3AD203B41FA5}">
                      <a16:colId xmlns:a16="http://schemas.microsoft.com/office/drawing/2014/main" val="203826497"/>
                    </a:ext>
                  </a:extLst>
                </a:gridCol>
                <a:gridCol w="664901">
                  <a:extLst>
                    <a:ext uri="{9D8B030D-6E8A-4147-A177-3AD203B41FA5}">
                      <a16:colId xmlns:a16="http://schemas.microsoft.com/office/drawing/2014/main" val="1865987587"/>
                    </a:ext>
                  </a:extLst>
                </a:gridCol>
                <a:gridCol w="664901">
                  <a:extLst>
                    <a:ext uri="{9D8B030D-6E8A-4147-A177-3AD203B41FA5}">
                      <a16:colId xmlns:a16="http://schemas.microsoft.com/office/drawing/2014/main" val="280155025"/>
                    </a:ext>
                  </a:extLst>
                </a:gridCol>
                <a:gridCol w="664901">
                  <a:extLst>
                    <a:ext uri="{9D8B030D-6E8A-4147-A177-3AD203B41FA5}">
                      <a16:colId xmlns:a16="http://schemas.microsoft.com/office/drawing/2014/main" val="3042405211"/>
                    </a:ext>
                  </a:extLst>
                </a:gridCol>
                <a:gridCol w="664901">
                  <a:extLst>
                    <a:ext uri="{9D8B030D-6E8A-4147-A177-3AD203B41FA5}">
                      <a16:colId xmlns:a16="http://schemas.microsoft.com/office/drawing/2014/main" val="517844993"/>
                    </a:ext>
                  </a:extLst>
                </a:gridCol>
                <a:gridCol w="664901">
                  <a:extLst>
                    <a:ext uri="{9D8B030D-6E8A-4147-A177-3AD203B41FA5}">
                      <a16:colId xmlns:a16="http://schemas.microsoft.com/office/drawing/2014/main" val="2287565754"/>
                    </a:ext>
                  </a:extLst>
                </a:gridCol>
                <a:gridCol w="670823">
                  <a:extLst>
                    <a:ext uri="{9D8B030D-6E8A-4147-A177-3AD203B41FA5}">
                      <a16:colId xmlns:a16="http://schemas.microsoft.com/office/drawing/2014/main" val="432525441"/>
                    </a:ext>
                  </a:extLst>
                </a:gridCol>
                <a:gridCol w="648072">
                  <a:extLst>
                    <a:ext uri="{9D8B030D-6E8A-4147-A177-3AD203B41FA5}">
                      <a16:colId xmlns:a16="http://schemas.microsoft.com/office/drawing/2014/main" val="1385125138"/>
                    </a:ext>
                  </a:extLst>
                </a:gridCol>
              </a:tblGrid>
              <a:tr h="370840">
                <a:tc>
                  <a:txBody>
                    <a:bodyPr/>
                    <a:lstStyle/>
                    <a:p>
                      <a:pPr algn="ctr"/>
                      <a:r>
                        <a:rPr lang="zh-CN" altLang="en-US" sz="24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热门考点内容</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400" dirty="0" smtClean="0">
                          <a:solidFill>
                            <a:schemeClr val="tx1"/>
                          </a:solidFill>
                          <a:latin typeface="Times New Roman" panose="02020603050405020304" pitchFamily="18" charset="0"/>
                          <a:ea typeface="+mn-ea"/>
                          <a:cs typeface="Times New Roman" panose="02020603050405020304" pitchFamily="18" charset="0"/>
                        </a:rPr>
                        <a:t>11</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400" dirty="0" smtClean="0">
                          <a:solidFill>
                            <a:schemeClr val="tx1"/>
                          </a:solidFill>
                          <a:latin typeface="Times New Roman" panose="02020603050405020304" pitchFamily="18" charset="0"/>
                          <a:ea typeface="+mn-ea"/>
                          <a:cs typeface="Times New Roman" panose="02020603050405020304" pitchFamily="18" charset="0"/>
                        </a:rPr>
                        <a:t>12</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400" dirty="0" smtClean="0">
                          <a:solidFill>
                            <a:schemeClr val="tx1"/>
                          </a:solidFill>
                          <a:latin typeface="Times New Roman" panose="02020603050405020304" pitchFamily="18" charset="0"/>
                          <a:ea typeface="+mn-ea"/>
                          <a:cs typeface="Times New Roman" panose="02020603050405020304" pitchFamily="18" charset="0"/>
                        </a:rPr>
                        <a:t>13</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400" dirty="0" smtClean="0">
                          <a:solidFill>
                            <a:schemeClr val="tx1"/>
                          </a:solidFill>
                          <a:latin typeface="Times New Roman" panose="02020603050405020304" pitchFamily="18" charset="0"/>
                          <a:ea typeface="+mn-ea"/>
                          <a:cs typeface="Times New Roman" panose="02020603050405020304" pitchFamily="18" charset="0"/>
                        </a:rPr>
                        <a:t>14</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400" dirty="0" smtClean="0">
                          <a:solidFill>
                            <a:schemeClr val="tx1"/>
                          </a:solidFill>
                          <a:latin typeface="Times New Roman" panose="02020603050405020304" pitchFamily="18" charset="0"/>
                          <a:ea typeface="+mn-ea"/>
                          <a:cs typeface="Times New Roman" panose="02020603050405020304" pitchFamily="18" charset="0"/>
                        </a:rPr>
                        <a:t>15</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400" dirty="0" smtClean="0">
                          <a:solidFill>
                            <a:schemeClr val="tx1"/>
                          </a:solidFill>
                          <a:latin typeface="Times New Roman" panose="02020603050405020304" pitchFamily="18" charset="0"/>
                          <a:ea typeface="+mn-ea"/>
                          <a:cs typeface="Times New Roman" panose="02020603050405020304" pitchFamily="18" charset="0"/>
                        </a:rPr>
                        <a:t>16</a:t>
                      </a:r>
                      <a:endParaRPr lang="zh-CN" altLang="en-US" sz="24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buNone/>
                      </a:pPr>
                      <a:r>
                        <a:rPr lang="en-US" altLang="zh-CN" sz="2400" b="1" kern="1200" dirty="0" smtClean="0">
                          <a:solidFill>
                            <a:schemeClr val="tx1"/>
                          </a:solidFill>
                          <a:latin typeface="Times New Roman" panose="02020603050405020304" pitchFamily="18" charset="0"/>
                          <a:ea typeface="+mn-ea"/>
                          <a:cs typeface="Times New Roman" panose="02020603050405020304" pitchFamily="18" charset="0"/>
                        </a:rPr>
                        <a:t>17</a:t>
                      </a:r>
                      <a:endParaRPr lang="en-US" altLang="zh-CN" sz="2400" b="1" kern="1200" dirty="0">
                        <a:solidFill>
                          <a:schemeClr val="tx1"/>
                        </a:solidFill>
                        <a:latin typeface="Times New Roman" panose="02020603050405020304" pitchFamily="18" charset="0"/>
                        <a:ea typeface="+mn-ea"/>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buNone/>
                      </a:pPr>
                      <a:r>
                        <a:rPr lang="en-US" altLang="zh-CN" sz="2400" b="1" kern="1200" dirty="0" smtClean="0">
                          <a:solidFill>
                            <a:schemeClr val="tx1"/>
                          </a:solidFill>
                          <a:latin typeface="Times New Roman" panose="02020603050405020304" pitchFamily="18" charset="0"/>
                          <a:ea typeface="+mn-ea"/>
                          <a:cs typeface="Times New Roman" panose="02020603050405020304" pitchFamily="18" charset="0"/>
                        </a:rPr>
                        <a:t>18</a:t>
                      </a:r>
                      <a:endParaRPr lang="zh-CN" altLang="en-US" sz="2400" b="1" kern="12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buNone/>
                      </a:pPr>
                      <a:r>
                        <a:rPr lang="en-US" altLang="zh-CN" sz="2400" b="1" kern="1200" dirty="0" smtClean="0">
                          <a:solidFill>
                            <a:schemeClr val="tx1"/>
                          </a:solidFill>
                          <a:latin typeface="Times New Roman" panose="02020603050405020304" pitchFamily="18" charset="0"/>
                          <a:ea typeface="+mn-ea"/>
                          <a:cs typeface="Times New Roman" panose="02020603050405020304" pitchFamily="18" charset="0"/>
                        </a:rPr>
                        <a:t>19</a:t>
                      </a:r>
                      <a:endParaRPr lang="zh-CN" altLang="en-US" sz="2400" b="1" kern="12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93208530"/>
                  </a:ext>
                </a:extLst>
              </a:tr>
              <a:tr h="370840">
                <a:tc>
                  <a:txBody>
                    <a:bodyPr/>
                    <a:lstStyle/>
                    <a:p>
                      <a:pPr algn="ctr"/>
                      <a:r>
                        <a:rPr lang="zh-CN" altLang="en-US" sz="18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核外电子排布式的书写及排布规则的应用</a:t>
                      </a:r>
                      <a:endParaRPr lang="zh-CN" altLang="en-US" sz="1800"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7753835"/>
                  </a:ext>
                </a:extLst>
              </a:tr>
              <a:tr h="370840">
                <a:tc>
                  <a:txBody>
                    <a:bodyPr/>
                    <a:lstStyle/>
                    <a:p>
                      <a:pPr algn="ctr"/>
                      <a:r>
                        <a:rPr lang="zh-CN" altLang="en-US" sz="18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利用</a:t>
                      </a:r>
                      <a:r>
                        <a:rPr lang="en-US" altLang="zh-CN" sz="18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VSEPR</a:t>
                      </a:r>
                      <a:r>
                        <a:rPr lang="zh-CN" altLang="en-US" sz="18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判断分子空间构型及杂化轨道类型</a:t>
                      </a:r>
                      <a:endParaRPr lang="zh-CN" altLang="en-US" sz="1800"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8978851"/>
                  </a:ext>
                </a:extLst>
              </a:tr>
              <a:tr h="370840">
                <a:tc>
                  <a:txBody>
                    <a:bodyPr/>
                    <a:lstStyle/>
                    <a:p>
                      <a:pPr algn="ctr"/>
                      <a:r>
                        <a:rPr lang="zh-CN" altLang="en-US" sz="18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晶胞的结构与推算</a:t>
                      </a:r>
                      <a:endParaRPr lang="zh-CN" altLang="en-US" sz="1800"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rPr>
                        <a:t>√</a:t>
                      </a:r>
                    </a:p>
                  </a:txBody>
                  <a:tcPr marL="84396" marR="84396" marT="42182" marB="421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7560445"/>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920124384"/>
              </p:ext>
            </p:extLst>
          </p:nvPr>
        </p:nvGraphicFramePr>
        <p:xfrm>
          <a:off x="827907" y="3339006"/>
          <a:ext cx="7344169" cy="3531366"/>
        </p:xfrm>
        <a:graphic>
          <a:graphicData uri="http://schemas.openxmlformats.org/drawingml/2006/table">
            <a:tbl>
              <a:tblPr firstRow="1" bandRow="1">
                <a:tableStyleId>{5C22544A-7EE6-4342-B048-85BDC9FD1C3A}</a:tableStyleId>
              </a:tblPr>
              <a:tblGrid>
                <a:gridCol w="2088232">
                  <a:extLst>
                    <a:ext uri="{9D8B030D-6E8A-4147-A177-3AD203B41FA5}">
                      <a16:colId xmlns:a16="http://schemas.microsoft.com/office/drawing/2014/main" val="2655524729"/>
                    </a:ext>
                  </a:extLst>
                </a:gridCol>
                <a:gridCol w="583993">
                  <a:extLst>
                    <a:ext uri="{9D8B030D-6E8A-4147-A177-3AD203B41FA5}">
                      <a16:colId xmlns:a16="http://schemas.microsoft.com/office/drawing/2014/main" val="3153629488"/>
                    </a:ext>
                  </a:extLst>
                </a:gridCol>
                <a:gridCol w="583993">
                  <a:extLst>
                    <a:ext uri="{9D8B030D-6E8A-4147-A177-3AD203B41FA5}">
                      <a16:colId xmlns:a16="http://schemas.microsoft.com/office/drawing/2014/main" val="1937617275"/>
                    </a:ext>
                  </a:extLst>
                </a:gridCol>
                <a:gridCol w="583993">
                  <a:extLst>
                    <a:ext uri="{9D8B030D-6E8A-4147-A177-3AD203B41FA5}">
                      <a16:colId xmlns:a16="http://schemas.microsoft.com/office/drawing/2014/main" val="1816546270"/>
                    </a:ext>
                  </a:extLst>
                </a:gridCol>
                <a:gridCol w="583993">
                  <a:extLst>
                    <a:ext uri="{9D8B030D-6E8A-4147-A177-3AD203B41FA5}">
                      <a16:colId xmlns:a16="http://schemas.microsoft.com/office/drawing/2014/main" val="3233447593"/>
                    </a:ext>
                  </a:extLst>
                </a:gridCol>
                <a:gridCol w="583993">
                  <a:extLst>
                    <a:ext uri="{9D8B030D-6E8A-4147-A177-3AD203B41FA5}">
                      <a16:colId xmlns:a16="http://schemas.microsoft.com/office/drawing/2014/main" val="2644959691"/>
                    </a:ext>
                  </a:extLst>
                </a:gridCol>
                <a:gridCol w="583993">
                  <a:extLst>
                    <a:ext uri="{9D8B030D-6E8A-4147-A177-3AD203B41FA5}">
                      <a16:colId xmlns:a16="http://schemas.microsoft.com/office/drawing/2014/main" val="1274226470"/>
                    </a:ext>
                  </a:extLst>
                </a:gridCol>
                <a:gridCol w="583993">
                  <a:extLst>
                    <a:ext uri="{9D8B030D-6E8A-4147-A177-3AD203B41FA5}">
                      <a16:colId xmlns:a16="http://schemas.microsoft.com/office/drawing/2014/main" val="2113809380"/>
                    </a:ext>
                  </a:extLst>
                </a:gridCol>
                <a:gridCol w="583993">
                  <a:extLst>
                    <a:ext uri="{9D8B030D-6E8A-4147-A177-3AD203B41FA5}">
                      <a16:colId xmlns:a16="http://schemas.microsoft.com/office/drawing/2014/main" val="2615161303"/>
                    </a:ext>
                  </a:extLst>
                </a:gridCol>
                <a:gridCol w="583993">
                  <a:extLst>
                    <a:ext uri="{9D8B030D-6E8A-4147-A177-3AD203B41FA5}">
                      <a16:colId xmlns:a16="http://schemas.microsoft.com/office/drawing/2014/main" val="3873681130"/>
                    </a:ext>
                  </a:extLst>
                </a:gridCol>
              </a:tblGrid>
              <a:tr h="370840">
                <a:tc>
                  <a:txBody>
                    <a:bodyPr/>
                    <a:lstStyle/>
                    <a:p>
                      <a:pPr algn="ctr"/>
                      <a:r>
                        <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较热内容</a:t>
                      </a: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11</a:t>
                      </a:r>
                      <a:endPar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12</a:t>
                      </a:r>
                      <a:endPar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13</a:t>
                      </a:r>
                      <a:endPar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14</a:t>
                      </a:r>
                      <a:endPar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15</a:t>
                      </a:r>
                      <a:endPar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16</a:t>
                      </a:r>
                      <a:endPar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buNone/>
                      </a:pPr>
                      <a:r>
                        <a:rPr lang="en-US" altLang="zh-CN" sz="2400" b="1"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17</a:t>
                      </a:r>
                      <a:endPar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buNone/>
                      </a:pPr>
                      <a:r>
                        <a:rPr lang="en-US" altLang="zh-CN" sz="2400" b="1" kern="1200"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18</a:t>
                      </a:r>
                      <a:endParaRPr lang="zh-CN" altLang="en-US" sz="24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buNone/>
                      </a:pPr>
                      <a:r>
                        <a:rPr lang="en-US" altLang="zh-CN" sz="2400" b="1" kern="1200"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19</a:t>
                      </a:r>
                      <a:endParaRPr lang="zh-CN" altLang="en-US" sz="24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36935438"/>
                  </a:ext>
                </a:extLst>
              </a:tr>
              <a:tr h="640906">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rPr>
                        <a:t>电离能和电负性</a:t>
                      </a:r>
                      <a:r>
                        <a:rPr lang="zh-CN" altLang="en-US" sz="1800" b="1" kern="1200"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大小比较及应用</a:t>
                      </a:r>
                      <a:endPar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endParaRP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kern="1200" dirty="0" smtClean="0">
                          <a:solidFill>
                            <a:srgbClr val="FF0000"/>
                          </a:solidFill>
                          <a:latin typeface="+mn-lt"/>
                          <a:ea typeface="+mn-ea"/>
                          <a:cs typeface="+mn-cs"/>
                          <a:sym typeface="+mn-ea"/>
                        </a:rPr>
                        <a:t>√</a:t>
                      </a:r>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8890681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rPr>
                        <a:t>粒子间相互作用</a:t>
                      </a: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7078482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rPr>
                        <a:t>利用键能解释分子稳定性，氢键</a:t>
                      </a: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9541897"/>
                  </a:ext>
                </a:extLst>
              </a:tr>
              <a:tr h="595062">
                <a:tc>
                  <a:txBody>
                    <a:bodyPr/>
                    <a:lstStyle/>
                    <a:p>
                      <a:pPr marL="0" algn="ctr" defTabSz="914400" rtl="0" eaLnBrk="1" latinLnBrk="0" hangingPunct="1"/>
                      <a:r>
                        <a:rPr lang="zh-CN" altLang="en-US" sz="1800" b="1" kern="1200" dirty="0" smtClean="0">
                          <a:solidFill>
                            <a:schemeClr val="tx1"/>
                          </a:solidFill>
                          <a:latin typeface="楷体" panose="02010609060101010101" pitchFamily="49" charset="-122"/>
                          <a:ea typeface="楷体" panose="02010609060101010101" pitchFamily="49" charset="-122"/>
                          <a:cs typeface="Times New Roman" panose="02020603050405020304" pitchFamily="18" charset="0"/>
                        </a:rPr>
                        <a:t>不同</a:t>
                      </a:r>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rPr>
                        <a:t>晶体</a:t>
                      </a:r>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sym typeface="+mn-ea"/>
                        </a:rPr>
                        <a:t>沸点</a:t>
                      </a:r>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rPr>
                        <a:t>比较</a:t>
                      </a: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FF0000"/>
                          </a:solidFill>
                          <a:sym typeface="+mn-ea"/>
                        </a:rPr>
                        <a:t>√</a:t>
                      </a:r>
                      <a:endParaRPr lang="zh-CN" altLang="en-US" sz="32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kern="1200" dirty="0" smtClean="0">
                          <a:solidFill>
                            <a:srgbClr val="FF0000"/>
                          </a:solidFill>
                          <a:latin typeface="+mn-lt"/>
                          <a:ea typeface="+mn-ea"/>
                          <a:cs typeface="+mn-cs"/>
                        </a:rPr>
                        <a:t>√</a:t>
                      </a:r>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99772143"/>
                  </a:ext>
                </a:extLst>
              </a:tr>
              <a:tr h="370840">
                <a:tc>
                  <a:txBody>
                    <a:bodyPr/>
                    <a:lstStyle/>
                    <a:p>
                      <a:pPr marL="0" algn="ctr" defTabSz="914400" rtl="0" eaLnBrk="1" latinLnBrk="0" hangingPunct="1"/>
                      <a:r>
                        <a:rPr lang="zh-CN" altLang="en-US" sz="1800" b="1" kern="1200" dirty="0">
                          <a:solidFill>
                            <a:schemeClr val="tx1"/>
                          </a:solidFill>
                          <a:latin typeface="楷体" panose="02010609060101010101" pitchFamily="49" charset="-122"/>
                          <a:ea typeface="楷体" panose="02010609060101010101" pitchFamily="49" charset="-122"/>
                          <a:cs typeface="Times New Roman" panose="02020603050405020304" pitchFamily="18" charset="0"/>
                        </a:rPr>
                        <a:t>物质中作用力类型</a:t>
                      </a:r>
                    </a:p>
                  </a:txBody>
                  <a:tcPr marL="84396" marR="84396" marT="42199" marB="421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6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zh-CN" altLang="en-US" sz="36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6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6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600" kern="1200" dirty="0">
                          <a:solidFill>
                            <a:srgbClr val="FF0000"/>
                          </a:solidFill>
                          <a:latin typeface="+mn-lt"/>
                          <a:ea typeface="+mn-ea"/>
                          <a:cs typeface="+mn-cs"/>
                        </a:rPr>
                        <a:t>√</a:t>
                      </a: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6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3600" kern="1200" dirty="0">
                        <a:solidFill>
                          <a:srgbClr val="FF0000"/>
                        </a:solidFill>
                        <a:latin typeface="+mn-lt"/>
                        <a:ea typeface="+mn-ea"/>
                        <a:cs typeface="+mn-cs"/>
                      </a:endParaRPr>
                    </a:p>
                  </a:txBody>
                  <a:tcPr marL="84416" marR="84416" marT="42210" marB="422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4507695"/>
                  </a:ext>
                </a:extLst>
              </a:tr>
            </a:tbl>
          </a:graphicData>
        </a:graphic>
      </p:graphicFrame>
      <p:sp>
        <p:nvSpPr>
          <p:cNvPr id="9" name="标题 1"/>
          <p:cNvSpPr>
            <a:spLocks noGrp="1"/>
          </p:cNvSpPr>
          <p:nvPr/>
        </p:nvSpPr>
        <p:spPr bwMode="auto">
          <a:xfrm>
            <a:off x="0" y="2828031"/>
            <a:ext cx="1896207" cy="5319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4406" tIns="42203" rIns="84406" bIns="42203" numCol="1" rtlCol="0" anchor="t" anchorCtr="0" compatLnSpc="1">
            <a:normAutofit/>
          </a:bodyPr>
          <a:lstStyle>
            <a:lvl1pPr algn="ctr" rtl="0" eaLnBrk="0" fontAlgn="base" hangingPunct="0">
              <a:lnSpc>
                <a:spcPct val="90000"/>
              </a:lnSpc>
              <a:spcBef>
                <a:spcPct val="0"/>
              </a:spcBef>
              <a:spcAft>
                <a:spcPct val="0"/>
              </a:spcAft>
              <a:defRPr sz="3200" b="1" kern="1200">
                <a:gradFill>
                  <a:gsLst>
                    <a:gs pos="0">
                      <a:schemeClr val="accent2"/>
                    </a:gs>
                    <a:gs pos="100000">
                      <a:schemeClr val="accent1"/>
                    </a:gs>
                  </a:gsLst>
                  <a:lin ang="9000000" scaled="0"/>
                </a:gradFill>
                <a:latin typeface="幼圆" panose="02010509060101010101" pitchFamily="49" charset="-122"/>
                <a:ea typeface="幼圆" panose="02010509060101010101" pitchFamily="49" charset="-122"/>
                <a:cs typeface="+mj-cs"/>
              </a:defRPr>
            </a:lvl1pPr>
            <a:lvl2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2pPr>
            <a:lvl3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3pPr>
            <a:lvl4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4pPr>
            <a:lvl5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5pPr>
            <a:lvl6pPr marL="4572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6pPr>
            <a:lvl7pPr marL="9144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7pPr>
            <a:lvl8pPr marL="13716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8pPr>
            <a:lvl9pPr marL="18288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9pPr>
          </a:lstStyle>
          <a:p>
            <a:r>
              <a:rPr lang="zh-CN" altLang="en-US" sz="2955" dirty="0">
                <a:solidFill>
                  <a:srgbClr val="C00000"/>
                </a:solidFill>
                <a:latin typeface="黑体" panose="02010600030101010101" pitchFamily="2" charset="-122"/>
                <a:ea typeface="黑体" panose="02010600030101010101" pitchFamily="2" charset="-122"/>
              </a:rPr>
              <a:t>较</a:t>
            </a:r>
            <a:r>
              <a:rPr lang="zh-CN" altLang="en-US" sz="2955" b="1" dirty="0" smtClean="0">
                <a:solidFill>
                  <a:srgbClr val="C00000"/>
                </a:solidFill>
                <a:latin typeface="黑体" panose="02010600030101010101" pitchFamily="2" charset="-122"/>
                <a:ea typeface="黑体" panose="02010600030101010101" pitchFamily="2" charset="-122"/>
              </a:rPr>
              <a:t>热考点</a:t>
            </a:r>
            <a:endParaRPr lang="zh-CN" altLang="en-US" sz="2955" b="1" dirty="0">
              <a:solidFill>
                <a:srgbClr val="C000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1725581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p:nvPr/>
        </p:nvSpPr>
        <p:spPr>
          <a:xfrm>
            <a:off x="323850" y="116632"/>
            <a:ext cx="4680198" cy="476250"/>
          </a:xfrm>
          <a:prstGeom prst="rect">
            <a:avLst/>
          </a:prstGeom>
          <a:noFill/>
          <a:ln w="9525">
            <a:noFill/>
          </a:ln>
        </p:spPr>
        <p:txBody>
          <a:bodyPr anchor="t"/>
          <a:lstStyle/>
          <a:p>
            <a:pPr eaLnBrk="0" hangingPunct="0">
              <a:buFont typeface="Arial" panose="020B0604020202020204" pitchFamily="34" charset="0"/>
              <a:buNone/>
            </a:pPr>
            <a:r>
              <a:rPr lang="zh-CN" altLang="en-US" sz="4000" baseline="-25000" dirty="0" smtClean="0">
                <a:solidFill>
                  <a:srgbClr val="C00000"/>
                </a:solidFill>
                <a:latin typeface="黑体" panose="02010600030101010101" pitchFamily="2" charset="-122"/>
                <a:ea typeface="黑体" panose="02010600030101010101" pitchFamily="2" charset="-122"/>
              </a:rPr>
              <a:t>近</a:t>
            </a:r>
            <a:r>
              <a:rPr lang="en-US" altLang="zh-CN" sz="4000" baseline="-25000" dirty="0" smtClean="0">
                <a:solidFill>
                  <a:srgbClr val="C00000"/>
                </a:solidFill>
                <a:latin typeface="黑体" panose="02010600030101010101" pitchFamily="2" charset="-122"/>
                <a:ea typeface="黑体" panose="02010600030101010101" pitchFamily="2" charset="-122"/>
              </a:rPr>
              <a:t>9</a:t>
            </a:r>
            <a:r>
              <a:rPr lang="zh-CN" altLang="en-US" sz="4000" baseline="-25000" dirty="0" smtClean="0">
                <a:solidFill>
                  <a:srgbClr val="C00000"/>
                </a:solidFill>
                <a:latin typeface="黑体" panose="02010600030101010101" pitchFamily="2" charset="-122"/>
                <a:ea typeface="黑体" panose="02010600030101010101" pitchFamily="2" charset="-122"/>
              </a:rPr>
              <a:t>年</a:t>
            </a:r>
            <a:r>
              <a:rPr lang="zh-CN" altLang="en-US" sz="4000" baseline="-25000" dirty="0">
                <a:solidFill>
                  <a:srgbClr val="C00000"/>
                </a:solidFill>
                <a:latin typeface="黑体" panose="02010600030101010101" pitchFamily="2" charset="-122"/>
                <a:ea typeface="黑体" panose="02010600030101010101" pitchFamily="2" charset="-122"/>
              </a:rPr>
              <a:t>高考试题考点分布统计</a:t>
            </a:r>
            <a:endParaRPr lang="en-US" altLang="zh-CN" sz="4000" baseline="-25000" dirty="0">
              <a:solidFill>
                <a:srgbClr val="C00000"/>
              </a:solidFill>
              <a:latin typeface="黑体" panose="02010600030101010101" pitchFamily="2" charset="-122"/>
              <a:ea typeface="黑体" panose="02010600030101010101" pitchFamily="2" charset="-122"/>
            </a:endParaRPr>
          </a:p>
        </p:txBody>
      </p:sp>
      <p:sp>
        <p:nvSpPr>
          <p:cNvPr id="58370" name="TextBox 1"/>
          <p:cNvSpPr txBox="1"/>
          <p:nvPr/>
        </p:nvSpPr>
        <p:spPr>
          <a:xfrm>
            <a:off x="107504" y="4437112"/>
            <a:ext cx="8856984" cy="2225675"/>
          </a:xfrm>
          <a:prstGeom prst="rect">
            <a:avLst/>
          </a:prstGeom>
          <a:noFill/>
          <a:ln w="9525">
            <a:noFill/>
          </a:ln>
        </p:spPr>
        <p:txBody>
          <a:bodyPr wrap="square" anchor="t">
            <a:spAutoFit/>
          </a:bodyPr>
          <a:lstStyle/>
          <a:p>
            <a:pPr eaLnBrk="0" hangingPunct="0">
              <a:buFont typeface="Arial" panose="020B0604020202020204" pitchFamily="34" charset="0"/>
              <a:buNone/>
            </a:pPr>
            <a:r>
              <a:rPr lang="zh-CN" altLang="en-US" sz="2000" b="1" dirty="0">
                <a:latin typeface="Times New Roman" panose="02020603050405020304" pitchFamily="18" charset="0"/>
                <a:ea typeface="+mn-ea"/>
                <a:cs typeface="Times New Roman" panose="02020603050405020304" pitchFamily="18" charset="0"/>
              </a:rPr>
              <a:t>分析</a:t>
            </a:r>
          </a:p>
          <a:p>
            <a:pPr eaLnBrk="0" hangingPunct="0">
              <a:buFont typeface="Arial" panose="020B0604020202020204" pitchFamily="34" charset="0"/>
              <a:buNone/>
            </a:pPr>
            <a:r>
              <a:rPr lang="zh-CN" altLang="en-US" sz="2000" b="1" dirty="0">
                <a:latin typeface="Times New Roman" panose="02020603050405020304" pitchFamily="18" charset="0"/>
                <a:ea typeface="+mn-ea"/>
                <a:cs typeface="Times New Roman" panose="02020603050405020304" pitchFamily="18" charset="0"/>
                <a:sym typeface="Wingdings" panose="05000000000000000000" pitchFamily="2" charset="2"/>
              </a:rPr>
              <a:t>（</a:t>
            </a:r>
            <a:r>
              <a:rPr lang="en-US" altLang="zh-CN" sz="2000" b="1" dirty="0">
                <a:latin typeface="Times New Roman" panose="02020603050405020304" pitchFamily="18" charset="0"/>
                <a:ea typeface="+mn-ea"/>
                <a:cs typeface="Times New Roman" panose="02020603050405020304" pitchFamily="18" charset="0"/>
                <a:sym typeface="Wingdings" panose="05000000000000000000" pitchFamily="2" charset="2"/>
              </a:rPr>
              <a:t>1</a:t>
            </a:r>
            <a:r>
              <a:rPr lang="zh-CN" altLang="en-US" sz="2000" b="1" dirty="0">
                <a:latin typeface="Times New Roman" panose="02020603050405020304" pitchFamily="18" charset="0"/>
                <a:ea typeface="+mn-ea"/>
                <a:cs typeface="Times New Roman" panose="02020603050405020304" pitchFamily="18" charset="0"/>
                <a:sym typeface="Wingdings" panose="05000000000000000000" pitchFamily="2" charset="2"/>
              </a:rPr>
              <a:t>）命题情景，</a:t>
            </a:r>
            <a:r>
              <a:rPr lang="zh-CN" altLang="en-US" sz="2000" b="1" dirty="0" smtClean="0">
                <a:latin typeface="Times New Roman" panose="02020603050405020304" pitchFamily="18" charset="0"/>
                <a:ea typeface="+mn-ea"/>
                <a:cs typeface="Times New Roman" panose="02020603050405020304" pitchFamily="18" charset="0"/>
                <a:sym typeface="Wingdings" panose="05000000000000000000" pitchFamily="2" charset="2"/>
              </a:rPr>
              <a:t>近</a:t>
            </a:r>
            <a:r>
              <a:rPr lang="en-US" altLang="zh-CN" sz="2000" b="1" dirty="0" smtClean="0">
                <a:latin typeface="Times New Roman" panose="02020603050405020304" pitchFamily="18" charset="0"/>
                <a:ea typeface="+mn-ea"/>
                <a:cs typeface="Times New Roman" panose="02020603050405020304" pitchFamily="18" charset="0"/>
                <a:sym typeface="Wingdings" panose="05000000000000000000" pitchFamily="2" charset="2"/>
              </a:rPr>
              <a:t>9</a:t>
            </a:r>
            <a:r>
              <a:rPr lang="zh-CN" altLang="en-US" sz="2000" b="1" dirty="0" smtClean="0">
                <a:latin typeface="Times New Roman" panose="02020603050405020304" pitchFamily="18" charset="0"/>
                <a:ea typeface="+mn-ea"/>
                <a:cs typeface="Times New Roman" panose="02020603050405020304" pitchFamily="18" charset="0"/>
                <a:sym typeface="Wingdings" panose="05000000000000000000" pitchFamily="2" charset="2"/>
              </a:rPr>
              <a:t>年</a:t>
            </a:r>
            <a:r>
              <a:rPr lang="zh-CN" altLang="en-US" sz="2000" b="1" dirty="0">
                <a:latin typeface="Times New Roman" panose="02020603050405020304" pitchFamily="18" charset="0"/>
                <a:ea typeface="+mn-ea"/>
                <a:cs typeface="Times New Roman" panose="02020603050405020304" pitchFamily="18" charset="0"/>
                <a:sym typeface="Wingdings" panose="05000000000000000000" pitchFamily="2" charset="2"/>
              </a:rPr>
              <a:t>情景命题有碳族元素</a:t>
            </a:r>
            <a:r>
              <a:rPr lang="en-US" altLang="zh-CN" sz="2000" b="1" dirty="0">
                <a:latin typeface="Times New Roman" panose="02020603050405020304" pitchFamily="18" charset="0"/>
                <a:ea typeface="+mn-ea"/>
                <a:cs typeface="Times New Roman" panose="02020603050405020304" pitchFamily="18" charset="0"/>
                <a:sym typeface="Wingdings" panose="05000000000000000000" pitchFamily="2" charset="2"/>
              </a:rPr>
              <a:t>,</a:t>
            </a:r>
            <a:r>
              <a:rPr lang="zh-CN" altLang="en-US" sz="2000" b="1" dirty="0">
                <a:latin typeface="Times New Roman" panose="02020603050405020304" pitchFamily="18" charset="0"/>
                <a:ea typeface="+mn-ea"/>
                <a:cs typeface="Times New Roman" panose="02020603050405020304" pitchFamily="18" charset="0"/>
                <a:sym typeface="Wingdings" panose="05000000000000000000" pitchFamily="2" charset="2"/>
              </a:rPr>
              <a:t>氧族</a:t>
            </a:r>
            <a:r>
              <a:rPr lang="en-US" altLang="zh-CN" sz="2000" b="1" dirty="0">
                <a:latin typeface="Times New Roman" panose="02020603050405020304" pitchFamily="18" charset="0"/>
                <a:ea typeface="+mn-ea"/>
                <a:cs typeface="Times New Roman" panose="02020603050405020304" pitchFamily="18" charset="0"/>
                <a:sym typeface="Wingdings" panose="05000000000000000000" pitchFamily="2" charset="2"/>
              </a:rPr>
              <a:t>,</a:t>
            </a:r>
            <a:r>
              <a:rPr lang="zh-CN" altLang="en-US" sz="2000" b="1" dirty="0">
                <a:latin typeface="Times New Roman" panose="02020603050405020304" pitchFamily="18" charset="0"/>
                <a:ea typeface="+mn-ea"/>
                <a:cs typeface="Times New Roman" panose="02020603050405020304" pitchFamily="18" charset="0"/>
                <a:sym typeface="Wingdings" panose="05000000000000000000" pitchFamily="2" charset="2"/>
              </a:rPr>
              <a:t>金属元素</a:t>
            </a:r>
            <a:r>
              <a:rPr lang="en-US" altLang="zh-CN" sz="2000" b="1" dirty="0">
                <a:latin typeface="Times New Roman" panose="02020603050405020304" pitchFamily="18" charset="0"/>
                <a:ea typeface="+mn-ea"/>
                <a:cs typeface="Times New Roman" panose="02020603050405020304" pitchFamily="18" charset="0"/>
              </a:rPr>
              <a:t>Al</a:t>
            </a:r>
            <a:r>
              <a:rPr lang="zh-CN" altLang="en-US" sz="2000" b="1" dirty="0">
                <a:latin typeface="Times New Roman" panose="02020603050405020304" pitchFamily="18" charset="0"/>
                <a:ea typeface="+mn-ea"/>
                <a:cs typeface="Times New Roman" panose="02020603050405020304" pitchFamily="18" charset="0"/>
              </a:rPr>
              <a:t>、</a:t>
            </a:r>
            <a:r>
              <a:rPr lang="en-US" altLang="zh-CN" sz="2000" b="1" dirty="0">
                <a:latin typeface="Times New Roman" panose="02020603050405020304" pitchFamily="18" charset="0"/>
                <a:ea typeface="+mn-ea"/>
                <a:cs typeface="Times New Roman" panose="02020603050405020304" pitchFamily="18" charset="0"/>
              </a:rPr>
              <a:t>Cu</a:t>
            </a:r>
            <a:r>
              <a:rPr lang="zh-CN" altLang="en-US" sz="2000" b="1" dirty="0">
                <a:latin typeface="Times New Roman" panose="02020603050405020304" pitchFamily="18" charset="0"/>
                <a:ea typeface="+mn-ea"/>
                <a:cs typeface="Times New Roman" panose="02020603050405020304" pitchFamily="18" charset="0"/>
              </a:rPr>
              <a:t>、</a:t>
            </a:r>
            <a:r>
              <a:rPr lang="en-US" altLang="zh-CN" sz="2000" b="1" dirty="0">
                <a:latin typeface="Times New Roman" panose="02020603050405020304" pitchFamily="18" charset="0"/>
                <a:ea typeface="+mn-ea"/>
                <a:cs typeface="Times New Roman" panose="02020603050405020304" pitchFamily="18" charset="0"/>
              </a:rPr>
              <a:t>Fe</a:t>
            </a:r>
            <a:r>
              <a:rPr lang="zh-CN" altLang="en-US" sz="2000" b="1" dirty="0">
                <a:latin typeface="Times New Roman" panose="02020603050405020304" pitchFamily="18" charset="0"/>
                <a:ea typeface="+mn-ea"/>
                <a:cs typeface="Times New Roman" panose="02020603050405020304" pitchFamily="18" charset="0"/>
              </a:rPr>
              <a:t>、  </a:t>
            </a:r>
          </a:p>
          <a:p>
            <a:pPr eaLnBrk="0" hangingPunct="0">
              <a:buFont typeface="Arial" panose="020B0604020202020204" pitchFamily="34" charset="0"/>
              <a:buNone/>
            </a:pPr>
            <a:r>
              <a:rPr lang="en-US" altLang="zh-CN" sz="2000" b="1" dirty="0">
                <a:latin typeface="Times New Roman" panose="02020603050405020304" pitchFamily="18" charset="0"/>
                <a:ea typeface="+mn-ea"/>
                <a:cs typeface="Times New Roman" panose="02020603050405020304" pitchFamily="18" charset="0"/>
              </a:rPr>
              <a:t>         K</a:t>
            </a:r>
            <a:r>
              <a:rPr lang="zh-CN" altLang="en-US" sz="2000" b="1" dirty="0">
                <a:latin typeface="Times New Roman" panose="02020603050405020304" pitchFamily="18" charset="0"/>
                <a:ea typeface="+mn-ea"/>
                <a:cs typeface="Times New Roman" panose="02020603050405020304" pitchFamily="18" charset="0"/>
              </a:rPr>
              <a:t>相关化合物。学生对这些元素是比较熟悉的。</a:t>
            </a:r>
            <a:endParaRPr lang="en-US" altLang="zh-CN" sz="2000" b="1" dirty="0">
              <a:latin typeface="Times New Roman" panose="02020603050405020304" pitchFamily="18" charset="0"/>
              <a:ea typeface="+mn-ea"/>
              <a:cs typeface="Times New Roman" panose="02020603050405020304" pitchFamily="18" charset="0"/>
            </a:endParaRPr>
          </a:p>
          <a:p>
            <a:pPr eaLnBrk="0" hangingPunct="0">
              <a:buFont typeface="Arial" panose="020B0604020202020204" pitchFamily="34" charset="0"/>
              <a:buNone/>
            </a:pPr>
            <a:r>
              <a:rPr lang="zh-CN" altLang="en-US" sz="2000" b="1" dirty="0">
                <a:latin typeface="Times New Roman" panose="02020603050405020304" pitchFamily="18" charset="0"/>
                <a:ea typeface="+mn-ea"/>
                <a:cs typeface="Times New Roman" panose="02020603050405020304" pitchFamily="18" charset="0"/>
              </a:rPr>
              <a:t>（</a:t>
            </a:r>
            <a:r>
              <a:rPr lang="en-US" altLang="zh-CN" sz="2000" b="1" dirty="0">
                <a:latin typeface="Times New Roman" panose="02020603050405020304" pitchFamily="18" charset="0"/>
                <a:ea typeface="+mn-ea"/>
                <a:cs typeface="Times New Roman" panose="02020603050405020304" pitchFamily="18" charset="0"/>
              </a:rPr>
              <a:t>2</a:t>
            </a:r>
            <a:r>
              <a:rPr lang="zh-CN" altLang="en-US" sz="2000" b="1" dirty="0">
                <a:latin typeface="Times New Roman" panose="02020603050405020304" pitchFamily="18" charset="0"/>
                <a:ea typeface="+mn-ea"/>
                <a:cs typeface="Times New Roman" panose="02020603050405020304" pitchFamily="18" charset="0"/>
              </a:rPr>
              <a:t>）考点比较集中，</a:t>
            </a:r>
            <a:r>
              <a:rPr lang="zh-CN" altLang="en-US" sz="2000" b="1" dirty="0">
                <a:solidFill>
                  <a:srgbClr val="FF0000"/>
                </a:solidFill>
                <a:latin typeface="Times New Roman" panose="02020603050405020304" pitchFamily="18" charset="0"/>
                <a:ea typeface="+mn-ea"/>
                <a:cs typeface="Times New Roman" panose="02020603050405020304" pitchFamily="18" charset="0"/>
              </a:rPr>
              <a:t>电子排布式相关知识、化学键 、杂化理论、分摊</a:t>
            </a: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法、</a:t>
            </a:r>
            <a:r>
              <a:rPr lang="zh-CN" altLang="en-US" sz="2000" b="1" dirty="0">
                <a:solidFill>
                  <a:srgbClr val="FF0000"/>
                </a:solidFill>
                <a:latin typeface="Times New Roman" panose="02020603050405020304" pitchFamily="18" charset="0"/>
                <a:ea typeface="+mn-ea"/>
                <a:cs typeface="Times New Roman" panose="02020603050405020304" pitchFamily="18" charset="0"/>
              </a:rPr>
              <a:t>空间结构、晶胞密度计算</a:t>
            </a:r>
            <a:r>
              <a:rPr lang="zh-CN" altLang="en-US" sz="2000" b="1" dirty="0">
                <a:latin typeface="Times New Roman" panose="02020603050405020304" pitchFamily="18" charset="0"/>
                <a:ea typeface="+mn-ea"/>
                <a:cs typeface="Times New Roman" panose="02020603050405020304" pitchFamily="18" charset="0"/>
              </a:rPr>
              <a:t>等为热点内容。</a:t>
            </a:r>
            <a:endParaRPr lang="en-US" altLang="zh-CN" sz="2000" b="1" dirty="0">
              <a:latin typeface="Times New Roman" panose="02020603050405020304" pitchFamily="18" charset="0"/>
              <a:ea typeface="+mn-ea"/>
              <a:cs typeface="Times New Roman" panose="02020603050405020304" pitchFamily="18" charset="0"/>
            </a:endParaRPr>
          </a:p>
          <a:p>
            <a:pPr eaLnBrk="0" hangingPunct="0">
              <a:buFont typeface="Arial" panose="020B0604020202020204" pitchFamily="34" charset="0"/>
              <a:buNone/>
            </a:pPr>
            <a:r>
              <a:rPr lang="zh-CN" altLang="en-US" sz="2000" b="1" dirty="0">
                <a:latin typeface="Times New Roman" panose="02020603050405020304" pitchFamily="18" charset="0"/>
                <a:ea typeface="+mn-ea"/>
                <a:cs typeface="Times New Roman" panose="02020603050405020304" pitchFamily="18" charset="0"/>
              </a:rPr>
              <a:t>（</a:t>
            </a:r>
            <a:r>
              <a:rPr lang="en-US" altLang="zh-CN" sz="2000" b="1" dirty="0">
                <a:latin typeface="Times New Roman" panose="02020603050405020304" pitchFamily="18" charset="0"/>
                <a:ea typeface="+mn-ea"/>
                <a:cs typeface="Times New Roman" panose="02020603050405020304" pitchFamily="18" charset="0"/>
              </a:rPr>
              <a:t>3</a:t>
            </a:r>
            <a:r>
              <a:rPr lang="zh-CN" altLang="en-US" sz="2000" b="1" dirty="0">
                <a:latin typeface="Times New Roman" panose="02020603050405020304" pitchFamily="18" charset="0"/>
                <a:ea typeface="+mn-ea"/>
                <a:cs typeface="Times New Roman" panose="02020603050405020304" pitchFamily="18" charset="0"/>
              </a:rPr>
              <a:t>）在</a:t>
            </a:r>
            <a:r>
              <a:rPr lang="zh-CN" altLang="en-US" sz="2000" b="1" dirty="0">
                <a:solidFill>
                  <a:srgbClr val="FF0000"/>
                </a:solidFill>
                <a:latin typeface="Times New Roman" panose="02020603050405020304" pitchFamily="18" charset="0"/>
                <a:ea typeface="+mn-ea"/>
                <a:cs typeface="Times New Roman" panose="02020603050405020304" pitchFamily="18" charset="0"/>
              </a:rPr>
              <a:t>利用结构相关原理解释问题上不断创新出新的考点</a:t>
            </a:r>
            <a:r>
              <a:rPr lang="zh-CN" altLang="en-US" sz="2000" b="1" dirty="0">
                <a:latin typeface="Times New Roman" panose="02020603050405020304" pitchFamily="18" charset="0"/>
                <a:ea typeface="+mn-ea"/>
                <a:cs typeface="Times New Roman" panose="02020603050405020304" pitchFamily="18" charset="0"/>
              </a:rPr>
              <a:t>，不少问题对学</a:t>
            </a:r>
          </a:p>
          <a:p>
            <a:pPr eaLnBrk="0" hangingPunct="0">
              <a:buFont typeface="Arial" panose="020B0604020202020204" pitchFamily="34" charset="0"/>
              <a:buNone/>
            </a:pPr>
            <a:r>
              <a:rPr lang="zh-CN" altLang="en-US" sz="2000" b="1" dirty="0">
                <a:latin typeface="Times New Roman" panose="02020603050405020304" pitchFamily="18" charset="0"/>
                <a:ea typeface="+mn-ea"/>
                <a:cs typeface="Times New Roman" panose="02020603050405020304" pitchFamily="18" charset="0"/>
              </a:rPr>
              <a:t>         生来说有一定的难度。</a:t>
            </a:r>
          </a:p>
        </p:txBody>
      </p:sp>
      <p:graphicFrame>
        <p:nvGraphicFramePr>
          <p:cNvPr id="6" name="图表 5"/>
          <p:cNvGraphicFramePr/>
          <p:nvPr>
            <p:extLst/>
          </p:nvPr>
        </p:nvGraphicFramePr>
        <p:xfrm>
          <a:off x="323850" y="880914"/>
          <a:ext cx="9023474" cy="38258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8732326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23528" y="260648"/>
            <a:ext cx="8582025" cy="6153150"/>
          </a:xfrm>
          <a:prstGeom prst="rect">
            <a:avLst/>
          </a:prstGeom>
        </p:spPr>
      </p:pic>
      <p:sp>
        <p:nvSpPr>
          <p:cNvPr id="8" name="矩形 7"/>
          <p:cNvSpPr/>
          <p:nvPr/>
        </p:nvSpPr>
        <p:spPr>
          <a:xfrm>
            <a:off x="611560" y="2391412"/>
            <a:ext cx="2808312" cy="1512168"/>
          </a:xfrm>
          <a:prstGeom prst="rect">
            <a:avLst/>
          </a:prstGeom>
          <a:noFill/>
          <a:ln w="57150">
            <a:solidFill>
              <a:srgbClr val="FF0000"/>
            </a:solidFill>
          </a:ln>
        </p:spPr>
        <p:txBody>
          <a:bodyPr wrap="non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9" name="矩形 8"/>
          <p:cNvSpPr/>
          <p:nvPr/>
        </p:nvSpPr>
        <p:spPr>
          <a:xfrm>
            <a:off x="3851341" y="2391412"/>
            <a:ext cx="4680520" cy="2062103"/>
          </a:xfrm>
          <a:prstGeom prst="rect">
            <a:avLst/>
          </a:prstGeom>
          <a:solidFill>
            <a:srgbClr val="FFFF00"/>
          </a:solidFill>
          <a:ln w="57150">
            <a:solidFill>
              <a:srgbClr val="FF0000"/>
            </a:solidFill>
          </a:ln>
        </p:spPr>
        <p:txBody>
          <a:bodyPr wrap="square" lIns="91440" tIns="45720" rIns="91440" bIns="45720" rtlCol="0" anchor="ctr">
            <a:spAutoFit/>
          </a:bodyPr>
          <a:lstStyle/>
          <a:p>
            <a:r>
              <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1.</a:t>
            </a: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增加了对核外电子运动模型历史发展过程的了解</a:t>
            </a:r>
            <a:r>
              <a:rPr lang="en-US" altLang="zh-CN" sz="3200" b="1" dirty="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
            </a:r>
            <a:br>
              <a:rPr lang="en-US" altLang="zh-CN" sz="3200" b="1" dirty="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br>
            <a:r>
              <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2.</a:t>
            </a: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进一步解释电子运动状态的含义</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Tree>
    <p:extLst>
      <p:ext uri="{BB962C8B-B14F-4D97-AF65-F5344CB8AC3E}">
        <p14:creationId xmlns:p14="http://schemas.microsoft.com/office/powerpoint/2010/main" val="2407247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187624" y="20713"/>
            <a:ext cx="6984776" cy="6837287"/>
          </a:xfrm>
          <a:prstGeom prst="rect">
            <a:avLst/>
          </a:prstGeom>
        </p:spPr>
      </p:pic>
      <p:sp>
        <p:nvSpPr>
          <p:cNvPr id="7" name="矩形 6"/>
          <p:cNvSpPr/>
          <p:nvPr/>
        </p:nvSpPr>
        <p:spPr>
          <a:xfrm>
            <a:off x="2320909" y="2492896"/>
            <a:ext cx="576064" cy="584775"/>
          </a:xfrm>
          <a:prstGeom prst="rect">
            <a:avLst/>
          </a:prstGeom>
          <a:noFill/>
          <a:ln w="57150">
            <a:solidFill>
              <a:srgbClr val="FF0000"/>
            </a:solidFill>
          </a:ln>
        </p:spPr>
        <p:txBody>
          <a:bodyPr wrap="square" lIns="91440" tIns="45720" rIns="91440" bIns="45720" rtlCol="0" anchor="ctr">
            <a:spAutoFit/>
          </a:bodyPr>
          <a:lstStyle/>
          <a:p>
            <a:pPr algn="ctr"/>
            <a:endParaRPr lang="zh-CN" altLang="en-US" sz="32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8" name="矩形 7"/>
          <p:cNvSpPr/>
          <p:nvPr/>
        </p:nvSpPr>
        <p:spPr>
          <a:xfrm>
            <a:off x="2267744" y="4005064"/>
            <a:ext cx="868029" cy="584775"/>
          </a:xfrm>
          <a:prstGeom prst="rect">
            <a:avLst/>
          </a:prstGeom>
          <a:noFill/>
          <a:ln w="57150">
            <a:solidFill>
              <a:srgbClr val="FF0000"/>
            </a:solidFill>
          </a:ln>
        </p:spPr>
        <p:txBody>
          <a:bodyPr wrap="square" lIns="91440" tIns="45720" rIns="91440" bIns="45720" rtlCol="0" anchor="ctr">
            <a:spAutoFit/>
          </a:bodyPr>
          <a:lstStyle/>
          <a:p>
            <a:pPr algn="ctr"/>
            <a:endParaRPr lang="zh-CN" altLang="en-US" sz="32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9" name="矩形 8"/>
          <p:cNvSpPr/>
          <p:nvPr/>
        </p:nvSpPr>
        <p:spPr>
          <a:xfrm>
            <a:off x="3563888" y="2529671"/>
            <a:ext cx="4680520" cy="584775"/>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核外电子排布明确为基态</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
        <p:nvSpPr>
          <p:cNvPr id="10" name="矩形 9"/>
          <p:cNvSpPr/>
          <p:nvPr/>
        </p:nvSpPr>
        <p:spPr>
          <a:xfrm>
            <a:off x="3662598" y="4051230"/>
            <a:ext cx="4680520" cy="1077218"/>
          </a:xfrm>
          <a:prstGeom prst="rect">
            <a:avLst/>
          </a:prstGeom>
          <a:solidFill>
            <a:srgbClr val="FFFF00"/>
          </a:solidFill>
          <a:ln w="57150">
            <a:solidFill>
              <a:srgbClr val="FF0000"/>
            </a:solidFill>
          </a:ln>
        </p:spPr>
        <p:txBody>
          <a:bodyPr wrap="square" lIns="91440" tIns="45720" rIns="91440" bIns="45720" rtlCol="0" anchor="ctr">
            <a:spAutoFit/>
          </a:bodyPr>
          <a:lstStyle/>
          <a:p>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对电负性的重视程度明显增强</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Tree>
    <p:extLst>
      <p:ext uri="{BB962C8B-B14F-4D97-AF65-F5344CB8AC3E}">
        <p14:creationId xmlns:p14="http://schemas.microsoft.com/office/powerpoint/2010/main" val="13075912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95536" y="764704"/>
            <a:ext cx="8424936" cy="4480715"/>
          </a:xfrm>
          <a:prstGeom prst="rect">
            <a:avLst/>
          </a:prstGeom>
        </p:spPr>
      </p:pic>
      <p:sp>
        <p:nvSpPr>
          <p:cNvPr id="6" name="矩形 5"/>
          <p:cNvSpPr/>
          <p:nvPr/>
        </p:nvSpPr>
        <p:spPr>
          <a:xfrm>
            <a:off x="3275856" y="5373216"/>
            <a:ext cx="4680520" cy="584775"/>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提升了电负性的要求</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
        <p:nvSpPr>
          <p:cNvPr id="7" name="矩形 6"/>
          <p:cNvSpPr/>
          <p:nvPr/>
        </p:nvSpPr>
        <p:spPr>
          <a:xfrm>
            <a:off x="3275856" y="4432155"/>
            <a:ext cx="2736304" cy="584775"/>
          </a:xfrm>
          <a:prstGeom prst="rect">
            <a:avLst/>
          </a:prstGeom>
          <a:noFill/>
          <a:ln w="57150">
            <a:solidFill>
              <a:srgbClr val="FF0000"/>
            </a:solidFill>
          </a:ln>
        </p:spPr>
        <p:txBody>
          <a:bodyPr wrap="square" lIns="91440" tIns="45720" rIns="91440" bIns="45720" rtlCol="0" anchor="ctr">
            <a:spAutoFit/>
          </a:bodyPr>
          <a:lstStyle/>
          <a:p>
            <a:pPr algn="ctr"/>
            <a:endParaRPr lang="zh-CN" altLang="en-US" sz="32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Tree>
    <p:extLst>
      <p:ext uri="{BB962C8B-B14F-4D97-AF65-F5344CB8AC3E}">
        <p14:creationId xmlns:p14="http://schemas.microsoft.com/office/powerpoint/2010/main" val="14853428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80528" y="332656"/>
            <a:ext cx="9467850" cy="6219825"/>
          </a:xfrm>
          <a:prstGeom prst="rect">
            <a:avLst/>
          </a:prstGeom>
        </p:spPr>
      </p:pic>
      <p:sp>
        <p:nvSpPr>
          <p:cNvPr id="5" name="矩形 4"/>
          <p:cNvSpPr/>
          <p:nvPr/>
        </p:nvSpPr>
        <p:spPr>
          <a:xfrm>
            <a:off x="3275856" y="5373216"/>
            <a:ext cx="4680520" cy="584775"/>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提升了对氢键的认识要求</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Tree>
    <p:extLst>
      <p:ext uri="{BB962C8B-B14F-4D97-AF65-F5344CB8AC3E}">
        <p14:creationId xmlns:p14="http://schemas.microsoft.com/office/powerpoint/2010/main" val="28261034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467544" y="404664"/>
            <a:ext cx="7992888" cy="6181725"/>
          </a:xfrm>
          <a:prstGeom prst="rect">
            <a:avLst/>
          </a:prstGeom>
        </p:spPr>
      </p:pic>
      <p:sp>
        <p:nvSpPr>
          <p:cNvPr id="5" name="矩形 4"/>
          <p:cNvSpPr/>
          <p:nvPr/>
        </p:nvSpPr>
        <p:spPr>
          <a:xfrm>
            <a:off x="3419872" y="2780928"/>
            <a:ext cx="4392488" cy="1077218"/>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对化学键的极性和分子的极性更加明确</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
        <p:nvSpPr>
          <p:cNvPr id="7" name="矩形 6"/>
          <p:cNvSpPr/>
          <p:nvPr/>
        </p:nvSpPr>
        <p:spPr>
          <a:xfrm>
            <a:off x="3239852" y="4941168"/>
            <a:ext cx="4752528" cy="1077218"/>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增加了对晶体结构测定技术的介绍（</a:t>
            </a:r>
            <a:r>
              <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X</a:t>
            </a: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射线衍射）</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Tree>
    <p:extLst>
      <p:ext uri="{BB962C8B-B14F-4D97-AF65-F5344CB8AC3E}">
        <p14:creationId xmlns:p14="http://schemas.microsoft.com/office/powerpoint/2010/main" val="26938858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1115616" y="170724"/>
            <a:ext cx="6984776" cy="6687276"/>
          </a:xfrm>
          <a:prstGeom prst="rect">
            <a:avLst/>
          </a:prstGeom>
        </p:spPr>
      </p:pic>
      <p:sp>
        <p:nvSpPr>
          <p:cNvPr id="5" name="矩形 4"/>
          <p:cNvSpPr/>
          <p:nvPr/>
        </p:nvSpPr>
        <p:spPr>
          <a:xfrm>
            <a:off x="3671900" y="2288486"/>
            <a:ext cx="4428492" cy="2554545"/>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1.</a:t>
            </a: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将原子晶体改为共价晶体符合国际要求</a:t>
            </a:r>
            <a:endPar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a:p>
            <a:pPr algn="ctr"/>
            <a:r>
              <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2.</a:t>
            </a: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降低等电子体、</a:t>
            </a:r>
            <a:endParaRPr lang="en-US" altLang="zh-CN"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晶格能、金属晶体堆积模型的要求</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
        <p:nvSpPr>
          <p:cNvPr id="6" name="矩形 5"/>
          <p:cNvSpPr/>
          <p:nvPr/>
        </p:nvSpPr>
        <p:spPr>
          <a:xfrm>
            <a:off x="3131840" y="6244587"/>
            <a:ext cx="4896544" cy="584775"/>
          </a:xfrm>
          <a:prstGeom prst="rect">
            <a:avLst/>
          </a:prstGeom>
          <a:solidFill>
            <a:srgbClr val="FFFF00"/>
          </a:solidFill>
          <a:ln w="57150">
            <a:solidFill>
              <a:srgbClr val="FF0000"/>
            </a:solidFill>
          </a:ln>
        </p:spPr>
        <p:txBody>
          <a:bodyPr wrap="square" lIns="91440" tIns="45720" rIns="91440" bIns="45720" rtlCol="0" anchor="ctr">
            <a:spAutoFit/>
          </a:bodyPr>
          <a:lstStyle/>
          <a:p>
            <a:pPr algn="ctr"/>
            <a:r>
              <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rPr>
              <a:t>增加了简单配合物的制备</a:t>
            </a:r>
            <a:endParaRPr lang="zh-CN" altLang="en-US" sz="3200" b="1" dirty="0" smtClean="0">
              <a:ln w="9525">
                <a:solidFill>
                  <a:schemeClr val="bg1"/>
                </a:solidFill>
                <a:prstDash val="solid"/>
              </a:ln>
              <a:solidFill>
                <a:srgbClr val="3333FF"/>
              </a:solidFill>
              <a:latin typeface="Times New Roman" panose="02020603050405020304" pitchFamily="18" charset="0"/>
              <a:ea typeface="方正粗倩简体" pitchFamily="65" charset="-122"/>
              <a:cs typeface="Times New Roman" panose="02020603050405020304" pitchFamily="18" charset="0"/>
            </a:endParaRPr>
          </a:p>
        </p:txBody>
      </p:sp>
    </p:spTree>
    <p:extLst>
      <p:ext uri="{BB962C8B-B14F-4D97-AF65-F5344CB8AC3E}">
        <p14:creationId xmlns:p14="http://schemas.microsoft.com/office/powerpoint/2010/main" val="4942913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3"/>
          <p:cNvSpPr/>
          <p:nvPr/>
        </p:nvSpPr>
        <p:spPr>
          <a:xfrm>
            <a:off x="805815" y="2159099"/>
            <a:ext cx="7532370" cy="3286125"/>
          </a:xfrm>
          <a:prstGeom prst="rect">
            <a:avLst/>
          </a:prstGeom>
          <a:noFill/>
          <a:ln w="9525">
            <a:noFill/>
          </a:ln>
        </p:spPr>
        <p:txBody>
          <a:bodyPr/>
          <a:lstStyle/>
          <a:p>
            <a:pPr marL="342900" indent="-342900">
              <a:lnSpc>
                <a:spcPct val="110000"/>
              </a:lnSpc>
              <a:spcBef>
                <a:spcPct val="20000"/>
              </a:spcBef>
            </a:pPr>
            <a:r>
              <a:rPr lang="zh-CN" altLang="en-US" sz="4800" b="1" dirty="0">
                <a:ln>
                  <a:solidFill>
                    <a:schemeClr val="tx1"/>
                  </a:solidFill>
                </a:ln>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hlinkClick r:id="rId2" action="ppaction://hlinksldjump"/>
              </a:rPr>
              <a:t>一、研究考纲，明确方向</a:t>
            </a:r>
          </a:p>
          <a:p>
            <a:pPr marL="342900" indent="-342900">
              <a:lnSpc>
                <a:spcPct val="110000"/>
              </a:lnSpc>
              <a:spcBef>
                <a:spcPct val="20000"/>
              </a:spcBef>
            </a:pPr>
            <a:r>
              <a:rPr lang="zh-CN" altLang="en-US" sz="4800" b="1" dirty="0">
                <a:ln>
                  <a:solidFill>
                    <a:schemeClr val="tx1"/>
                  </a:solidFill>
                </a:ln>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hlinkClick r:id="rId3" action="ppaction://hlinksldjump"/>
              </a:rPr>
              <a:t>二、研究考题，把握方向</a:t>
            </a:r>
          </a:p>
          <a:p>
            <a:pPr marL="342900" indent="-342900">
              <a:lnSpc>
                <a:spcPct val="110000"/>
              </a:lnSpc>
              <a:spcBef>
                <a:spcPct val="20000"/>
              </a:spcBef>
            </a:pPr>
            <a:r>
              <a:rPr lang="zh-CN" altLang="en-US" sz="4800" b="1" dirty="0">
                <a:ln>
                  <a:solidFill>
                    <a:schemeClr val="tx1"/>
                  </a:solidFill>
                </a:ln>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hlinkClick r:id="rId4" action="ppaction://hlinksldjump"/>
              </a:rPr>
              <a:t>三、研究考生，瞄准方向</a:t>
            </a:r>
          </a:p>
          <a:p>
            <a:pPr marL="342900" indent="-342900">
              <a:lnSpc>
                <a:spcPct val="110000"/>
              </a:lnSpc>
              <a:spcBef>
                <a:spcPct val="20000"/>
              </a:spcBef>
            </a:pPr>
            <a:endParaRPr lang="zh-CN" altLang="en-US" sz="4800" b="1" dirty="0">
              <a:ln/>
              <a:solidFill>
                <a:schemeClr val="tx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hlinkClick r:id="rId4" action="ppaction://hlinksldjump"/>
            </a:endParaRPr>
          </a:p>
        </p:txBody>
      </p:sp>
      <p:sp>
        <p:nvSpPr>
          <p:cNvPr id="26" name="Rectangle 2"/>
          <p:cNvSpPr txBox="1">
            <a:spLocks noChangeArrowheads="1"/>
          </p:cNvSpPr>
          <p:nvPr/>
        </p:nvSpPr>
        <p:spPr>
          <a:xfrm>
            <a:off x="611560" y="908720"/>
            <a:ext cx="7492365" cy="685800"/>
          </a:xfrm>
          <a:prstGeom prst="rect">
            <a:avLst/>
          </a:prstGeom>
          <a:solidFill>
            <a:srgbClr val="00B0F0"/>
          </a:solidFill>
        </p:spPr>
        <p:txBody>
          <a:bodyPr vert="horz" lIns="91440" tIns="45720" rIns="91440" bIns="45720" rtlCol="0" anchor="b">
            <a:normAutofit/>
          </a:bodyPr>
          <a:lstStyle>
            <a:lvl1pPr algn="ctr" rtl="0" eaLnBrk="0" fontAlgn="base" hangingPunct="0">
              <a:lnSpc>
                <a:spcPct val="90000"/>
              </a:lnSpc>
              <a:spcBef>
                <a:spcPct val="0"/>
              </a:spcBef>
              <a:spcAft>
                <a:spcPct val="0"/>
              </a:spcAft>
              <a:defRPr sz="3200" b="1" kern="1200">
                <a:gradFill>
                  <a:gsLst>
                    <a:gs pos="0">
                      <a:schemeClr val="accent2"/>
                    </a:gs>
                    <a:gs pos="100000">
                      <a:schemeClr val="accent1"/>
                    </a:gs>
                  </a:gsLst>
                  <a:lin ang="9000000" scaled="0"/>
                </a:gradFill>
                <a:latin typeface="幼圆" panose="02010509060101010101" pitchFamily="49" charset="-122"/>
                <a:ea typeface="幼圆" panose="02010509060101010101" pitchFamily="49" charset="-122"/>
                <a:cs typeface="+mj-cs"/>
              </a:defRPr>
            </a:lvl1pPr>
            <a:lvl2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2pPr>
            <a:lvl3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3pPr>
            <a:lvl4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4pPr>
            <a:lvl5pPr algn="ctr" rtl="0" eaLnBrk="0" fontAlgn="base" hangingPunct="0">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5pPr>
            <a:lvl6pPr marL="4572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6pPr>
            <a:lvl7pPr marL="9144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7pPr>
            <a:lvl8pPr marL="13716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8pPr>
            <a:lvl9pPr marL="1828800" algn="ctr" rtl="0" fontAlgn="base">
              <a:lnSpc>
                <a:spcPct val="90000"/>
              </a:lnSpc>
              <a:spcBef>
                <a:spcPct val="0"/>
              </a:spcBef>
              <a:spcAft>
                <a:spcPct val="0"/>
              </a:spcAft>
              <a:defRPr sz="3200" b="1">
                <a:solidFill>
                  <a:schemeClr val="tx1"/>
                </a:solidFill>
                <a:latin typeface="幼圆" panose="02010509060101010101" pitchFamily="49" charset="-122"/>
                <a:ea typeface="幼圆" panose="02010509060101010101" pitchFamily="49" charset="-122"/>
              </a:defRPr>
            </a:lvl9pPr>
          </a:lstStyle>
          <a:p>
            <a:pPr eaLnBrk="1" hangingPunct="1"/>
            <a:r>
              <a:rPr lang="zh-CN" altLang="en-US" sz="4000" dirty="0">
                <a:solidFill>
                  <a:schemeClr val="tx1"/>
                </a:solidFill>
                <a:ea typeface="黑体" panose="02010600030101010101" pitchFamily="2" charset="-122"/>
              </a:rPr>
              <a:t>突破方法</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0000FF"/>
                </a:solidFill>
                <a:latin typeface="隶书" panose="02010509060101010101" pitchFamily="49" charset="-122"/>
                <a:ea typeface="隶书" panose="02010509060101010101" pitchFamily="49" charset="-122"/>
              </a:rPr>
              <a:t>Part2 </a:t>
            </a:r>
            <a:r>
              <a:rPr lang="zh-CN" altLang="en-US" sz="3200" b="1" dirty="0">
                <a:solidFill>
                  <a:srgbClr val="0000FF"/>
                </a:solidFill>
                <a:latin typeface="隶书" panose="02010509060101010101" pitchFamily="49" charset="-122"/>
                <a:ea typeface="隶书" panose="02010509060101010101" pitchFamily="49" charset="-122"/>
              </a:rPr>
              <a:t>研究考题，把握方向</a:t>
            </a:r>
          </a:p>
        </p:txBody>
      </p:sp>
      <p:sp>
        <p:nvSpPr>
          <p:cNvPr id="4" name="矩形 3"/>
          <p:cNvSpPr>
            <a:spLocks noChangeArrowheads="1"/>
          </p:cNvSpPr>
          <p:nvPr/>
        </p:nvSpPr>
        <p:spPr bwMode="auto">
          <a:xfrm>
            <a:off x="478154" y="3984718"/>
            <a:ext cx="697416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1</a:t>
            </a:r>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）元素周期表的分区</a:t>
            </a:r>
          </a:p>
          <a:p>
            <a:pPr eaLnBrk="1" hangingPunct="1"/>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2</a:t>
            </a:r>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）配合物理论</a:t>
            </a:r>
            <a:r>
              <a:rPr lang="en-US" altLang="zh-CN" sz="2400" b="1" dirty="0" smtClean="0">
                <a:solidFill>
                  <a:schemeClr val="tx1">
                    <a:lumMod val="95000"/>
                    <a:lumOff val="5000"/>
                  </a:schemeClr>
                </a:solidFill>
                <a:latin typeface="楷体" panose="02010609060101010101" pitchFamily="49" charset="-122"/>
                <a:ea typeface="楷体" panose="02010609060101010101" pitchFamily="49" charset="-122"/>
              </a:rPr>
              <a:t>(16</a:t>
            </a:r>
            <a:r>
              <a:rPr lang="zh-CN" altLang="en-US" sz="2400" b="1" dirty="0" smtClean="0">
                <a:solidFill>
                  <a:schemeClr val="tx1">
                    <a:lumMod val="95000"/>
                    <a:lumOff val="5000"/>
                  </a:schemeClr>
                </a:solidFill>
                <a:latin typeface="楷体" panose="02010609060101010101" pitchFamily="49" charset="-122"/>
                <a:ea typeface="楷体" panose="02010609060101010101" pitchFamily="49" charset="-122"/>
              </a:rPr>
              <a:t>年</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II</a:t>
            </a:r>
            <a:r>
              <a:rPr lang="zh-CN" altLang="en-US" sz="2400" b="1" dirty="0" smtClean="0">
                <a:solidFill>
                  <a:schemeClr val="tx1">
                    <a:lumMod val="95000"/>
                    <a:lumOff val="5000"/>
                  </a:schemeClr>
                </a:solidFill>
                <a:latin typeface="楷体" panose="02010609060101010101" pitchFamily="49" charset="-122"/>
                <a:ea typeface="楷体" panose="02010609060101010101" pitchFamily="49" charset="-122"/>
              </a:rPr>
              <a:t>卷、</a:t>
            </a:r>
            <a:r>
              <a:rPr lang="en-US" altLang="zh-CN" sz="2400" b="1" dirty="0" smtClean="0">
                <a:solidFill>
                  <a:schemeClr val="tx1">
                    <a:lumMod val="95000"/>
                    <a:lumOff val="5000"/>
                  </a:schemeClr>
                </a:solidFill>
                <a:latin typeface="楷体" panose="02010609060101010101" pitchFamily="49" charset="-122"/>
                <a:ea typeface="楷体" panose="02010609060101010101" pitchFamily="49" charset="-122"/>
              </a:rPr>
              <a:t>19</a:t>
            </a:r>
            <a:r>
              <a:rPr lang="zh-CN" altLang="en-US" sz="2400" b="1" dirty="0" smtClean="0">
                <a:solidFill>
                  <a:schemeClr val="tx1">
                    <a:lumMod val="95000"/>
                    <a:lumOff val="5000"/>
                  </a:schemeClr>
                </a:solidFill>
                <a:latin typeface="楷体" panose="02010609060101010101" pitchFamily="49" charset="-122"/>
                <a:ea typeface="楷体" panose="02010609060101010101" pitchFamily="49" charset="-122"/>
              </a:rPr>
              <a:t>年</a:t>
            </a:r>
            <a:r>
              <a:rPr lang="en-US" altLang="zh-CN" sz="2400" b="1" dirty="0" smtClean="0">
                <a:solidFill>
                  <a:schemeClr val="tx1">
                    <a:lumMod val="95000"/>
                    <a:lumOff val="5000"/>
                  </a:schemeClr>
                </a:solidFill>
                <a:latin typeface="楷体" panose="02010609060101010101" pitchFamily="49" charset="-122"/>
                <a:ea typeface="楷体" panose="02010609060101010101" pitchFamily="49" charset="-122"/>
              </a:rPr>
              <a:t>I</a:t>
            </a:r>
            <a:r>
              <a:rPr lang="zh-CN" altLang="en-US" sz="2400" b="1" dirty="0" smtClean="0">
                <a:solidFill>
                  <a:schemeClr val="tx1">
                    <a:lumMod val="95000"/>
                    <a:lumOff val="5000"/>
                  </a:schemeClr>
                </a:solidFill>
                <a:latin typeface="楷体" panose="02010609060101010101" pitchFamily="49" charset="-122"/>
                <a:ea typeface="楷体" panose="02010609060101010101" pitchFamily="49" charset="-122"/>
              </a:rPr>
              <a:t>卷有</a:t>
            </a: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考查</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a:t>
            </a:r>
            <a:endParaRPr lang="zh-CN" altLang="zh-CN" sz="2400" b="1" dirty="0">
              <a:solidFill>
                <a:schemeClr val="tx1">
                  <a:lumMod val="95000"/>
                  <a:lumOff val="5000"/>
                </a:schemeClr>
              </a:solidFill>
              <a:latin typeface="楷体" panose="02010609060101010101" pitchFamily="49" charset="-122"/>
              <a:ea typeface="楷体" panose="02010609060101010101" pitchFamily="49" charset="-122"/>
            </a:endParaRPr>
          </a:p>
          <a:p>
            <a:pPr eaLnBrk="1" hangingPunct="1"/>
            <a:r>
              <a:rPr lang="zh-CN" altLang="zh-CN" sz="2400" b="1" dirty="0">
                <a:solidFill>
                  <a:srgbClr val="3333FF"/>
                </a:solidFill>
                <a:latin typeface="楷体" panose="02010609060101010101" pitchFamily="49" charset="-122"/>
                <a:ea typeface="楷体" panose="02010609060101010101" pitchFamily="49" charset="-122"/>
              </a:rPr>
              <a:t>（</a:t>
            </a:r>
            <a:r>
              <a:rPr lang="en-US" altLang="zh-CN" sz="2400" b="1" dirty="0">
                <a:solidFill>
                  <a:srgbClr val="3333FF"/>
                </a:solidFill>
                <a:latin typeface="楷体" panose="02010609060101010101" pitchFamily="49" charset="-122"/>
                <a:ea typeface="楷体" panose="02010609060101010101" pitchFamily="49" charset="-122"/>
              </a:rPr>
              <a:t>3</a:t>
            </a:r>
            <a:r>
              <a:rPr lang="zh-CN" altLang="zh-CN" sz="2400" b="1" dirty="0">
                <a:solidFill>
                  <a:srgbClr val="3333FF"/>
                </a:solidFill>
                <a:latin typeface="楷体" panose="02010609060101010101" pitchFamily="49" charset="-122"/>
                <a:ea typeface="楷体" panose="02010609060101010101" pitchFamily="49" charset="-122"/>
              </a:rPr>
              <a:t>）</a:t>
            </a:r>
            <a:r>
              <a:rPr lang="zh-CN" altLang="en-US" sz="2400" b="1" dirty="0">
                <a:solidFill>
                  <a:srgbClr val="3333FF"/>
                </a:solidFill>
                <a:latin typeface="楷体" panose="02010609060101010101" pitchFamily="49" charset="-122"/>
                <a:ea typeface="楷体" panose="02010609060101010101" pitchFamily="49" charset="-122"/>
              </a:rPr>
              <a:t>共价</a:t>
            </a:r>
            <a:r>
              <a:rPr lang="zh-CN" altLang="zh-CN" sz="2400" b="1" dirty="0">
                <a:solidFill>
                  <a:srgbClr val="3333FF"/>
                </a:solidFill>
                <a:latin typeface="楷体" panose="02010609060101010101" pitchFamily="49" charset="-122"/>
                <a:ea typeface="楷体" panose="02010609060101010101" pitchFamily="49" charset="-122"/>
              </a:rPr>
              <a:t>键的极性和分子的</a:t>
            </a:r>
            <a:r>
              <a:rPr lang="zh-CN" altLang="zh-CN" sz="2400" b="1" dirty="0" smtClean="0">
                <a:solidFill>
                  <a:srgbClr val="3333FF"/>
                </a:solidFill>
                <a:latin typeface="楷体" panose="02010609060101010101" pitchFamily="49" charset="-122"/>
                <a:ea typeface="楷体" panose="02010609060101010101" pitchFamily="49" charset="-122"/>
              </a:rPr>
              <a:t>极性</a:t>
            </a:r>
            <a:r>
              <a:rPr lang="zh-CN" altLang="en-US" sz="2400" b="1" dirty="0" smtClean="0">
                <a:solidFill>
                  <a:schemeClr val="tx1">
                    <a:lumMod val="95000"/>
                    <a:lumOff val="5000"/>
                  </a:schemeClr>
                </a:solidFill>
                <a:latin typeface="楷体" panose="02010609060101010101" pitchFamily="49" charset="-122"/>
                <a:ea typeface="楷体" panose="02010609060101010101" pitchFamily="49" charset="-122"/>
              </a:rPr>
              <a:t>、分子内的氢键</a:t>
            </a:r>
            <a:endParaRPr lang="zh-CN" altLang="zh-CN" sz="2400" b="1" dirty="0">
              <a:solidFill>
                <a:schemeClr val="tx1">
                  <a:lumMod val="95000"/>
                  <a:lumOff val="5000"/>
                </a:schemeClr>
              </a:solidFill>
              <a:latin typeface="楷体" panose="02010609060101010101" pitchFamily="49" charset="-122"/>
              <a:ea typeface="楷体" panose="02010609060101010101" pitchFamily="49" charset="-122"/>
            </a:endParaRPr>
          </a:p>
          <a:p>
            <a:pPr eaLnBrk="1" hangingPunct="1"/>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4</a:t>
            </a:r>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）手性</a:t>
            </a: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（考试大纲中未出现）</a:t>
            </a:r>
            <a:endParaRPr lang="zh-CN" altLang="zh-CN" sz="2400" b="1" dirty="0">
              <a:solidFill>
                <a:schemeClr val="tx1">
                  <a:lumMod val="95000"/>
                  <a:lumOff val="5000"/>
                </a:schemeClr>
              </a:solidFill>
              <a:latin typeface="楷体" panose="02010609060101010101" pitchFamily="49" charset="-122"/>
              <a:ea typeface="楷体" panose="02010609060101010101" pitchFamily="49" charset="-122"/>
            </a:endParaRPr>
          </a:p>
          <a:p>
            <a:pPr eaLnBrk="1" hangingPunct="1"/>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5</a:t>
            </a:r>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）分子晶体晶胞结构分析</a:t>
            </a:r>
            <a:endParaRPr lang="en-US" altLang="zh-CN" sz="2400" b="1" dirty="0">
              <a:solidFill>
                <a:schemeClr val="tx1">
                  <a:lumMod val="95000"/>
                  <a:lumOff val="5000"/>
                </a:schemeClr>
              </a:solidFill>
              <a:latin typeface="楷体" panose="02010609060101010101" pitchFamily="49" charset="-122"/>
              <a:ea typeface="楷体" panose="02010609060101010101" pitchFamily="49" charset="-122"/>
            </a:endParaRPr>
          </a:p>
          <a:p>
            <a:pPr eaLnBrk="1" hangingPunct="1"/>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2400" b="1" dirty="0">
                <a:solidFill>
                  <a:schemeClr val="tx1">
                    <a:lumMod val="95000"/>
                    <a:lumOff val="5000"/>
                  </a:schemeClr>
                </a:solidFill>
                <a:latin typeface="楷体" panose="02010609060101010101" pitchFamily="49" charset="-122"/>
                <a:ea typeface="楷体" panose="02010609060101010101" pitchFamily="49" charset="-122"/>
              </a:rPr>
              <a:t>6</a:t>
            </a:r>
            <a:r>
              <a:rPr lang="zh-CN" altLang="zh-CN" sz="24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金属晶体常见的堆积方式</a:t>
            </a:r>
            <a:endParaRPr lang="zh-CN" altLang="zh-CN" sz="24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24580" name="矩形 1"/>
          <p:cNvSpPr>
            <a:spLocks noChangeArrowheads="1"/>
          </p:cNvSpPr>
          <p:nvPr/>
        </p:nvSpPr>
        <p:spPr bwMode="auto">
          <a:xfrm>
            <a:off x="539433" y="906145"/>
            <a:ext cx="8064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楷体" panose="02010609060101010101" pitchFamily="49" charset="-122"/>
                <a:ea typeface="楷体" panose="02010609060101010101" pitchFamily="49" charset="-122"/>
              </a:rPr>
              <a:t>较低频考点：</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r>
              <a:rPr lang="zh-CN" altLang="en-US" sz="2400" b="1" dirty="0">
                <a:latin typeface="楷体" panose="02010609060101010101" pitchFamily="49" charset="-122"/>
                <a:ea typeface="楷体" panose="02010609060101010101" pitchFamily="49" charset="-122"/>
                <a:sym typeface="Wingdings" panose="05000000000000000000" pitchFamily="2" charset="2"/>
              </a:rPr>
              <a:t>（</a:t>
            </a:r>
            <a:r>
              <a:rPr lang="en-US" altLang="zh-CN" sz="2400" b="1" dirty="0">
                <a:latin typeface="楷体" panose="02010609060101010101" pitchFamily="49" charset="-122"/>
                <a:ea typeface="楷体" panose="02010609060101010101" pitchFamily="49" charset="-122"/>
                <a:sym typeface="Wingdings" panose="05000000000000000000" pitchFamily="2" charset="2"/>
              </a:rPr>
              <a:t>1</a:t>
            </a:r>
            <a:r>
              <a:rPr lang="zh-CN" altLang="en-US" sz="2400" b="1" dirty="0">
                <a:latin typeface="楷体" panose="02010609060101010101" pitchFamily="49" charset="-122"/>
                <a:ea typeface="楷体" panose="02010609060101010101" pitchFamily="49" charset="-122"/>
                <a:sym typeface="Wingdings" panose="05000000000000000000" pitchFamily="2" charset="2"/>
              </a:rPr>
              <a:t>）</a:t>
            </a:r>
            <a:r>
              <a:rPr lang="zh-CN" altLang="en-US" sz="2400" b="1" dirty="0">
                <a:solidFill>
                  <a:srgbClr val="000000"/>
                </a:solidFill>
                <a:latin typeface="楷体" panose="02010609060101010101" pitchFamily="49" charset="-122"/>
                <a:ea typeface="楷体" panose="02010609060101010101" pitchFamily="49" charset="-122"/>
              </a:rPr>
              <a:t>电子云</a:t>
            </a:r>
            <a:r>
              <a:rPr lang="zh-CN" altLang="zh-CN" sz="2400" b="1" dirty="0">
                <a:solidFill>
                  <a:srgbClr val="000000"/>
                </a:solidFill>
                <a:latin typeface="楷体" panose="02010609060101010101" pitchFamily="49" charset="-122"/>
                <a:ea typeface="楷体" panose="02010609060101010101" pitchFamily="49" charset="-122"/>
              </a:rPr>
              <a:t>等电子原理</a:t>
            </a:r>
            <a:endParaRPr lang="en-US" altLang="zh-CN" sz="2400" b="1" dirty="0">
              <a:latin typeface="楷体" panose="02010609060101010101" pitchFamily="49" charset="-122"/>
              <a:ea typeface="楷体" panose="02010609060101010101" pitchFamily="49" charset="-122"/>
            </a:endParaRPr>
          </a:p>
          <a:p>
            <a:pPr eaLnBrk="1" hangingPunct="1"/>
            <a:r>
              <a:rPr lang="zh-CN" altLang="en-US"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楷体" panose="02010609060101010101" pitchFamily="49" charset="-122"/>
                <a:ea typeface="楷体" panose="02010609060101010101" pitchFamily="49" charset="-122"/>
              </a:rPr>
              <a:t>2</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金属晶体晶胞结构分析</a:t>
            </a:r>
            <a:r>
              <a:rPr lang="en-US" altLang="zh-CN" sz="2400" b="1" dirty="0">
                <a:solidFill>
                  <a:srgbClr val="000000"/>
                </a:solidFill>
                <a:latin typeface="楷体" panose="02010609060101010101" pitchFamily="49" charset="-122"/>
                <a:ea typeface="楷体" panose="02010609060101010101" pitchFamily="49" charset="-122"/>
              </a:rPr>
              <a:t> </a:t>
            </a:r>
          </a:p>
          <a:p>
            <a:pPr eaLnBrk="1" hangingPunct="1"/>
            <a:r>
              <a:rPr lang="zh-CN" altLang="en-US"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楷体" panose="02010609060101010101" pitchFamily="49" charset="-122"/>
                <a:ea typeface="楷体" panose="02010609060101010101" pitchFamily="49" charset="-122"/>
              </a:rPr>
              <a:t>3</a:t>
            </a:r>
            <a:r>
              <a:rPr lang="zh-CN" altLang="en-US" sz="2400" b="1" dirty="0">
                <a:solidFill>
                  <a:srgbClr val="000000"/>
                </a:solidFill>
                <a:latin typeface="楷体" panose="02010609060101010101" pitchFamily="49" charset="-122"/>
                <a:ea typeface="楷体" panose="02010609060101010101" pitchFamily="49" charset="-122"/>
              </a:rPr>
              <a:t>）教材中提到的四种科学仪器的使用</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光谱仪、质谱仪、红外光谱仪、</a:t>
            </a:r>
            <a:r>
              <a:rPr lang="en-US" altLang="zh-CN" sz="2400" b="1" dirty="0">
                <a:solidFill>
                  <a:srgbClr val="3333FF"/>
                </a:solidFill>
                <a:latin typeface="楷体" panose="02010609060101010101" pitchFamily="49" charset="-122"/>
                <a:ea typeface="楷体" panose="02010609060101010101" pitchFamily="49" charset="-122"/>
              </a:rPr>
              <a:t>X-</a:t>
            </a:r>
            <a:r>
              <a:rPr lang="zh-CN" altLang="en-US" sz="2400" b="1" dirty="0">
                <a:solidFill>
                  <a:srgbClr val="3333FF"/>
                </a:solidFill>
                <a:latin typeface="楷体" panose="02010609060101010101" pitchFamily="49" charset="-122"/>
                <a:ea typeface="楷体" panose="02010609060101010101" pitchFamily="49" charset="-122"/>
              </a:rPr>
              <a:t>射线衍射仪</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的使用，目前只有</a:t>
            </a:r>
            <a:r>
              <a:rPr lang="en-US" altLang="zh-CN" sz="2400" b="1" dirty="0">
                <a:solidFill>
                  <a:srgbClr val="000000"/>
                </a:solidFill>
                <a:latin typeface="楷体" panose="02010609060101010101" pitchFamily="49" charset="-122"/>
                <a:ea typeface="楷体" panose="02010609060101010101" pitchFamily="49" charset="-122"/>
              </a:rPr>
              <a:t>2014</a:t>
            </a:r>
            <a:r>
              <a:rPr lang="zh-CN" altLang="en-US" sz="2400" b="1" dirty="0">
                <a:solidFill>
                  <a:srgbClr val="000000"/>
                </a:solidFill>
                <a:latin typeface="楷体" panose="02010609060101010101" pitchFamily="49" charset="-122"/>
                <a:ea typeface="楷体" panose="02010609060101010101" pitchFamily="49" charset="-122"/>
              </a:rPr>
              <a:t>年全国卷</a:t>
            </a:r>
            <a:r>
              <a:rPr lang="en-US" altLang="zh-CN" sz="2400" b="1" dirty="0">
                <a:solidFill>
                  <a:srgbClr val="000000"/>
                </a:solidFill>
                <a:latin typeface="楷体" panose="02010609060101010101" pitchFamily="49" charset="-122"/>
                <a:ea typeface="楷体" panose="02010609060101010101" pitchFamily="49" charset="-122"/>
              </a:rPr>
              <a:t>Ⅰ</a:t>
            </a:r>
            <a:r>
              <a:rPr lang="zh-CN" altLang="en-US" sz="2400" b="1" dirty="0">
                <a:solidFill>
                  <a:srgbClr val="000000"/>
                </a:solidFill>
                <a:latin typeface="楷体" panose="02010609060101010101" pitchFamily="49" charset="-122"/>
                <a:ea typeface="楷体" panose="02010609060101010101" pitchFamily="49" charset="-122"/>
              </a:rPr>
              <a:t>考过</a:t>
            </a:r>
            <a:r>
              <a:rPr lang="en-US" altLang="zh-CN" sz="2400" b="1" dirty="0">
                <a:solidFill>
                  <a:srgbClr val="000000"/>
                </a:solidFill>
                <a:latin typeface="楷体" panose="02010609060101010101" pitchFamily="49" charset="-122"/>
                <a:ea typeface="楷体" panose="02010609060101010101" pitchFamily="49" charset="-122"/>
              </a:rPr>
              <a:t>X-</a:t>
            </a:r>
            <a:r>
              <a:rPr lang="zh-CN" altLang="en-US" sz="2400" b="1" dirty="0">
                <a:solidFill>
                  <a:srgbClr val="000000"/>
                </a:solidFill>
                <a:latin typeface="楷体" panose="02010609060101010101" pitchFamily="49" charset="-122"/>
                <a:ea typeface="楷体" panose="02010609060101010101" pitchFamily="49" charset="-122"/>
              </a:rPr>
              <a:t>射线衍射仪用于区分晶体与非晶体。</a:t>
            </a:r>
            <a:endParaRPr lang="zh-CN" altLang="en-US" sz="2400" dirty="0">
              <a:latin typeface="楷体" panose="02010609060101010101" pitchFamily="49" charset="-122"/>
              <a:ea typeface="楷体" panose="02010609060101010101" pitchFamily="49" charset="-122"/>
            </a:endParaRPr>
          </a:p>
          <a:p>
            <a:pPr eaLnBrk="1" hangingPunct="1"/>
            <a:endParaRPr lang="zh-CN" altLang="zh-CN" sz="2400" b="1" dirty="0">
              <a:solidFill>
                <a:srgbClr val="000000"/>
              </a:solidFill>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0" y="3429000"/>
            <a:ext cx="9163050" cy="4603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a:latin typeface="楷体" panose="02010609060101010101" pitchFamily="49" charset="-122"/>
                <a:ea typeface="楷体" panose="02010609060101010101" pitchFamily="49" charset="-122"/>
              </a:rPr>
              <a:t>高考新课标</a:t>
            </a:r>
            <a:r>
              <a:rPr lang="zh-CN" altLang="zh-CN" sz="2400" b="1" dirty="0">
                <a:solidFill>
                  <a:srgbClr val="FF0000"/>
                </a:solidFill>
                <a:latin typeface="楷体" panose="02010609060101010101" pitchFamily="49" charset="-122"/>
                <a:ea typeface="楷体" panose="02010609060101010101" pitchFamily="49" charset="-122"/>
              </a:rPr>
              <a:t>全国</a:t>
            </a:r>
            <a:r>
              <a:rPr lang="en-US" altLang="zh-CN" sz="2400" b="1" dirty="0" smtClean="0">
                <a:solidFill>
                  <a:srgbClr val="FF0000"/>
                </a:solidFill>
                <a:latin typeface="楷体" panose="02010609060101010101" pitchFamily="49" charset="-122"/>
                <a:ea typeface="楷体" panose="02010609060101010101" pitchFamily="49" charset="-122"/>
              </a:rPr>
              <a:t>III</a:t>
            </a:r>
            <a:r>
              <a:rPr lang="zh-CN" altLang="zh-CN" sz="2400" b="1" dirty="0" smtClean="0">
                <a:solidFill>
                  <a:srgbClr val="FF0000"/>
                </a:solidFill>
                <a:latin typeface="楷体" panose="02010609060101010101" pitchFamily="49" charset="-122"/>
                <a:ea typeface="楷体" panose="02010609060101010101" pitchFamily="49" charset="-122"/>
              </a:rPr>
              <a:t>卷</a:t>
            </a:r>
            <a:r>
              <a:rPr lang="zh-CN" altLang="zh-CN" sz="2400" b="1" dirty="0">
                <a:solidFill>
                  <a:srgbClr val="FF0000"/>
                </a:solidFill>
                <a:latin typeface="楷体" panose="02010609060101010101" pitchFamily="49" charset="-122"/>
                <a:ea typeface="楷体" panose="02010609060101010101" pitchFamily="49" charset="-122"/>
              </a:rPr>
              <a:t>还未考查</a:t>
            </a:r>
            <a:r>
              <a:rPr lang="zh-CN" altLang="en-US" sz="2400" b="1" dirty="0">
                <a:latin typeface="楷体" panose="02010609060101010101" pitchFamily="49" charset="-122"/>
                <a:ea typeface="楷体" panose="02010609060101010101" pitchFamily="49" charset="-122"/>
              </a:rPr>
              <a:t>，但是课标</a:t>
            </a:r>
            <a:r>
              <a:rPr lang="zh-CN" altLang="zh-CN" sz="2400" b="1" dirty="0">
                <a:latin typeface="楷体" panose="02010609060101010101" pitchFamily="49" charset="-122"/>
                <a:ea typeface="楷体" panose="02010609060101010101" pitchFamily="49" charset="-122"/>
              </a:rPr>
              <a:t>、教材中出现的知识点：</a:t>
            </a:r>
            <a:endParaRPr lang="zh-CN" altLang="en-US" sz="24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62343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ppt_x"/>
                                          </p:val>
                                        </p:tav>
                                        <p:tav tm="100000">
                                          <p:val>
                                            <p:strVal val="#ppt_x"/>
                                          </p:val>
                                        </p:tav>
                                      </p:tavLst>
                                    </p:anim>
                                    <p:anim calcmode="lin" valueType="num">
                                      <p:cBhvr additive="base">
                                        <p:cTn id="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5"/>
                                        </p:tgtEl>
                                        <p:attrNameLst>
                                          <p:attrName>style.visibility</p:attrName>
                                        </p:attrNameLst>
                                      </p:cBhvr>
                                      <p:to>
                                        <p:strVal val="visible"/>
                                      </p:to>
                                    </p:set>
                                    <p:anim calcmode="discrete" valueType="clr">
                                      <p:cBhvr override="childStyle">
                                        <p:cTn id="1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gtEl>
                                        <p:attrNameLst>
                                          <p:attrName>fillcolor</p:attrName>
                                        </p:attrNameLst>
                                      </p:cBhvr>
                                      <p:tavLst>
                                        <p:tav tm="0">
                                          <p:val>
                                            <p:clrVal>
                                              <a:schemeClr val="accent2"/>
                                            </p:clrVal>
                                          </p:val>
                                        </p:tav>
                                        <p:tav tm="50000">
                                          <p:val>
                                            <p:clrVal>
                                              <a:schemeClr val="hlink"/>
                                            </p:clrVal>
                                          </p:val>
                                        </p:tav>
                                      </p:tavLst>
                                    </p:anim>
                                    <p:set>
                                      <p:cBhvr>
                                        <p:cTn id="15" dur="80"/>
                                        <p:tgtEl>
                                          <p:spTgt spid="5"/>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580" grpId="0"/>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03536770"/>
              </p:ext>
            </p:extLst>
          </p:nvPr>
        </p:nvGraphicFramePr>
        <p:xfrm>
          <a:off x="355600" y="1934887"/>
          <a:ext cx="8401050" cy="4878119"/>
        </p:xfrm>
        <a:graphic>
          <a:graphicData uri="http://schemas.openxmlformats.org/drawingml/2006/table">
            <a:tbl>
              <a:tblPr firstRow="1" bandRow="1">
                <a:tableStyleId>{5C22544A-7EE6-4342-B048-85BDC9FD1C3A}</a:tableStyleId>
              </a:tblPr>
              <a:tblGrid>
                <a:gridCol w="2892425">
                  <a:extLst>
                    <a:ext uri="{9D8B030D-6E8A-4147-A177-3AD203B41FA5}">
                      <a16:colId xmlns:a16="http://schemas.microsoft.com/office/drawing/2014/main" val="20000"/>
                    </a:ext>
                  </a:extLst>
                </a:gridCol>
                <a:gridCol w="5508625">
                  <a:extLst>
                    <a:ext uri="{9D8B030D-6E8A-4147-A177-3AD203B41FA5}">
                      <a16:colId xmlns:a16="http://schemas.microsoft.com/office/drawing/2014/main" val="20001"/>
                    </a:ext>
                  </a:extLst>
                </a:gridCol>
              </a:tblGrid>
              <a:tr h="396222">
                <a:tc>
                  <a:txBody>
                    <a:bodyPr/>
                    <a:lstStyle/>
                    <a:p>
                      <a:r>
                        <a:rPr lang="zh-CN" altLang="en-US" sz="2000" dirty="0" smtClean="0">
                          <a:solidFill>
                            <a:schemeClr val="tx1"/>
                          </a:solidFill>
                        </a:rPr>
                        <a:t>近</a:t>
                      </a:r>
                      <a:r>
                        <a:rPr lang="en-US" altLang="zh-CN" sz="2000" dirty="0" smtClean="0">
                          <a:solidFill>
                            <a:schemeClr val="tx1"/>
                          </a:solidFill>
                        </a:rPr>
                        <a:t>9</a:t>
                      </a:r>
                      <a:r>
                        <a:rPr lang="zh-CN" altLang="en-US" sz="2000" dirty="0" smtClean="0">
                          <a:solidFill>
                            <a:schemeClr val="tx1"/>
                          </a:solidFill>
                        </a:rPr>
                        <a:t>年</a:t>
                      </a:r>
                      <a:r>
                        <a:rPr lang="zh-CN" altLang="en-US" sz="2000" dirty="0">
                          <a:solidFill>
                            <a:schemeClr val="tx1"/>
                          </a:solidFill>
                        </a:rPr>
                        <a:t>全国卷试题</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r>
                        <a:rPr lang="zh-CN" altLang="en-US" sz="2000" dirty="0">
                          <a:solidFill>
                            <a:schemeClr val="tx1"/>
                          </a:solidFill>
                        </a:rPr>
                        <a:t>考查知识点</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70764">
                <a:tc>
                  <a:txBody>
                    <a:bodyPr/>
                    <a:lstStyle/>
                    <a:p>
                      <a:r>
                        <a:rPr lang="en-US" altLang="zh-CN" sz="1800" b="1" dirty="0">
                          <a:solidFill>
                            <a:schemeClr val="tx1"/>
                          </a:solidFill>
                          <a:latin typeface="楷体" panose="02010609060101010101" pitchFamily="49" charset="-122"/>
                          <a:ea typeface="楷体" panose="02010609060101010101" pitchFamily="49" charset="-122"/>
                        </a:rPr>
                        <a:t>2011</a:t>
                      </a:r>
                      <a:r>
                        <a:rPr lang="zh-CN" altLang="en-US" sz="1800" b="1" dirty="0">
                          <a:solidFill>
                            <a:schemeClr val="tx1"/>
                          </a:solidFill>
                          <a:latin typeface="楷体" panose="02010609060101010101" pitchFamily="49" charset="-122"/>
                          <a:ea typeface="楷体" panose="02010609060101010101" pitchFamily="49" charset="-122"/>
                        </a:rPr>
                        <a:t>年全国</a:t>
                      </a:r>
                      <a:r>
                        <a:rPr lang="en-US" altLang="zh-CN" sz="1800" b="1" dirty="0">
                          <a:solidFill>
                            <a:schemeClr val="tx1"/>
                          </a:solidFill>
                          <a:latin typeface="楷体" panose="02010609060101010101" pitchFamily="49" charset="-122"/>
                          <a:ea typeface="楷体" panose="02010609060101010101" pitchFamily="49" charset="-122"/>
                        </a:rPr>
                        <a:t>Ⅰ</a:t>
                      </a:r>
                      <a:r>
                        <a:rPr lang="zh-CN" altLang="en-US" sz="1800" b="1" dirty="0">
                          <a:solidFill>
                            <a:schemeClr val="tx1"/>
                          </a:solidFill>
                          <a:latin typeface="楷体" panose="02010609060101010101" pitchFamily="49" charset="-122"/>
                          <a:ea typeface="楷体" panose="02010609060101010101" pitchFamily="49" charset="-122"/>
                        </a:rPr>
                        <a:t>卷</a:t>
                      </a:r>
                      <a:r>
                        <a:rPr lang="en-US" altLang="zh-CN" sz="1800" b="1" dirty="0">
                          <a:solidFill>
                            <a:schemeClr val="tx1"/>
                          </a:solidFill>
                          <a:latin typeface="楷体" panose="02010609060101010101" pitchFamily="49" charset="-122"/>
                          <a:ea typeface="楷体" panose="02010609060101010101" pitchFamily="49" charset="-122"/>
                        </a:rPr>
                        <a:t>37</a:t>
                      </a:r>
                      <a:r>
                        <a:rPr lang="zh-CN" altLang="en-US" sz="1800" b="1" dirty="0">
                          <a:solidFill>
                            <a:schemeClr val="tx1"/>
                          </a:solidFill>
                          <a:latin typeface="楷体" panose="02010609060101010101" pitchFamily="49" charset="-122"/>
                          <a:ea typeface="楷体" panose="02010609060101010101" pitchFamily="49" charset="-122"/>
                        </a:rPr>
                        <a:t>题⑵</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solidFill>
                            <a:schemeClr val="tx1"/>
                          </a:solidFill>
                          <a:latin typeface="楷体" panose="02010609060101010101" pitchFamily="49" charset="-122"/>
                          <a:ea typeface="楷体" panose="02010609060101010101" pitchFamily="49" charset="-122"/>
                        </a:rPr>
                        <a:t>基态原子的核外电子排布式</a:t>
                      </a:r>
                      <a:r>
                        <a:rPr lang="en-US" altLang="zh-CN" sz="1800" b="1" dirty="0">
                          <a:solidFill>
                            <a:schemeClr val="tx1"/>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B</a:t>
                      </a:r>
                      <a:endParaRPr lang="zh-CN" altLang="en-US" sz="1800" b="1" dirty="0">
                        <a:solidFill>
                          <a:srgbClr val="FF0000"/>
                        </a:solidFill>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70764">
                <a:tc>
                  <a:txBody>
                    <a:bodyPr/>
                    <a:lstStyle/>
                    <a:p>
                      <a:r>
                        <a:rPr lang="en-US" altLang="zh-CN" sz="1800" b="1" dirty="0">
                          <a:solidFill>
                            <a:schemeClr val="tx1"/>
                          </a:solidFill>
                          <a:latin typeface="楷体" panose="02010609060101010101" pitchFamily="49" charset="-122"/>
                          <a:ea typeface="楷体" panose="02010609060101010101" pitchFamily="49" charset="-122"/>
                        </a:rPr>
                        <a:t>2012</a:t>
                      </a:r>
                      <a:r>
                        <a:rPr lang="zh-CN" altLang="en-US" sz="1800" b="1" dirty="0">
                          <a:solidFill>
                            <a:schemeClr val="tx1"/>
                          </a:solidFill>
                          <a:latin typeface="楷体" panose="02010609060101010101" pitchFamily="49" charset="-122"/>
                          <a:ea typeface="楷体" panose="02010609060101010101" pitchFamily="49" charset="-122"/>
                        </a:rPr>
                        <a:t>年全国</a:t>
                      </a:r>
                      <a:r>
                        <a:rPr lang="en-US" altLang="zh-CN" sz="1800" b="1" dirty="0">
                          <a:solidFill>
                            <a:schemeClr val="tx1"/>
                          </a:solidFill>
                          <a:latin typeface="楷体" panose="02010609060101010101" pitchFamily="49" charset="-122"/>
                          <a:ea typeface="楷体" panose="02010609060101010101" pitchFamily="49" charset="-122"/>
                        </a:rPr>
                        <a:t>Ⅰ</a:t>
                      </a:r>
                      <a:r>
                        <a:rPr lang="zh-CN" altLang="en-US" sz="1800" b="1" dirty="0">
                          <a:solidFill>
                            <a:schemeClr val="tx1"/>
                          </a:solidFill>
                          <a:latin typeface="楷体" panose="02010609060101010101" pitchFamily="49" charset="-122"/>
                          <a:ea typeface="楷体" panose="02010609060101010101" pitchFamily="49" charset="-122"/>
                        </a:rPr>
                        <a:t>卷</a:t>
                      </a:r>
                      <a:r>
                        <a:rPr lang="en-US" altLang="zh-CN" sz="1800" b="1" dirty="0">
                          <a:solidFill>
                            <a:schemeClr val="tx1"/>
                          </a:solidFill>
                          <a:latin typeface="楷体" panose="02010609060101010101" pitchFamily="49" charset="-122"/>
                          <a:ea typeface="楷体" panose="02010609060101010101" pitchFamily="49" charset="-122"/>
                        </a:rPr>
                        <a:t>37</a:t>
                      </a:r>
                      <a:r>
                        <a:rPr lang="zh-CN" altLang="en-US" sz="1800" b="1" dirty="0">
                          <a:solidFill>
                            <a:schemeClr val="tx1"/>
                          </a:solidFill>
                          <a:latin typeface="楷体" panose="02010609060101010101" pitchFamily="49" charset="-122"/>
                          <a:ea typeface="楷体" panose="02010609060101010101" pitchFamily="49" charset="-122"/>
                        </a:rPr>
                        <a:t>题⑶</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solidFill>
                            <a:schemeClr val="tx1"/>
                          </a:solidFill>
                          <a:latin typeface="楷体" panose="02010609060101010101" pitchFamily="49" charset="-122"/>
                          <a:ea typeface="楷体" panose="02010609060101010101" pitchFamily="49" charset="-122"/>
                        </a:rPr>
                        <a:t>M</a:t>
                      </a:r>
                      <a:r>
                        <a:rPr lang="zh-CN" altLang="en-US" sz="1800" b="1" dirty="0">
                          <a:solidFill>
                            <a:schemeClr val="tx1"/>
                          </a:solidFill>
                          <a:latin typeface="楷体" panose="02010609060101010101" pitchFamily="49" charset="-122"/>
                          <a:ea typeface="楷体" panose="02010609060101010101" pitchFamily="49" charset="-122"/>
                        </a:rPr>
                        <a:t>层电子排布式</a:t>
                      </a:r>
                      <a:r>
                        <a:rPr lang="en-US" altLang="zh-CN" sz="1800" b="1" dirty="0">
                          <a:solidFill>
                            <a:schemeClr val="tx1"/>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Se</a:t>
                      </a:r>
                      <a:endParaRPr lang="zh-CN" altLang="en-US" sz="1800" b="1" dirty="0">
                        <a:solidFill>
                          <a:srgbClr val="FF0000"/>
                        </a:solidFill>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r h="370764">
                <a:tc>
                  <a:txBody>
                    <a:bodyPr/>
                    <a:lstStyle/>
                    <a:p>
                      <a:r>
                        <a:rPr lang="en-US" altLang="zh-CN" sz="1800" b="1" dirty="0">
                          <a:latin typeface="楷体" panose="02010609060101010101" pitchFamily="49" charset="-122"/>
                          <a:ea typeface="楷体" panose="02010609060101010101" pitchFamily="49" charset="-122"/>
                        </a:rPr>
                        <a:t>2013</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电子占据的最高能层符号、轨道数、电子数</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Si</a:t>
                      </a:r>
                      <a:endParaRPr lang="zh-CN" altLang="en-US" sz="1800" b="1" dirty="0">
                        <a:solidFill>
                          <a:srgbClr val="FF0000"/>
                        </a:solidFill>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36574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2013</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latin typeface="楷体" panose="02010609060101010101" pitchFamily="49" charset="-122"/>
                          <a:ea typeface="楷体" panose="02010609060101010101" pitchFamily="49" charset="-122"/>
                        </a:rPr>
                        <a:t>D</a:t>
                      </a:r>
                      <a:r>
                        <a:rPr lang="en-US" altLang="zh-CN" sz="1800" b="1" baseline="30000" dirty="0">
                          <a:latin typeface="楷体" panose="02010609060101010101" pitchFamily="49" charset="-122"/>
                          <a:ea typeface="楷体" panose="02010609060101010101" pitchFamily="49" charset="-122"/>
                        </a:rPr>
                        <a:t>2+</a:t>
                      </a:r>
                      <a:r>
                        <a:rPr lang="zh-CN" altLang="en-US" sz="1800" b="1" baseline="0" dirty="0">
                          <a:latin typeface="楷体" panose="02010609060101010101" pitchFamily="49" charset="-122"/>
                          <a:ea typeface="楷体" panose="02010609060101010101" pitchFamily="49" charset="-122"/>
                        </a:rPr>
                        <a:t>的价电子排布图</a:t>
                      </a:r>
                      <a:r>
                        <a:rPr lang="en-US" altLang="zh-CN" sz="1800" b="1" baseline="0" dirty="0">
                          <a:latin typeface="楷体" panose="02010609060101010101" pitchFamily="49" charset="-122"/>
                          <a:ea typeface="楷体" panose="02010609060101010101" pitchFamily="49" charset="-122"/>
                        </a:rPr>
                        <a:t>——</a:t>
                      </a:r>
                      <a:r>
                        <a:rPr lang="en-US" altLang="zh-CN" sz="1800" b="1" baseline="0" dirty="0">
                          <a:solidFill>
                            <a:srgbClr val="FF0000"/>
                          </a:solidFill>
                          <a:latin typeface="楷体" panose="02010609060101010101" pitchFamily="49" charset="-122"/>
                          <a:ea typeface="楷体" panose="02010609060101010101" pitchFamily="49" charset="-122"/>
                        </a:rPr>
                        <a:t>Ni</a:t>
                      </a:r>
                      <a:r>
                        <a:rPr lang="en-US" altLang="zh-CN" sz="1800" b="1" baseline="30000" dirty="0">
                          <a:solidFill>
                            <a:srgbClr val="FF0000"/>
                          </a:solidFill>
                          <a:latin typeface="楷体" panose="02010609060101010101" pitchFamily="49" charset="-122"/>
                          <a:ea typeface="楷体" panose="02010609060101010101" pitchFamily="49" charset="-122"/>
                        </a:rPr>
                        <a:t>2+</a:t>
                      </a:r>
                      <a:endParaRPr lang="zh-CN" altLang="en-US" sz="1800" b="1" baseline="0" dirty="0">
                        <a:solidFill>
                          <a:srgbClr val="FF0000"/>
                        </a:solidFill>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37076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2014</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电子排布式</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Fe</a:t>
                      </a:r>
                      <a:r>
                        <a:rPr lang="en-US" altLang="zh-CN" sz="1800" b="1" baseline="30000" dirty="0">
                          <a:solidFill>
                            <a:srgbClr val="FF0000"/>
                          </a:solidFill>
                          <a:latin typeface="楷体" panose="02010609060101010101" pitchFamily="49" charset="-122"/>
                          <a:ea typeface="楷体" panose="02010609060101010101" pitchFamily="49" charset="-122"/>
                        </a:rPr>
                        <a:t>3+</a:t>
                      </a:r>
                      <a:endParaRPr lang="zh-CN" altLang="en-US" sz="1800" b="1" dirty="0">
                        <a:solidFill>
                          <a:srgbClr val="FF0000"/>
                        </a:solidFill>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r h="37076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2014</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价电子排布图</a:t>
                      </a:r>
                      <a:r>
                        <a:rPr lang="en-US" altLang="zh-CN" sz="1800" b="1" dirty="0">
                          <a:latin typeface="楷体" panose="02010609060101010101" pitchFamily="49" charset="-122"/>
                          <a:ea typeface="楷体" panose="02010609060101010101" pitchFamily="49" charset="-122"/>
                        </a:rPr>
                        <a:t>(</a:t>
                      </a:r>
                      <a:r>
                        <a:rPr lang="zh-CN" altLang="en-US" sz="1800" b="1" dirty="0">
                          <a:latin typeface="楷体" panose="02010609060101010101" pitchFamily="49" charset="-122"/>
                          <a:ea typeface="楷体" panose="02010609060101010101" pitchFamily="49" charset="-122"/>
                        </a:rPr>
                        <a:t>轨道示意图</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Cu</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6"/>
                  </a:ext>
                </a:extLst>
              </a:tr>
              <a:tr h="37076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2015</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核外存在几对自旋相反的电子</a:t>
                      </a:r>
                      <a:r>
                        <a:rPr lang="en-US" altLang="zh-CN" sz="1800" b="1" dirty="0">
                          <a:latin typeface="楷体" panose="02010609060101010101" pitchFamily="49" charset="-122"/>
                          <a:ea typeface="楷体" panose="02010609060101010101" pitchFamily="49" charset="-122"/>
                        </a:rPr>
                        <a:t>——</a:t>
                      </a:r>
                      <a:r>
                        <a:rPr lang="en-US" altLang="zh-CN" sz="1800" b="1" baseline="30000" dirty="0">
                          <a:solidFill>
                            <a:srgbClr val="FF0000"/>
                          </a:solidFill>
                          <a:latin typeface="楷体" panose="02010609060101010101" pitchFamily="49" charset="-122"/>
                          <a:ea typeface="楷体" panose="02010609060101010101" pitchFamily="49" charset="-122"/>
                        </a:rPr>
                        <a:t>14</a:t>
                      </a:r>
                      <a:r>
                        <a:rPr lang="en-US" altLang="zh-CN" sz="1800" b="1" baseline="0" dirty="0">
                          <a:solidFill>
                            <a:srgbClr val="FF0000"/>
                          </a:solidFill>
                          <a:latin typeface="楷体" panose="02010609060101010101" pitchFamily="49" charset="-122"/>
                          <a:ea typeface="楷体" panose="02010609060101010101" pitchFamily="49" charset="-122"/>
                        </a:rPr>
                        <a:t>C</a:t>
                      </a:r>
                      <a:endParaRPr lang="zh-CN" altLang="en-US" sz="1800" b="1" dirty="0">
                        <a:solidFill>
                          <a:srgbClr val="FF0000"/>
                        </a:solidFill>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7"/>
                  </a:ext>
                </a:extLst>
              </a:tr>
              <a:tr h="47283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2015</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核外电子排布式</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P</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8"/>
                  </a:ext>
                </a:extLst>
              </a:tr>
              <a:tr h="47283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基态原子的价电子排布式</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Ge</a:t>
                      </a:r>
                      <a:r>
                        <a:rPr lang="en-US" altLang="zh-CN" sz="1800" b="1"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未成对电子数</a:t>
                      </a:r>
                      <a:endParaRPr lang="en-US" altLang="zh-CN" sz="1800" b="1" dirty="0">
                        <a:latin typeface="楷体" panose="02010609060101010101" pitchFamily="49" charset="-122"/>
                        <a:ea typeface="楷体" panose="02010609060101010101" pitchFamily="49" charset="-122"/>
                      </a:endParaRP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9"/>
                  </a:ext>
                </a:extLst>
              </a:tr>
              <a:tr h="47283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基态原子的电子排布式</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Ni</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10"/>
                  </a:ext>
                </a:extLst>
              </a:tr>
              <a:tr h="47307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a:t>
                      </a:r>
                      <a:r>
                        <a:rPr lang="zh-CN" altLang="en-US" sz="1800" b="1" dirty="0" smtClean="0">
                          <a:latin typeface="楷体" panose="02010609060101010101" pitchFamily="49" charset="-122"/>
                          <a:ea typeface="楷体" panose="02010609060101010101" pitchFamily="49" charset="-122"/>
                        </a:rPr>
                        <a:t>全国</a:t>
                      </a:r>
                      <a:r>
                        <a:rPr lang="en-US" altLang="zh-CN" sz="1800" b="1" dirty="0" smtClean="0">
                          <a:latin typeface="楷体" panose="02010609060101010101" pitchFamily="49" charset="-122"/>
                          <a:ea typeface="楷体" panose="02010609060101010101" pitchFamily="49" charset="-122"/>
                        </a:rPr>
                        <a:t>III</a:t>
                      </a:r>
                      <a:r>
                        <a:rPr lang="zh-CN" altLang="en-US" sz="1800" b="1" dirty="0" smtClean="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基态原子的电子排布式</a:t>
                      </a:r>
                      <a:r>
                        <a:rPr lang="en-US" altLang="zh-CN" sz="1800" b="1" dirty="0">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As</a:t>
                      </a:r>
                    </a:p>
                  </a:txBody>
                  <a:tcPr marL="91449" marR="91449" marT="45711" marB="4571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11"/>
                  </a:ext>
                </a:extLst>
              </a:tr>
            </a:tbl>
          </a:graphicData>
        </a:graphic>
      </p:graphicFrame>
      <p:sp>
        <p:nvSpPr>
          <p:cNvPr id="11319" name="矩形 4"/>
          <p:cNvSpPr>
            <a:spLocks noChangeArrowheads="1"/>
          </p:cNvSpPr>
          <p:nvPr/>
        </p:nvSpPr>
        <p:spPr bwMode="auto">
          <a:xfrm>
            <a:off x="355600" y="677981"/>
            <a:ext cx="8681496"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smtClean="0">
                <a:latin typeface="黑体" panose="02010600030101010101" pitchFamily="2" charset="-122"/>
                <a:ea typeface="黑体" panose="02010600030101010101" pitchFamily="2" charset="-122"/>
              </a:rPr>
              <a:t>   </a:t>
            </a:r>
            <a:r>
              <a:rPr lang="zh-CN" altLang="en-US" sz="2800" dirty="0" smtClean="0">
                <a:latin typeface="黑体" panose="02010600030101010101" pitchFamily="2" charset="-122"/>
                <a:ea typeface="黑体" panose="02010600030101010101" pitchFamily="2" charset="-122"/>
              </a:rPr>
              <a:t>原子结构</a:t>
            </a:r>
            <a:r>
              <a:rPr lang="zh-CN" altLang="en-US" sz="2800" dirty="0">
                <a:latin typeface="黑体" panose="02010600030101010101" pitchFamily="2" charset="-122"/>
                <a:ea typeface="黑体" panose="02010600030101010101" pitchFamily="2" charset="-122"/>
              </a:rPr>
              <a:t>与元素性质</a:t>
            </a:r>
            <a:endParaRPr lang="en-US" altLang="zh-CN" sz="2800" dirty="0">
              <a:latin typeface="黑体" panose="02010600030101010101" pitchFamily="2" charset="-122"/>
              <a:ea typeface="黑体" panose="02010600030101010101" pitchFamily="2" charset="-122"/>
            </a:endParaRPr>
          </a:p>
          <a:p>
            <a:pPr eaLnBrk="1" hangingPunct="1"/>
            <a:r>
              <a:rPr lang="en-US" altLang="zh-CN" sz="2000" dirty="0" smtClean="0">
                <a:latin typeface="黑体" panose="02010600030101010101" pitchFamily="2" charset="-122"/>
                <a:ea typeface="黑体" panose="02010600030101010101" pitchFamily="2" charset="-122"/>
              </a:rPr>
              <a:t> 1</a:t>
            </a:r>
            <a:r>
              <a:rPr lang="en-US" altLang="zh-CN" sz="2000" dirty="0">
                <a:latin typeface="黑体" panose="02010600030101010101" pitchFamily="2" charset="-122"/>
                <a:ea typeface="黑体" panose="02010600030101010101" pitchFamily="2" charset="-122"/>
              </a:rPr>
              <a:t>.</a:t>
            </a:r>
            <a:r>
              <a:rPr lang="zh-CN" altLang="zh-CN" sz="2000" b="1" dirty="0">
                <a:solidFill>
                  <a:schemeClr val="dk1"/>
                </a:solidFill>
              </a:rPr>
              <a:t>了解原子核外电子的运动状态、能级分布和</a:t>
            </a:r>
            <a:r>
              <a:rPr lang="zh-CN" altLang="zh-CN" sz="2000" b="1" dirty="0"/>
              <a:t>排布原理</a:t>
            </a:r>
            <a:r>
              <a:rPr lang="zh-CN" altLang="zh-CN" sz="2000" b="1" dirty="0">
                <a:solidFill>
                  <a:schemeClr val="dk1"/>
                </a:solidFill>
              </a:rPr>
              <a:t>，能正确书写</a:t>
            </a:r>
            <a:r>
              <a:rPr lang="en-US" altLang="zh-CN" sz="2000" b="1" dirty="0">
                <a:solidFill>
                  <a:schemeClr val="dk1"/>
                </a:solidFill>
              </a:rPr>
              <a:t>1~36</a:t>
            </a:r>
            <a:r>
              <a:rPr lang="zh-CN" altLang="zh-CN" sz="2000" b="1" dirty="0">
                <a:solidFill>
                  <a:schemeClr val="dk1"/>
                </a:solidFill>
              </a:rPr>
              <a:t>号元素</a:t>
            </a:r>
            <a:r>
              <a:rPr lang="zh-CN" altLang="zh-CN" sz="2000" b="1" dirty="0"/>
              <a:t>原子核外电子、价电子的电子排布式</a:t>
            </a:r>
            <a:r>
              <a:rPr lang="zh-CN" altLang="zh-CN" sz="2000" b="1" dirty="0">
                <a:solidFill>
                  <a:srgbClr val="FF0000"/>
                </a:solidFill>
              </a:rPr>
              <a:t>和轨道表达式。</a:t>
            </a:r>
          </a:p>
        </p:txBody>
      </p:sp>
      <p:sp>
        <p:nvSpPr>
          <p:cNvPr id="8" name="矩形 5"/>
          <p:cNvSpPr/>
          <p:nvPr/>
        </p:nvSpPr>
        <p:spPr>
          <a:xfrm>
            <a:off x="1854200" y="0"/>
            <a:ext cx="5403850" cy="583565"/>
          </a:xfrm>
          <a:prstGeom prst="rect">
            <a:avLst/>
          </a:prstGeom>
          <a:solidFill>
            <a:srgbClr val="FFFF00"/>
          </a:solidFill>
          <a:ln w="9525">
            <a:noFill/>
          </a:ln>
        </p:spPr>
        <p:txBody>
          <a:bodyPr wrap="square">
            <a:spAutoFit/>
          </a:bodyPr>
          <a:lstStyle/>
          <a:p>
            <a:r>
              <a:rPr lang="en-US" altLang="zh-CN" sz="3200" b="1" dirty="0">
                <a:solidFill>
                  <a:srgbClr val="0000FF"/>
                </a:solidFill>
                <a:latin typeface="隶书" panose="02010509060101010101" pitchFamily="49" charset="-122"/>
                <a:ea typeface="隶书" panose="02010509060101010101" pitchFamily="49" charset="-122"/>
              </a:rPr>
              <a:t>Part2 </a:t>
            </a:r>
            <a:r>
              <a:rPr lang="zh-CN" altLang="en-US" sz="3200" b="1" dirty="0">
                <a:solidFill>
                  <a:srgbClr val="0000FF"/>
                </a:solidFill>
                <a:latin typeface="隶书" panose="02010509060101010101" pitchFamily="49" charset="-122"/>
                <a:ea typeface="隶书" panose="02010509060101010101" pitchFamily="49" charset="-122"/>
              </a:rPr>
              <a:t>研究考题，把握方向</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val="68012495"/>
              </p:ext>
            </p:extLst>
          </p:nvPr>
        </p:nvGraphicFramePr>
        <p:xfrm>
          <a:off x="46144" y="1492556"/>
          <a:ext cx="9035226" cy="1377707"/>
        </p:xfrm>
        <a:graphic>
          <a:graphicData uri="http://schemas.openxmlformats.org/drawingml/2006/table">
            <a:tbl>
              <a:tblPr firstRow="1" bandRow="1">
                <a:tableStyleId>{5C22544A-7EE6-4342-B048-85BDC9FD1C3A}</a:tableStyleId>
              </a:tblPr>
              <a:tblGrid>
                <a:gridCol w="2653648">
                  <a:extLst>
                    <a:ext uri="{9D8B030D-6E8A-4147-A177-3AD203B41FA5}">
                      <a16:colId xmlns:a16="http://schemas.microsoft.com/office/drawing/2014/main" val="20000"/>
                    </a:ext>
                  </a:extLst>
                </a:gridCol>
                <a:gridCol w="6381578">
                  <a:extLst>
                    <a:ext uri="{9D8B030D-6E8A-4147-A177-3AD203B41FA5}">
                      <a16:colId xmlns:a16="http://schemas.microsoft.com/office/drawing/2014/main" val="20001"/>
                    </a:ext>
                  </a:extLst>
                </a:gridCol>
              </a:tblGrid>
              <a:tr h="473075">
                <a:tc>
                  <a:txBody>
                    <a:bodyPr/>
                    <a:lstStyle/>
                    <a:p>
                      <a:pPr indent="0">
                        <a:buNone/>
                      </a:pPr>
                      <a:r>
                        <a:rPr lang="en-US" altLang="zh-CN" b="1">
                          <a:solidFill>
                            <a:srgbClr val="000000"/>
                          </a:solidFill>
                          <a:latin typeface="楷体" charset="0"/>
                          <a:cs typeface="楷体" charset="0"/>
                        </a:rPr>
                        <a:t>2017</a:t>
                      </a:r>
                      <a:r>
                        <a:rPr lang="zh-CN" altLang="en-US" b="1">
                          <a:solidFill>
                            <a:srgbClr val="000000"/>
                          </a:solidFill>
                          <a:latin typeface="楷体" charset="0"/>
                          <a:cs typeface="楷体" charset="0"/>
                        </a:rPr>
                        <a:t>年全国</a:t>
                      </a:r>
                      <a:r>
                        <a:rPr lang="en-US" altLang="zh-CN" sz="1800">
                          <a:solidFill>
                            <a:srgbClr val="000000"/>
                          </a:solidFill>
                          <a:latin typeface="楷体" charset="0"/>
                          <a:cs typeface="楷体" charset="0"/>
                          <a:sym typeface="+mn-ea"/>
                        </a:rPr>
                        <a:t>I</a:t>
                      </a:r>
                      <a:r>
                        <a:rPr lang="zh-CN" altLang="en-US" b="1">
                          <a:solidFill>
                            <a:srgbClr val="000000"/>
                          </a:solidFill>
                          <a:latin typeface="楷体" charset="0"/>
                          <a:cs typeface="楷体" charset="0"/>
                        </a:rPr>
                        <a:t>卷</a:t>
                      </a:r>
                      <a:r>
                        <a:rPr lang="en-US" altLang="zh-CN" b="1">
                          <a:solidFill>
                            <a:srgbClr val="000000"/>
                          </a:solidFill>
                          <a:latin typeface="楷体" charset="0"/>
                          <a:cs typeface="楷体" charset="0"/>
                        </a:rPr>
                        <a:t>35</a:t>
                      </a:r>
                      <a:r>
                        <a:rPr lang="zh-CN" altLang="en-US" b="1">
                          <a:solidFill>
                            <a:srgbClr val="000000"/>
                          </a:solidFill>
                          <a:latin typeface="楷体" charset="0"/>
                          <a:cs typeface="楷体" charset="0"/>
                        </a:rPr>
                        <a:t>题</a:t>
                      </a:r>
                      <a:r>
                        <a:rPr lang="en-US" altLang="zh-CN" b="1">
                          <a:solidFill>
                            <a:srgbClr val="000000"/>
                          </a:solidFill>
                          <a:latin typeface="楷体" charset="0"/>
                          <a:cs typeface="楷体" charset="0"/>
                        </a:rPr>
                        <a:t>(2)</a:t>
                      </a:r>
                      <a:endParaRPr lang="zh-CN" altLang="en-US" b="1">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zh-CN" altLang="en-US" b="1" dirty="0">
                          <a:solidFill>
                            <a:srgbClr val="000000"/>
                          </a:solidFill>
                          <a:latin typeface="楷体" charset="0"/>
                          <a:cs typeface="楷体" charset="0"/>
                        </a:rPr>
                        <a:t>电子占据的最高能层符号、电子云图轮廓形状</a:t>
                      </a:r>
                      <a:r>
                        <a:rPr lang="en-US" altLang="zh-CN" b="1" dirty="0">
                          <a:solidFill>
                            <a:srgbClr val="000000"/>
                          </a:solidFill>
                          <a:latin typeface="楷体" charset="0"/>
                          <a:cs typeface="楷体" charset="0"/>
                        </a:rPr>
                        <a:t>—</a:t>
                      </a:r>
                      <a:r>
                        <a:rPr lang="en-US" altLang="zh-CN" b="1" dirty="0">
                          <a:solidFill>
                            <a:srgbClr val="FF0000"/>
                          </a:solidFill>
                          <a:latin typeface="楷体" charset="0"/>
                          <a:cs typeface="楷体" charset="0"/>
                        </a:rPr>
                        <a:t>K</a:t>
                      </a:r>
                      <a:endParaRPr lang="zh-CN" altLang="en-US"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410210">
                <a:tc>
                  <a:txBody>
                    <a:bodyPr/>
                    <a:lstStyle/>
                    <a:p>
                      <a:pPr indent="0">
                        <a:buNone/>
                      </a:pPr>
                      <a:r>
                        <a:rPr lang="en-US" altLang="zh-CN" b="1">
                          <a:solidFill>
                            <a:srgbClr val="000000"/>
                          </a:solidFill>
                          <a:latin typeface="楷体" charset="0"/>
                          <a:cs typeface="楷体" charset="0"/>
                        </a:rPr>
                        <a:t>2017</a:t>
                      </a:r>
                      <a:r>
                        <a:rPr lang="zh-CN" altLang="en-US" b="1">
                          <a:solidFill>
                            <a:srgbClr val="000000"/>
                          </a:solidFill>
                          <a:latin typeface="楷体" charset="0"/>
                          <a:cs typeface="楷体" charset="0"/>
                        </a:rPr>
                        <a:t>年全国</a:t>
                      </a:r>
                      <a:r>
                        <a:rPr lang="en-US" altLang="zh-CN" sz="1600" b="1">
                          <a:solidFill>
                            <a:srgbClr val="000000"/>
                          </a:solidFill>
                          <a:latin typeface="楷体" charset="0"/>
                          <a:cs typeface="楷体" charset="0"/>
                          <a:sym typeface="+mn-ea"/>
                        </a:rPr>
                        <a:t>Ⅱ</a:t>
                      </a:r>
                      <a:r>
                        <a:rPr lang="zh-CN" altLang="en-US" sz="1200" b="0">
                          <a:latin typeface="Times New Roman" panose="02020603050405020304" pitchFamily="18" charset="0"/>
                          <a:cs typeface="Times New Roman" panose="02020603050405020304" pitchFamily="18" charset="0"/>
                        </a:rPr>
                        <a:t>卷</a:t>
                      </a:r>
                      <a:r>
                        <a:rPr lang="en-US" altLang="zh-CN" sz="2000" b="0">
                          <a:latin typeface="Times New Roman" panose="02020603050405020304" pitchFamily="18" charset="0"/>
                          <a:cs typeface="Times New Roman" panose="02020603050405020304" pitchFamily="18" charset="0"/>
                        </a:rPr>
                        <a:t>35</a:t>
                      </a:r>
                      <a:r>
                        <a:rPr lang="zh-CN" altLang="en-US" sz="2000" b="1">
                          <a:solidFill>
                            <a:srgbClr val="000000"/>
                          </a:solidFill>
                          <a:latin typeface="楷体" charset="0"/>
                          <a:cs typeface="楷体" charset="0"/>
                        </a:rPr>
                        <a:t>题</a:t>
                      </a:r>
                      <a:r>
                        <a:rPr lang="en-US" altLang="zh-CN" sz="2000" b="1">
                          <a:solidFill>
                            <a:srgbClr val="000000"/>
                          </a:solidFill>
                          <a:latin typeface="楷体" charset="0"/>
                          <a:cs typeface="楷体" charset="0"/>
                        </a:rPr>
                        <a:t>(1)</a:t>
                      </a:r>
                      <a:endParaRPr lang="zh-CN" altLang="en-US" sz="2000" b="1">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zh-CN" altLang="en-US" b="1">
                          <a:solidFill>
                            <a:srgbClr val="000000"/>
                          </a:solidFill>
                          <a:latin typeface="楷体" charset="0"/>
                          <a:cs typeface="楷体" charset="0"/>
                        </a:rPr>
                        <a:t>基态原子的价电子排布图</a:t>
                      </a:r>
                      <a:r>
                        <a:rPr lang="en-US" altLang="zh-CN" b="1">
                          <a:solidFill>
                            <a:srgbClr val="000000"/>
                          </a:solidFill>
                          <a:latin typeface="楷体" charset="0"/>
                          <a:cs typeface="楷体" charset="0"/>
                        </a:rPr>
                        <a:t>——</a:t>
                      </a:r>
                      <a:r>
                        <a:rPr lang="en-US" altLang="zh-CN" b="1">
                          <a:solidFill>
                            <a:srgbClr val="FF0000"/>
                          </a:solidFill>
                          <a:latin typeface="楷体" charset="0"/>
                          <a:cs typeface="楷体" charset="0"/>
                        </a:rPr>
                        <a:t>N</a:t>
                      </a:r>
                      <a:endParaRPr lang="zh-CN" altLang="en-US" b="1">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472832">
                <a:tc>
                  <a:txBody>
                    <a:bodyPr/>
                    <a:lstStyle/>
                    <a:p>
                      <a:pPr indent="0">
                        <a:buNone/>
                      </a:pPr>
                      <a:r>
                        <a:rPr lang="en-US" altLang="zh-CN" b="1">
                          <a:solidFill>
                            <a:srgbClr val="000000"/>
                          </a:solidFill>
                          <a:latin typeface="楷体" charset="0"/>
                          <a:cs typeface="楷体" charset="0"/>
                        </a:rPr>
                        <a:t>2017</a:t>
                      </a:r>
                      <a:r>
                        <a:rPr lang="zh-CN" altLang="en-US" b="1">
                          <a:solidFill>
                            <a:srgbClr val="000000"/>
                          </a:solidFill>
                          <a:latin typeface="楷体" charset="0"/>
                          <a:cs typeface="楷体" charset="0"/>
                        </a:rPr>
                        <a:t>年全国</a:t>
                      </a:r>
                      <a:r>
                        <a:rPr lang="en-US" altLang="zh-CN" sz="1600" b="1">
                          <a:solidFill>
                            <a:srgbClr val="000000"/>
                          </a:solidFill>
                          <a:latin typeface="楷体" charset="0"/>
                          <a:cs typeface="楷体" charset="0"/>
                        </a:rPr>
                        <a:t>III</a:t>
                      </a:r>
                      <a:r>
                        <a:rPr lang="zh-CN" altLang="en-US" sz="1200" b="0">
                          <a:latin typeface="Times New Roman" panose="02020603050405020304" pitchFamily="18" charset="0"/>
                          <a:cs typeface="Times New Roman" panose="02020603050405020304" pitchFamily="18" charset="0"/>
                        </a:rPr>
                        <a:t>卷</a:t>
                      </a:r>
                      <a:r>
                        <a:rPr lang="en-US" altLang="zh-CN" sz="2000" b="0">
                          <a:latin typeface="Times New Roman" panose="02020603050405020304" pitchFamily="18" charset="0"/>
                          <a:cs typeface="Times New Roman" panose="02020603050405020304" pitchFamily="18" charset="0"/>
                        </a:rPr>
                        <a:t>3</a:t>
                      </a:r>
                      <a:r>
                        <a:rPr lang="en-US" altLang="zh-CN" sz="2000" b="1">
                          <a:solidFill>
                            <a:srgbClr val="000000"/>
                          </a:solidFill>
                          <a:latin typeface="楷体" charset="0"/>
                          <a:cs typeface="楷体" charset="0"/>
                        </a:rPr>
                        <a:t>5</a:t>
                      </a:r>
                      <a:r>
                        <a:rPr lang="zh-CN" altLang="en-US" sz="2000" b="1">
                          <a:solidFill>
                            <a:srgbClr val="000000"/>
                          </a:solidFill>
                          <a:latin typeface="楷体" charset="0"/>
                          <a:cs typeface="楷体" charset="0"/>
                        </a:rPr>
                        <a:t>题</a:t>
                      </a:r>
                      <a:r>
                        <a:rPr lang="en-US" altLang="zh-CN" sz="2000" b="1">
                          <a:solidFill>
                            <a:srgbClr val="000000"/>
                          </a:solidFill>
                          <a:latin typeface="楷体" charset="0"/>
                          <a:cs typeface="楷体" charset="0"/>
                        </a:rPr>
                        <a:t>(1)</a:t>
                      </a:r>
                      <a:endParaRPr lang="zh-CN" altLang="en-US" sz="2000" b="1">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zh-CN" altLang="en-US" b="1" dirty="0">
                          <a:solidFill>
                            <a:srgbClr val="000000"/>
                          </a:solidFill>
                          <a:latin typeface="楷体" charset="0"/>
                          <a:cs typeface="楷体" charset="0"/>
                        </a:rPr>
                        <a:t>基态原子的价电子排布式</a:t>
                      </a:r>
                      <a:r>
                        <a:rPr lang="en-US" altLang="zh-CN" b="1" dirty="0">
                          <a:solidFill>
                            <a:srgbClr val="000000"/>
                          </a:solidFill>
                          <a:latin typeface="楷体" charset="0"/>
                          <a:cs typeface="楷体" charset="0"/>
                        </a:rPr>
                        <a:t>——</a:t>
                      </a:r>
                      <a:r>
                        <a:rPr lang="en-US" altLang="zh-CN" b="1" dirty="0">
                          <a:solidFill>
                            <a:srgbClr val="FF0000"/>
                          </a:solidFill>
                          <a:latin typeface="楷体" charset="0"/>
                          <a:cs typeface="楷体" charset="0"/>
                        </a:rPr>
                        <a:t>Co</a:t>
                      </a:r>
                      <a:r>
                        <a:rPr lang="en-US" altLang="zh-CN" b="1" dirty="0">
                          <a:solidFill>
                            <a:srgbClr val="000000"/>
                          </a:solidFill>
                          <a:latin typeface="楷体" charset="0"/>
                          <a:cs typeface="楷体" charset="0"/>
                        </a:rPr>
                        <a:t>  </a:t>
                      </a:r>
                      <a:r>
                        <a:rPr lang="zh-CN" altLang="en-US" b="1" dirty="0">
                          <a:solidFill>
                            <a:srgbClr val="000000"/>
                          </a:solidFill>
                          <a:latin typeface="楷体" charset="0"/>
                          <a:cs typeface="楷体" charset="0"/>
                        </a:rPr>
                        <a:t>未成对电子数比较</a:t>
                      </a:r>
                      <a:r>
                        <a:rPr lang="en-US" altLang="zh-CN" b="1" dirty="0">
                          <a:solidFill>
                            <a:srgbClr val="000000"/>
                          </a:solidFill>
                          <a:latin typeface="楷体" charset="0"/>
                          <a:cs typeface="楷体" charset="0"/>
                        </a:rPr>
                        <a:t>—</a:t>
                      </a:r>
                      <a:r>
                        <a:rPr lang="en-US" altLang="zh-CN" b="1" dirty="0" err="1">
                          <a:solidFill>
                            <a:srgbClr val="FF0000"/>
                          </a:solidFill>
                          <a:latin typeface="楷体" charset="0"/>
                          <a:cs typeface="楷体" charset="0"/>
                        </a:rPr>
                        <a:t>Mn</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O</a:t>
                      </a:r>
                      <a:r>
                        <a:rPr lang="en-US" altLang="zh-CN" b="1" dirty="0">
                          <a:solidFill>
                            <a:srgbClr val="000000"/>
                          </a:solidFill>
                          <a:latin typeface="楷体" charset="0"/>
                          <a:cs typeface="楷体" charset="0"/>
                        </a:rPr>
                        <a:t> </a:t>
                      </a:r>
                      <a:endParaRPr lang="zh-CN" altLang="en-US"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3044669983"/>
              </p:ext>
            </p:extLst>
          </p:nvPr>
        </p:nvGraphicFramePr>
        <p:xfrm>
          <a:off x="46144" y="2879658"/>
          <a:ext cx="9035226" cy="1148715"/>
        </p:xfrm>
        <a:graphic>
          <a:graphicData uri="http://schemas.openxmlformats.org/drawingml/2006/table">
            <a:tbl>
              <a:tblPr firstRow="1" bandRow="1">
                <a:tableStyleId>{5C22544A-7EE6-4342-B048-85BDC9FD1C3A}</a:tableStyleId>
              </a:tblPr>
              <a:tblGrid>
                <a:gridCol w="2653648">
                  <a:extLst>
                    <a:ext uri="{9D8B030D-6E8A-4147-A177-3AD203B41FA5}">
                      <a16:colId xmlns:a16="http://schemas.microsoft.com/office/drawing/2014/main" val="2899703949"/>
                    </a:ext>
                  </a:extLst>
                </a:gridCol>
                <a:gridCol w="6381578">
                  <a:extLst>
                    <a:ext uri="{9D8B030D-6E8A-4147-A177-3AD203B41FA5}">
                      <a16:colId xmlns:a16="http://schemas.microsoft.com/office/drawing/2014/main" val="2956998082"/>
                    </a:ext>
                  </a:extLst>
                </a:gridCol>
              </a:tblGrid>
              <a:tr h="473075">
                <a:tc>
                  <a:txBody>
                    <a:bodyPr/>
                    <a:lstStyle/>
                    <a:p>
                      <a:pPr indent="0">
                        <a:buNone/>
                      </a:pPr>
                      <a:r>
                        <a:rPr lang="en-US" altLang="zh-CN" b="1" dirty="0" smtClean="0">
                          <a:solidFill>
                            <a:srgbClr val="000000"/>
                          </a:solidFill>
                          <a:latin typeface="楷体" charset="0"/>
                          <a:cs typeface="楷体" charset="0"/>
                        </a:rPr>
                        <a:t>2018</a:t>
                      </a:r>
                      <a:r>
                        <a:rPr lang="zh-CN" altLang="en-US" b="1" dirty="0" smtClean="0">
                          <a:solidFill>
                            <a:srgbClr val="000000"/>
                          </a:solidFill>
                          <a:latin typeface="楷体" charset="0"/>
                          <a:cs typeface="楷体" charset="0"/>
                        </a:rPr>
                        <a:t>年</a:t>
                      </a:r>
                      <a:r>
                        <a:rPr lang="zh-CN" altLang="en-US" b="1" dirty="0">
                          <a:solidFill>
                            <a:srgbClr val="000000"/>
                          </a:solidFill>
                          <a:latin typeface="楷体" charset="0"/>
                          <a:cs typeface="楷体" charset="0"/>
                        </a:rPr>
                        <a:t>全国</a:t>
                      </a:r>
                      <a:r>
                        <a:rPr lang="en-US" altLang="zh-CN" sz="1600" b="1" dirty="0">
                          <a:solidFill>
                            <a:srgbClr val="000000"/>
                          </a:solidFill>
                          <a:latin typeface="楷体" charset="0"/>
                          <a:cs typeface="楷体" charset="0"/>
                          <a:sym typeface="+mn-ea"/>
                        </a:rPr>
                        <a:t>Ⅱ</a:t>
                      </a:r>
                      <a:r>
                        <a:rPr lang="zh-CN" altLang="en-US" sz="1200" b="0" dirty="0">
                          <a:solidFill>
                            <a:schemeClr val="tx1">
                              <a:lumMod val="95000"/>
                              <a:lumOff val="5000"/>
                            </a:schemeClr>
                          </a:solidFill>
                          <a:latin typeface="Times New Roman" panose="02020603050405020304" pitchFamily="18" charset="0"/>
                          <a:cs typeface="Times New Roman" panose="02020603050405020304" pitchFamily="18" charset="0"/>
                        </a:rPr>
                        <a:t>卷</a:t>
                      </a:r>
                      <a:r>
                        <a:rPr lang="en-US" altLang="zh-CN" sz="2000" b="0" dirty="0">
                          <a:solidFill>
                            <a:schemeClr val="tx1">
                              <a:lumMod val="95000"/>
                              <a:lumOff val="5000"/>
                            </a:schemeClr>
                          </a:solidFill>
                          <a:latin typeface="Times New Roman" panose="02020603050405020304" pitchFamily="18" charset="0"/>
                          <a:cs typeface="Times New Roman" panose="02020603050405020304" pitchFamily="18" charset="0"/>
                        </a:rPr>
                        <a:t>35</a:t>
                      </a:r>
                      <a:r>
                        <a:rPr lang="zh-CN" altLang="en-US" sz="2000" b="1" dirty="0">
                          <a:solidFill>
                            <a:srgbClr val="000000"/>
                          </a:solidFill>
                          <a:latin typeface="楷体" charset="0"/>
                          <a:cs typeface="楷体" charset="0"/>
                        </a:rPr>
                        <a:t>题</a:t>
                      </a:r>
                      <a:r>
                        <a:rPr lang="en-US" altLang="zh-CN" sz="2000" b="1" dirty="0">
                          <a:solidFill>
                            <a:srgbClr val="000000"/>
                          </a:solidFill>
                          <a:latin typeface="楷体" charset="0"/>
                          <a:cs typeface="楷体" charset="0"/>
                        </a:rPr>
                        <a:t>(1)</a:t>
                      </a:r>
                      <a:endParaRPr lang="zh-CN" altLang="en-US" sz="2000"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pPr indent="0">
                        <a:buNone/>
                      </a:pPr>
                      <a:r>
                        <a:rPr lang="zh-CN" altLang="en-US" b="1" dirty="0">
                          <a:solidFill>
                            <a:srgbClr val="000000"/>
                          </a:solidFill>
                          <a:latin typeface="楷体" charset="0"/>
                          <a:cs typeface="楷体" charset="0"/>
                        </a:rPr>
                        <a:t>基态原子的价电子排布图</a:t>
                      </a:r>
                      <a:r>
                        <a:rPr lang="en-US" altLang="zh-CN" b="1" dirty="0" smtClean="0">
                          <a:solidFill>
                            <a:srgbClr val="000000"/>
                          </a:solidFill>
                          <a:latin typeface="楷体" charset="0"/>
                          <a:cs typeface="楷体" charset="0"/>
                        </a:rPr>
                        <a:t>——</a:t>
                      </a:r>
                      <a:r>
                        <a:rPr lang="en-US" altLang="zh-CN" b="1" dirty="0" smtClean="0">
                          <a:solidFill>
                            <a:srgbClr val="FF0000"/>
                          </a:solidFill>
                          <a:latin typeface="楷体" charset="0"/>
                          <a:cs typeface="楷体" charset="0"/>
                        </a:rPr>
                        <a:t>Fe  </a:t>
                      </a:r>
                      <a:r>
                        <a:rPr lang="zh-CN" altLang="en-US" b="1" dirty="0" smtClean="0">
                          <a:solidFill>
                            <a:srgbClr val="000000"/>
                          </a:solidFill>
                          <a:latin typeface="楷体" charset="0"/>
                          <a:cs typeface="楷体" charset="0"/>
                        </a:rPr>
                        <a:t>电子占据的最高能层的电子云图轮廓形状</a:t>
                      </a:r>
                      <a:r>
                        <a:rPr lang="en-US" altLang="zh-CN" b="1" dirty="0" smtClean="0">
                          <a:solidFill>
                            <a:srgbClr val="000000"/>
                          </a:solidFill>
                          <a:latin typeface="楷体" charset="0"/>
                          <a:cs typeface="楷体" charset="0"/>
                        </a:rPr>
                        <a:t>——</a:t>
                      </a:r>
                      <a:r>
                        <a:rPr lang="en-US" altLang="zh-CN" b="1" dirty="0" smtClean="0">
                          <a:solidFill>
                            <a:srgbClr val="FF0000"/>
                          </a:solidFill>
                          <a:latin typeface="楷体" charset="0"/>
                          <a:cs typeface="楷体" charset="0"/>
                        </a:rPr>
                        <a:t>S </a:t>
                      </a:r>
                      <a:endParaRPr lang="zh-CN" altLang="en-US"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3846368"/>
                  </a:ext>
                </a:extLst>
              </a:tr>
              <a:tr h="473075">
                <a:tc>
                  <a:txBody>
                    <a:bodyPr/>
                    <a:lstStyle/>
                    <a:p>
                      <a:pPr indent="0">
                        <a:buNone/>
                      </a:pPr>
                      <a:r>
                        <a:rPr lang="en-US" altLang="zh-CN" b="1" dirty="0" smtClean="0">
                          <a:solidFill>
                            <a:srgbClr val="000000"/>
                          </a:solidFill>
                          <a:latin typeface="楷体" charset="0"/>
                          <a:cs typeface="楷体" charset="0"/>
                        </a:rPr>
                        <a:t>2018</a:t>
                      </a:r>
                      <a:r>
                        <a:rPr lang="zh-CN" altLang="en-US" b="1" dirty="0" smtClean="0">
                          <a:solidFill>
                            <a:srgbClr val="000000"/>
                          </a:solidFill>
                          <a:latin typeface="楷体" charset="0"/>
                          <a:cs typeface="楷体" charset="0"/>
                        </a:rPr>
                        <a:t>年</a:t>
                      </a:r>
                      <a:r>
                        <a:rPr lang="zh-CN" altLang="en-US" b="1" dirty="0">
                          <a:solidFill>
                            <a:srgbClr val="000000"/>
                          </a:solidFill>
                          <a:latin typeface="楷体" charset="0"/>
                          <a:cs typeface="楷体" charset="0"/>
                        </a:rPr>
                        <a:t>全国</a:t>
                      </a:r>
                      <a:r>
                        <a:rPr lang="en-US" altLang="zh-CN" sz="1600" b="1" dirty="0">
                          <a:solidFill>
                            <a:srgbClr val="000000"/>
                          </a:solidFill>
                          <a:latin typeface="楷体" charset="0"/>
                          <a:cs typeface="楷体" charset="0"/>
                        </a:rPr>
                        <a:t>III</a:t>
                      </a:r>
                      <a:r>
                        <a:rPr lang="zh-CN" altLang="en-US" sz="1200" b="0" dirty="0">
                          <a:latin typeface="Times New Roman" panose="02020603050405020304" pitchFamily="18" charset="0"/>
                          <a:cs typeface="Times New Roman" panose="02020603050405020304" pitchFamily="18" charset="0"/>
                        </a:rPr>
                        <a:t>卷</a:t>
                      </a:r>
                      <a:r>
                        <a:rPr lang="en-US" altLang="zh-CN" sz="2000" b="0" dirty="0">
                          <a:latin typeface="Times New Roman" panose="02020603050405020304" pitchFamily="18" charset="0"/>
                          <a:cs typeface="Times New Roman" panose="02020603050405020304" pitchFamily="18" charset="0"/>
                        </a:rPr>
                        <a:t>3</a:t>
                      </a:r>
                      <a:r>
                        <a:rPr lang="en-US" altLang="zh-CN" sz="2000" b="1" dirty="0">
                          <a:solidFill>
                            <a:srgbClr val="000000"/>
                          </a:solidFill>
                          <a:latin typeface="楷体" charset="0"/>
                          <a:cs typeface="楷体" charset="0"/>
                        </a:rPr>
                        <a:t>5</a:t>
                      </a:r>
                      <a:r>
                        <a:rPr lang="zh-CN" altLang="en-US" sz="2000" b="1" dirty="0">
                          <a:solidFill>
                            <a:srgbClr val="000000"/>
                          </a:solidFill>
                          <a:latin typeface="楷体" charset="0"/>
                          <a:cs typeface="楷体" charset="0"/>
                        </a:rPr>
                        <a:t>题</a:t>
                      </a:r>
                      <a:r>
                        <a:rPr lang="en-US" altLang="zh-CN" sz="2000" b="1" dirty="0">
                          <a:solidFill>
                            <a:srgbClr val="000000"/>
                          </a:solidFill>
                          <a:latin typeface="楷体" charset="0"/>
                          <a:cs typeface="楷体" charset="0"/>
                        </a:rPr>
                        <a:t>(1)</a:t>
                      </a:r>
                      <a:endParaRPr lang="zh-CN" altLang="en-US" sz="2000"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noFill/>
                  </a:tcPr>
                </a:tc>
                <a:tc>
                  <a:txBody>
                    <a:bodyPr/>
                    <a:lstStyle/>
                    <a:p>
                      <a:pPr indent="0">
                        <a:buNone/>
                      </a:pPr>
                      <a:r>
                        <a:rPr lang="zh-CN" altLang="en-US" b="1" dirty="0">
                          <a:solidFill>
                            <a:srgbClr val="000000"/>
                          </a:solidFill>
                          <a:latin typeface="楷体" charset="0"/>
                          <a:cs typeface="楷体" charset="0"/>
                        </a:rPr>
                        <a:t>基态原子</a:t>
                      </a:r>
                      <a:r>
                        <a:rPr lang="zh-CN" altLang="en-US" b="1" dirty="0" smtClean="0">
                          <a:solidFill>
                            <a:srgbClr val="000000"/>
                          </a:solidFill>
                          <a:latin typeface="楷体" charset="0"/>
                          <a:cs typeface="楷体" charset="0"/>
                        </a:rPr>
                        <a:t>的核外电子</a:t>
                      </a:r>
                      <a:r>
                        <a:rPr lang="zh-CN" altLang="en-US" b="1" dirty="0">
                          <a:solidFill>
                            <a:srgbClr val="000000"/>
                          </a:solidFill>
                          <a:latin typeface="楷体" charset="0"/>
                          <a:cs typeface="楷体" charset="0"/>
                        </a:rPr>
                        <a:t>排布式</a:t>
                      </a:r>
                      <a:r>
                        <a:rPr lang="en-US" altLang="zh-CN" b="1" dirty="0" smtClean="0">
                          <a:solidFill>
                            <a:srgbClr val="000000"/>
                          </a:solidFill>
                          <a:latin typeface="楷体" charset="0"/>
                          <a:cs typeface="楷体" charset="0"/>
                        </a:rPr>
                        <a:t>——</a:t>
                      </a:r>
                      <a:r>
                        <a:rPr lang="en-US" altLang="zh-CN" b="1" dirty="0" smtClean="0">
                          <a:solidFill>
                            <a:srgbClr val="FF0000"/>
                          </a:solidFill>
                          <a:latin typeface="楷体" charset="0"/>
                          <a:cs typeface="楷体" charset="0"/>
                        </a:rPr>
                        <a:t>Zn</a:t>
                      </a:r>
                      <a:endParaRPr lang="zh-CN" altLang="en-US" b="1" dirty="0">
                        <a:solidFill>
                          <a:srgbClr val="000000"/>
                        </a:solidFill>
                        <a:latin typeface="楷体" charset="0"/>
                        <a:ea typeface="楷体" charset="0"/>
                        <a:cs typeface="楷体" charset="0"/>
                      </a:endParaRPr>
                    </a:p>
                  </a:txBody>
                  <a:tcPr marL="0" marR="0" marT="63500" marB="63500">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663203518"/>
                  </a:ext>
                </a:extLst>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2086656092"/>
              </p:ext>
            </p:extLst>
          </p:nvPr>
        </p:nvGraphicFramePr>
        <p:xfrm>
          <a:off x="46144" y="4030116"/>
          <a:ext cx="9035226" cy="1148715"/>
        </p:xfrm>
        <a:graphic>
          <a:graphicData uri="http://schemas.openxmlformats.org/drawingml/2006/table">
            <a:tbl>
              <a:tblPr firstRow="1" bandRow="1">
                <a:tableStyleId>{5C22544A-7EE6-4342-B048-85BDC9FD1C3A}</a:tableStyleId>
              </a:tblPr>
              <a:tblGrid>
                <a:gridCol w="2653648">
                  <a:extLst>
                    <a:ext uri="{9D8B030D-6E8A-4147-A177-3AD203B41FA5}">
                      <a16:colId xmlns:a16="http://schemas.microsoft.com/office/drawing/2014/main" val="693545544"/>
                    </a:ext>
                  </a:extLst>
                </a:gridCol>
                <a:gridCol w="6381578">
                  <a:extLst>
                    <a:ext uri="{9D8B030D-6E8A-4147-A177-3AD203B41FA5}">
                      <a16:colId xmlns:a16="http://schemas.microsoft.com/office/drawing/2014/main" val="2110547673"/>
                    </a:ext>
                  </a:extLst>
                </a:gridCol>
              </a:tblGrid>
              <a:tr h="473075">
                <a:tc>
                  <a:txBody>
                    <a:bodyPr/>
                    <a:lstStyle/>
                    <a:p>
                      <a:pPr indent="0">
                        <a:buNone/>
                      </a:pPr>
                      <a:r>
                        <a:rPr lang="en-US" altLang="zh-CN" b="1" dirty="0" smtClean="0">
                          <a:solidFill>
                            <a:srgbClr val="000000"/>
                          </a:solidFill>
                          <a:latin typeface="楷体" charset="0"/>
                          <a:cs typeface="楷体" charset="0"/>
                        </a:rPr>
                        <a:t>2019</a:t>
                      </a:r>
                      <a:r>
                        <a:rPr lang="zh-CN" altLang="en-US" b="1" dirty="0" smtClean="0">
                          <a:solidFill>
                            <a:srgbClr val="000000"/>
                          </a:solidFill>
                          <a:latin typeface="楷体" charset="0"/>
                          <a:cs typeface="楷体" charset="0"/>
                        </a:rPr>
                        <a:t>年</a:t>
                      </a:r>
                      <a:r>
                        <a:rPr lang="zh-CN" altLang="en-US" b="1" dirty="0">
                          <a:solidFill>
                            <a:srgbClr val="000000"/>
                          </a:solidFill>
                          <a:latin typeface="楷体" charset="0"/>
                          <a:cs typeface="楷体" charset="0"/>
                        </a:rPr>
                        <a:t>全国</a:t>
                      </a:r>
                      <a:r>
                        <a:rPr lang="en-US" altLang="zh-CN" sz="1600" b="1" dirty="0">
                          <a:solidFill>
                            <a:srgbClr val="000000"/>
                          </a:solidFill>
                          <a:latin typeface="楷体" charset="0"/>
                          <a:cs typeface="楷体" charset="0"/>
                          <a:sym typeface="+mn-ea"/>
                        </a:rPr>
                        <a:t>Ⅱ</a:t>
                      </a:r>
                      <a:r>
                        <a:rPr lang="zh-CN" altLang="en-US" sz="1200" b="0" dirty="0">
                          <a:solidFill>
                            <a:schemeClr val="tx1">
                              <a:lumMod val="95000"/>
                              <a:lumOff val="5000"/>
                            </a:schemeClr>
                          </a:solidFill>
                          <a:latin typeface="Times New Roman" panose="02020603050405020304" pitchFamily="18" charset="0"/>
                          <a:cs typeface="Times New Roman" panose="02020603050405020304" pitchFamily="18" charset="0"/>
                        </a:rPr>
                        <a:t>卷</a:t>
                      </a:r>
                      <a:r>
                        <a:rPr lang="en-US" altLang="zh-CN" sz="2000" b="0" dirty="0">
                          <a:solidFill>
                            <a:schemeClr val="tx1">
                              <a:lumMod val="95000"/>
                              <a:lumOff val="5000"/>
                            </a:schemeClr>
                          </a:solidFill>
                          <a:latin typeface="Times New Roman" panose="02020603050405020304" pitchFamily="18" charset="0"/>
                          <a:cs typeface="Times New Roman" panose="02020603050405020304" pitchFamily="18" charset="0"/>
                        </a:rPr>
                        <a:t>35</a:t>
                      </a:r>
                      <a:r>
                        <a:rPr lang="zh-CN" altLang="en-US" sz="2000" b="1" dirty="0">
                          <a:solidFill>
                            <a:srgbClr val="000000"/>
                          </a:solidFill>
                          <a:latin typeface="楷体" charset="0"/>
                          <a:cs typeface="楷体" charset="0"/>
                        </a:rPr>
                        <a:t>题</a:t>
                      </a:r>
                      <a:r>
                        <a:rPr lang="en-US" altLang="zh-CN" sz="2000" b="1" dirty="0">
                          <a:solidFill>
                            <a:srgbClr val="000000"/>
                          </a:solidFill>
                          <a:latin typeface="楷体" charset="0"/>
                          <a:cs typeface="楷体" charset="0"/>
                        </a:rPr>
                        <a:t>(1)</a:t>
                      </a:r>
                      <a:endParaRPr lang="zh-CN" altLang="en-US" sz="2000"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r>
                        <a:rPr lang="en-US" altLang="zh-CN" sz="1800" b="1" kern="1200" dirty="0" smtClean="0">
                          <a:solidFill>
                            <a:schemeClr val="tx1">
                              <a:lumMod val="95000"/>
                              <a:lumOff val="5000"/>
                            </a:schemeClr>
                          </a:solidFill>
                          <a:effectLst/>
                          <a:latin typeface="+mn-lt"/>
                          <a:ea typeface="+mn-ea"/>
                          <a:cs typeface="+mn-cs"/>
                        </a:rPr>
                        <a:t>Fe</a:t>
                      </a:r>
                      <a:r>
                        <a:rPr lang="zh-CN" altLang="zh-CN" sz="1800" b="1" kern="1200" dirty="0" smtClean="0">
                          <a:solidFill>
                            <a:schemeClr val="tx1">
                              <a:lumMod val="95000"/>
                              <a:lumOff val="5000"/>
                            </a:schemeClr>
                          </a:solidFill>
                          <a:effectLst/>
                          <a:latin typeface="+mn-lt"/>
                          <a:ea typeface="+mn-ea"/>
                          <a:cs typeface="+mn-cs"/>
                        </a:rPr>
                        <a:t>成为阳离子时先失去</a:t>
                      </a:r>
                      <a:r>
                        <a:rPr lang="zh-CN" altLang="en-US" sz="1800" b="1" kern="1200" dirty="0" smtClean="0">
                          <a:solidFill>
                            <a:schemeClr val="tx1">
                              <a:lumMod val="95000"/>
                              <a:lumOff val="5000"/>
                            </a:schemeClr>
                          </a:solidFill>
                          <a:effectLst/>
                          <a:latin typeface="+mn-lt"/>
                          <a:ea typeface="+mn-ea"/>
                          <a:cs typeface="+mn-cs"/>
                        </a:rPr>
                        <a:t>电子的</a:t>
                      </a:r>
                      <a:r>
                        <a:rPr lang="zh-CN" altLang="zh-CN" sz="1800" b="1" kern="1200" dirty="0" smtClean="0">
                          <a:solidFill>
                            <a:schemeClr val="tx1">
                              <a:lumMod val="95000"/>
                              <a:lumOff val="5000"/>
                            </a:schemeClr>
                          </a:solidFill>
                          <a:effectLst/>
                          <a:latin typeface="+mn-lt"/>
                          <a:ea typeface="+mn-ea"/>
                          <a:cs typeface="+mn-cs"/>
                        </a:rPr>
                        <a:t>轨道</a:t>
                      </a:r>
                      <a:r>
                        <a:rPr lang="en-US" altLang="zh-CN" b="1" dirty="0" smtClean="0">
                          <a:solidFill>
                            <a:srgbClr val="000000"/>
                          </a:solidFill>
                          <a:latin typeface="楷体" charset="0"/>
                          <a:cs typeface="楷体" charset="0"/>
                        </a:rPr>
                        <a:t>——</a:t>
                      </a:r>
                      <a:r>
                        <a:rPr lang="en-US" altLang="zh-CN" b="1" dirty="0" smtClean="0">
                          <a:solidFill>
                            <a:srgbClr val="FF0000"/>
                          </a:solidFill>
                          <a:latin typeface="楷体" charset="0"/>
                          <a:cs typeface="楷体" charset="0"/>
                        </a:rPr>
                        <a:t>Fe</a:t>
                      </a:r>
                      <a:endParaRPr lang="en-US" altLang="zh-CN" sz="1800" b="1" kern="1200" dirty="0" smtClean="0">
                        <a:solidFill>
                          <a:schemeClr val="tx1">
                            <a:lumMod val="95000"/>
                            <a:lumOff val="5000"/>
                          </a:schemeClr>
                        </a:solidFill>
                        <a:effectLst/>
                        <a:latin typeface="+mn-lt"/>
                        <a:ea typeface="+mn-ea"/>
                        <a:cs typeface="+mn-cs"/>
                      </a:endParaRPr>
                    </a:p>
                    <a:p>
                      <a:r>
                        <a:rPr lang="zh-CN" altLang="en-US" sz="1800" b="1" kern="1200" dirty="0" smtClean="0">
                          <a:solidFill>
                            <a:schemeClr val="tx1">
                              <a:lumMod val="95000"/>
                              <a:lumOff val="5000"/>
                            </a:schemeClr>
                          </a:solidFill>
                          <a:effectLst/>
                          <a:latin typeface="+mn-lt"/>
                          <a:ea typeface="+mn-ea"/>
                          <a:cs typeface="+mn-cs"/>
                        </a:rPr>
                        <a:t>已知</a:t>
                      </a:r>
                      <a:r>
                        <a:rPr lang="en-US" altLang="zh-CN" sz="1800" b="1" kern="1200" dirty="0" smtClean="0">
                          <a:solidFill>
                            <a:schemeClr val="tx1">
                              <a:lumMod val="95000"/>
                              <a:lumOff val="5000"/>
                            </a:schemeClr>
                          </a:solidFill>
                          <a:effectLst/>
                          <a:latin typeface="+mn-lt"/>
                          <a:ea typeface="+mn-ea"/>
                          <a:cs typeface="+mn-cs"/>
                        </a:rPr>
                        <a:t>Sm</a:t>
                      </a:r>
                      <a:r>
                        <a:rPr lang="zh-CN" altLang="zh-CN" sz="1800" b="1" kern="1200" dirty="0" smtClean="0">
                          <a:solidFill>
                            <a:schemeClr val="tx1">
                              <a:lumMod val="95000"/>
                              <a:lumOff val="5000"/>
                            </a:schemeClr>
                          </a:solidFill>
                          <a:effectLst/>
                          <a:latin typeface="+mn-lt"/>
                          <a:ea typeface="+mn-ea"/>
                          <a:cs typeface="+mn-cs"/>
                        </a:rPr>
                        <a:t>价层电子排布式为</a:t>
                      </a:r>
                      <a:r>
                        <a:rPr lang="en-US" altLang="zh-CN" sz="1800" b="1" kern="1200" dirty="0" smtClean="0">
                          <a:solidFill>
                            <a:schemeClr val="tx1">
                              <a:lumMod val="95000"/>
                              <a:lumOff val="5000"/>
                            </a:schemeClr>
                          </a:solidFill>
                          <a:effectLst/>
                          <a:latin typeface="+mn-lt"/>
                          <a:ea typeface="+mn-ea"/>
                          <a:cs typeface="+mn-cs"/>
                        </a:rPr>
                        <a:t>4f</a:t>
                      </a:r>
                      <a:r>
                        <a:rPr lang="en-US" altLang="zh-CN" sz="1800" b="1" kern="1200" baseline="30000" dirty="0" smtClean="0">
                          <a:solidFill>
                            <a:schemeClr val="tx1">
                              <a:lumMod val="95000"/>
                              <a:lumOff val="5000"/>
                            </a:schemeClr>
                          </a:solidFill>
                          <a:effectLst/>
                          <a:latin typeface="+mn-lt"/>
                          <a:ea typeface="+mn-ea"/>
                          <a:cs typeface="+mn-cs"/>
                        </a:rPr>
                        <a:t>6</a:t>
                      </a:r>
                      <a:r>
                        <a:rPr lang="en-US" altLang="zh-CN" sz="1800" b="1" kern="1200" dirty="0" smtClean="0">
                          <a:solidFill>
                            <a:schemeClr val="tx1">
                              <a:lumMod val="95000"/>
                              <a:lumOff val="5000"/>
                            </a:schemeClr>
                          </a:solidFill>
                          <a:effectLst/>
                          <a:latin typeface="+mn-lt"/>
                          <a:ea typeface="+mn-ea"/>
                          <a:cs typeface="+mn-cs"/>
                        </a:rPr>
                        <a:t>6s</a:t>
                      </a:r>
                      <a:r>
                        <a:rPr lang="en-US" altLang="zh-CN" sz="1800" b="1" kern="1200" baseline="30000" dirty="0" smtClean="0">
                          <a:solidFill>
                            <a:schemeClr val="tx1">
                              <a:lumMod val="95000"/>
                              <a:lumOff val="5000"/>
                            </a:schemeClr>
                          </a:solidFill>
                          <a:effectLst/>
                          <a:latin typeface="+mn-lt"/>
                          <a:ea typeface="+mn-ea"/>
                          <a:cs typeface="+mn-cs"/>
                        </a:rPr>
                        <a:t>2</a:t>
                      </a:r>
                      <a:r>
                        <a:rPr lang="zh-CN" altLang="zh-CN" sz="1800" b="1" kern="1200" dirty="0" smtClean="0">
                          <a:solidFill>
                            <a:schemeClr val="tx1">
                              <a:lumMod val="95000"/>
                              <a:lumOff val="5000"/>
                            </a:schemeClr>
                          </a:solidFill>
                          <a:effectLst/>
                          <a:latin typeface="+mn-lt"/>
                          <a:ea typeface="+mn-ea"/>
                          <a:cs typeface="+mn-cs"/>
                        </a:rPr>
                        <a:t>，价层电子排布式</a:t>
                      </a:r>
                      <a:r>
                        <a:rPr lang="en-US" altLang="zh-CN" b="1" dirty="0" smtClean="0">
                          <a:solidFill>
                            <a:srgbClr val="000000"/>
                          </a:solidFill>
                          <a:latin typeface="楷体" charset="0"/>
                          <a:cs typeface="楷体" charset="0"/>
                        </a:rPr>
                        <a:t>——</a:t>
                      </a:r>
                      <a:r>
                        <a:rPr lang="en-US" altLang="zh-CN" b="1" dirty="0" smtClean="0">
                          <a:solidFill>
                            <a:srgbClr val="FF0000"/>
                          </a:solidFill>
                          <a:latin typeface="楷体" charset="0"/>
                          <a:cs typeface="楷体" charset="0"/>
                        </a:rPr>
                        <a:t>Sm</a:t>
                      </a:r>
                      <a:r>
                        <a:rPr lang="en-US" altLang="zh-CN" b="1" baseline="30000" dirty="0" smtClean="0">
                          <a:solidFill>
                            <a:srgbClr val="FF0000"/>
                          </a:solidFill>
                          <a:latin typeface="楷体" charset="0"/>
                          <a:cs typeface="楷体" charset="0"/>
                        </a:rPr>
                        <a:t>3+</a:t>
                      </a:r>
                      <a:endParaRPr lang="zh-CN" altLang="zh-CN" sz="1800" b="1" kern="1200" dirty="0">
                        <a:solidFill>
                          <a:schemeClr val="tx1">
                            <a:lumMod val="95000"/>
                            <a:lumOff val="5000"/>
                          </a:schemeClr>
                        </a:solidFill>
                        <a:effectLst/>
                        <a:latin typeface="+mn-lt"/>
                        <a:ea typeface="+mn-ea"/>
                        <a:cs typeface="+mn-cs"/>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79679174"/>
                  </a:ext>
                </a:extLst>
              </a:tr>
              <a:tr h="473075">
                <a:tc>
                  <a:txBody>
                    <a:bodyPr/>
                    <a:lstStyle/>
                    <a:p>
                      <a:pPr indent="0">
                        <a:buNone/>
                      </a:pPr>
                      <a:r>
                        <a:rPr lang="en-US" altLang="zh-CN" b="1" dirty="0" smtClean="0">
                          <a:solidFill>
                            <a:srgbClr val="000000"/>
                          </a:solidFill>
                          <a:latin typeface="楷体" charset="0"/>
                          <a:cs typeface="楷体" charset="0"/>
                        </a:rPr>
                        <a:t>2019</a:t>
                      </a:r>
                      <a:r>
                        <a:rPr lang="zh-CN" altLang="en-US" b="1" dirty="0" smtClean="0">
                          <a:solidFill>
                            <a:srgbClr val="000000"/>
                          </a:solidFill>
                          <a:latin typeface="楷体" charset="0"/>
                          <a:cs typeface="楷体" charset="0"/>
                        </a:rPr>
                        <a:t>年</a:t>
                      </a:r>
                      <a:r>
                        <a:rPr lang="zh-CN" altLang="en-US" b="1" dirty="0">
                          <a:solidFill>
                            <a:srgbClr val="000000"/>
                          </a:solidFill>
                          <a:latin typeface="楷体" charset="0"/>
                          <a:cs typeface="楷体" charset="0"/>
                        </a:rPr>
                        <a:t>全国</a:t>
                      </a:r>
                      <a:r>
                        <a:rPr lang="en-US" altLang="zh-CN" sz="1600" b="1" dirty="0">
                          <a:solidFill>
                            <a:srgbClr val="000000"/>
                          </a:solidFill>
                          <a:latin typeface="楷体" charset="0"/>
                          <a:cs typeface="楷体" charset="0"/>
                        </a:rPr>
                        <a:t>III</a:t>
                      </a:r>
                      <a:r>
                        <a:rPr lang="zh-CN" altLang="en-US" sz="1200" b="0" dirty="0">
                          <a:latin typeface="Times New Roman" panose="02020603050405020304" pitchFamily="18" charset="0"/>
                          <a:cs typeface="Times New Roman" panose="02020603050405020304" pitchFamily="18" charset="0"/>
                        </a:rPr>
                        <a:t>卷</a:t>
                      </a:r>
                      <a:r>
                        <a:rPr lang="en-US" altLang="zh-CN" sz="2000" b="0" dirty="0">
                          <a:latin typeface="Times New Roman" panose="02020603050405020304" pitchFamily="18" charset="0"/>
                          <a:cs typeface="Times New Roman" panose="02020603050405020304" pitchFamily="18" charset="0"/>
                        </a:rPr>
                        <a:t>3</a:t>
                      </a:r>
                      <a:r>
                        <a:rPr lang="en-US" altLang="zh-CN" sz="2000" b="1" dirty="0">
                          <a:solidFill>
                            <a:srgbClr val="000000"/>
                          </a:solidFill>
                          <a:latin typeface="楷体" charset="0"/>
                          <a:cs typeface="楷体" charset="0"/>
                        </a:rPr>
                        <a:t>5</a:t>
                      </a:r>
                      <a:r>
                        <a:rPr lang="zh-CN" altLang="en-US" sz="2000" b="1" dirty="0">
                          <a:solidFill>
                            <a:srgbClr val="000000"/>
                          </a:solidFill>
                          <a:latin typeface="楷体" charset="0"/>
                          <a:cs typeface="楷体" charset="0"/>
                        </a:rPr>
                        <a:t>题</a:t>
                      </a:r>
                      <a:r>
                        <a:rPr lang="en-US" altLang="zh-CN" sz="2000" b="1" dirty="0">
                          <a:solidFill>
                            <a:srgbClr val="000000"/>
                          </a:solidFill>
                          <a:latin typeface="楷体" charset="0"/>
                          <a:cs typeface="楷体" charset="0"/>
                        </a:rPr>
                        <a:t>(1)</a:t>
                      </a:r>
                      <a:endParaRPr lang="zh-CN" altLang="en-US" sz="2000"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dk1"/>
                          </a:solidFill>
                          <a:effectLst/>
                          <a:latin typeface="+mn-lt"/>
                          <a:ea typeface="+mn-ea"/>
                          <a:cs typeface="+mn-cs"/>
                        </a:rPr>
                        <a:t>元素基态原子核外</a:t>
                      </a:r>
                      <a:r>
                        <a:rPr lang="en-US" altLang="zh-CN" sz="1800" b="1" kern="1200" dirty="0" smtClean="0">
                          <a:solidFill>
                            <a:schemeClr val="dk1"/>
                          </a:solidFill>
                          <a:effectLst/>
                          <a:latin typeface="+mn-lt"/>
                          <a:ea typeface="+mn-ea"/>
                          <a:cs typeface="+mn-cs"/>
                        </a:rPr>
                        <a:t>M</a:t>
                      </a:r>
                      <a:r>
                        <a:rPr lang="zh-CN" altLang="zh-CN" sz="1800" b="1" kern="1200" dirty="0" smtClean="0">
                          <a:solidFill>
                            <a:schemeClr val="dk1"/>
                          </a:solidFill>
                          <a:effectLst/>
                          <a:latin typeface="+mn-lt"/>
                          <a:ea typeface="+mn-ea"/>
                          <a:cs typeface="+mn-cs"/>
                        </a:rPr>
                        <a:t>层电子的自旋状态</a:t>
                      </a:r>
                      <a:r>
                        <a:rPr lang="en-US" altLang="zh-CN" b="1" dirty="0" smtClean="0">
                          <a:solidFill>
                            <a:srgbClr val="000000"/>
                          </a:solidFill>
                          <a:latin typeface="楷体" charset="0"/>
                          <a:cs typeface="楷体" charset="0"/>
                        </a:rPr>
                        <a:t>——</a:t>
                      </a:r>
                      <a:r>
                        <a:rPr lang="en-US" altLang="zh-CN" b="1" dirty="0" smtClean="0">
                          <a:solidFill>
                            <a:srgbClr val="FF0000"/>
                          </a:solidFill>
                          <a:latin typeface="楷体" charset="0"/>
                          <a:cs typeface="楷体" charset="0"/>
                        </a:rPr>
                        <a:t>Li</a:t>
                      </a:r>
                      <a:endParaRPr lang="zh-CN" altLang="en-US" b="1" dirty="0">
                        <a:solidFill>
                          <a:srgbClr val="000000"/>
                        </a:solidFill>
                        <a:latin typeface="楷体" charset="0"/>
                        <a:ea typeface="楷体" charset="0"/>
                        <a:cs typeface="楷体" charset="0"/>
                      </a:endParaRPr>
                    </a:p>
                  </a:txBody>
                  <a:tcPr marL="0" marR="0" marT="63500" marB="63500">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3184286317"/>
                  </a:ext>
                </a:extLst>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0933" y="2606967"/>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pic>
        <p:nvPicPr>
          <p:cNvPr id="5" name="图片 4"/>
          <p:cNvPicPr>
            <a:picLocks noChangeAspect="1"/>
          </p:cNvPicPr>
          <p:nvPr/>
        </p:nvPicPr>
        <p:blipFill>
          <a:blip r:embed="rId2"/>
          <a:stretch>
            <a:fillRect/>
          </a:stretch>
        </p:blipFill>
        <p:spPr>
          <a:xfrm>
            <a:off x="-15033" y="188640"/>
            <a:ext cx="8890588" cy="2160240"/>
          </a:xfrm>
          <a:prstGeom prst="rect">
            <a:avLst/>
          </a:prstGeom>
        </p:spPr>
      </p:pic>
      <p:sp>
        <p:nvSpPr>
          <p:cNvPr id="6" name="椭圆 5"/>
          <p:cNvSpPr/>
          <p:nvPr/>
        </p:nvSpPr>
        <p:spPr>
          <a:xfrm>
            <a:off x="2462686" y="3231915"/>
            <a:ext cx="1224136" cy="504056"/>
          </a:xfrm>
          <a:prstGeom prst="ellipse">
            <a:avLst/>
          </a:prstGeom>
          <a:noFill/>
        </p:spPr>
        <p:txBody>
          <a:bodyPr wrap="non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grpSp>
        <p:nvGrpSpPr>
          <p:cNvPr id="14" name="组合 13"/>
          <p:cNvGrpSpPr/>
          <p:nvPr/>
        </p:nvGrpSpPr>
        <p:grpSpPr>
          <a:xfrm>
            <a:off x="260934" y="1007437"/>
            <a:ext cx="7656390" cy="1379221"/>
            <a:chOff x="354024" y="3004722"/>
            <a:chExt cx="7656390" cy="1379221"/>
          </a:xfrm>
        </p:grpSpPr>
        <p:sp>
          <p:nvSpPr>
            <p:cNvPr id="7" name="椭圆 6"/>
            <p:cNvSpPr/>
            <p:nvPr/>
          </p:nvSpPr>
          <p:spPr>
            <a:xfrm>
              <a:off x="354024" y="3032956"/>
              <a:ext cx="536190"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8" name="椭圆 7"/>
            <p:cNvSpPr/>
            <p:nvPr/>
          </p:nvSpPr>
          <p:spPr>
            <a:xfrm>
              <a:off x="7020272" y="3861048"/>
              <a:ext cx="504056"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9" name="椭圆 8"/>
            <p:cNvSpPr/>
            <p:nvPr/>
          </p:nvSpPr>
          <p:spPr>
            <a:xfrm>
              <a:off x="4139952" y="3879887"/>
              <a:ext cx="536190"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0" name="椭圆 9"/>
            <p:cNvSpPr/>
            <p:nvPr/>
          </p:nvSpPr>
          <p:spPr>
            <a:xfrm>
              <a:off x="3167844" y="3851579"/>
              <a:ext cx="536190"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3" name="椭圆 12"/>
            <p:cNvSpPr/>
            <p:nvPr/>
          </p:nvSpPr>
          <p:spPr>
            <a:xfrm>
              <a:off x="7474224" y="3004722"/>
              <a:ext cx="536190"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grpSp>
      <p:sp>
        <p:nvSpPr>
          <p:cNvPr id="11" name="文本框 10"/>
          <p:cNvSpPr txBox="1"/>
          <p:nvPr/>
        </p:nvSpPr>
        <p:spPr>
          <a:xfrm>
            <a:off x="260934" y="3469900"/>
            <a:ext cx="5328591" cy="2264274"/>
          </a:xfrm>
          <a:prstGeom prst="rect">
            <a:avLst/>
          </a:prstGeom>
          <a:noFill/>
          <a:ln w="9525">
            <a:noFill/>
          </a:ln>
        </p:spPr>
        <p:txBody>
          <a:bodyPr wrap="square">
            <a:spAutoFit/>
          </a:bodyPr>
          <a:lstStyle/>
          <a:p>
            <a:pPr>
              <a:lnSpc>
                <a:spcPct val="12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）核外</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价</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电子排布式</a:t>
            </a:r>
            <a:endParaRPr lang="en-US" altLang="zh-CN" sz="2400" b="1" dirty="0" smtClean="0">
              <a:latin typeface="宋体" panose="02010600030101010101" pitchFamily="2" charset="-122"/>
            </a:endParaRPr>
          </a:p>
          <a:p>
            <a:pPr>
              <a:lnSpc>
                <a:spcPct val="120000"/>
              </a:lnSpc>
            </a:pPr>
            <a:r>
              <a:rPr lang="en-US" altLang="zh-CN" sz="2400" b="1" dirty="0" smtClean="0">
                <a:latin typeface="宋体" panose="02010600030101010101" pitchFamily="2" charset="-122"/>
              </a:rPr>
              <a:t>     </a:t>
            </a:r>
            <a:r>
              <a:rPr lang="zh-CN" altLang="en-US" sz="2400" b="1" dirty="0" smtClean="0">
                <a:latin typeface="宋体" panose="02010600030101010101" pitchFamily="2" charset="-122"/>
              </a:rPr>
              <a:t>核</a:t>
            </a:r>
            <a:r>
              <a:rPr lang="zh-CN" altLang="en-US" sz="2400" b="1" dirty="0">
                <a:latin typeface="宋体" panose="02010600030101010101" pitchFamily="2" charset="-122"/>
              </a:rPr>
              <a:t>外</a:t>
            </a:r>
            <a:r>
              <a:rPr lang="en-US" altLang="zh-CN" sz="2400" b="1" dirty="0">
                <a:latin typeface="宋体" panose="02010600030101010101" pitchFamily="2" charset="-122"/>
              </a:rPr>
              <a:t>(</a:t>
            </a:r>
            <a:r>
              <a:rPr lang="zh-CN" altLang="en-US" sz="2400" b="1" dirty="0">
                <a:latin typeface="宋体" panose="02010600030101010101" pitchFamily="2" charset="-122"/>
              </a:rPr>
              <a:t>价</a:t>
            </a:r>
            <a:r>
              <a:rPr lang="en-US" altLang="zh-CN" sz="2400" b="1" dirty="0">
                <a:latin typeface="宋体" panose="02010600030101010101" pitchFamily="2" charset="-122"/>
              </a:rPr>
              <a:t>)</a:t>
            </a:r>
            <a:r>
              <a:rPr lang="zh-CN" altLang="en-US" sz="2400" b="1" dirty="0">
                <a:latin typeface="宋体" panose="02010600030101010101" pitchFamily="2" charset="-122"/>
              </a:rPr>
              <a:t>电子</a:t>
            </a:r>
            <a:r>
              <a:rPr lang="zh-CN" altLang="en-US" sz="2400" b="1" dirty="0" smtClean="0">
                <a:latin typeface="宋体" panose="02010600030101010101" pitchFamily="2" charset="-122"/>
              </a:rPr>
              <a:t>排布图</a:t>
            </a:r>
            <a:endParaRPr lang="en-US" altLang="zh-CN" sz="2400" b="1" dirty="0" smtClean="0">
              <a:latin typeface="宋体" panose="02010600030101010101" pitchFamily="2" charset="-122"/>
            </a:endParaRPr>
          </a:p>
          <a:p>
            <a:pPr>
              <a:lnSpc>
                <a:spcPct val="120000"/>
              </a:lnSpc>
            </a:pPr>
            <a:r>
              <a:rPr lang="en-US" altLang="zh-CN" sz="2400" b="1" dirty="0">
                <a:latin typeface="宋体" panose="02010600030101010101" pitchFamily="2" charset="-122"/>
              </a:rPr>
              <a:t> </a:t>
            </a:r>
            <a:r>
              <a:rPr lang="en-US" altLang="zh-CN" sz="2400" b="1" dirty="0" smtClean="0">
                <a:latin typeface="宋体" panose="02010600030101010101" pitchFamily="2" charset="-122"/>
              </a:rPr>
              <a:t>    </a:t>
            </a:r>
            <a:r>
              <a:rPr lang="zh-CN" altLang="en-US" sz="2400" b="1" dirty="0" smtClean="0">
                <a:latin typeface="宋体" panose="02010600030101010101" pitchFamily="2" charset="-122"/>
              </a:rPr>
              <a:t>离子的</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价</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电子排布式</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图</a:t>
            </a:r>
            <a:r>
              <a:rPr lang="en-US" altLang="zh-CN" sz="2400" b="1" dirty="0" smtClean="0">
                <a:latin typeface="宋体" panose="02010600030101010101" pitchFamily="2" charset="-122"/>
              </a:rPr>
              <a:t>)</a:t>
            </a:r>
          </a:p>
          <a:p>
            <a:pPr>
              <a:lnSpc>
                <a:spcPct val="12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）能层、能级符号</a:t>
            </a:r>
            <a:endParaRPr lang="en-US" altLang="zh-CN" sz="2400" b="1" dirty="0" smtClean="0">
              <a:latin typeface="宋体" panose="02010600030101010101" pitchFamily="2" charset="-122"/>
            </a:endParaRPr>
          </a:p>
          <a:p>
            <a:pPr>
              <a:lnSpc>
                <a:spcPct val="12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）电子云轮廓图</a:t>
            </a:r>
            <a:endParaRPr lang="zh-CN" altLang="en-US" sz="2400" dirty="0"/>
          </a:p>
        </p:txBody>
      </p:sp>
      <p:grpSp>
        <p:nvGrpSpPr>
          <p:cNvPr id="31" name="组合 30"/>
          <p:cNvGrpSpPr/>
          <p:nvPr/>
        </p:nvGrpSpPr>
        <p:grpSpPr>
          <a:xfrm>
            <a:off x="3966016" y="3347947"/>
            <a:ext cx="6830235" cy="1578536"/>
            <a:chOff x="3969422" y="3237534"/>
            <a:chExt cx="6830235" cy="1578536"/>
          </a:xfrm>
        </p:grpSpPr>
        <p:cxnSp>
          <p:nvCxnSpPr>
            <p:cNvPr id="3" name="直接连接符 2"/>
            <p:cNvCxnSpPr/>
            <p:nvPr/>
          </p:nvCxnSpPr>
          <p:spPr>
            <a:xfrm>
              <a:off x="3969422" y="4068871"/>
              <a:ext cx="146667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379001" y="3475519"/>
              <a:ext cx="858486" cy="1179293"/>
              <a:chOff x="6490203" y="3473587"/>
              <a:chExt cx="858486" cy="1179293"/>
            </a:xfrm>
          </p:grpSpPr>
          <p:grpSp>
            <p:nvGrpSpPr>
              <p:cNvPr id="22" name="组合 21"/>
              <p:cNvGrpSpPr/>
              <p:nvPr/>
            </p:nvGrpSpPr>
            <p:grpSpPr>
              <a:xfrm>
                <a:off x="6505675" y="3484219"/>
                <a:ext cx="843014" cy="1158028"/>
                <a:chOff x="6084168" y="3495108"/>
                <a:chExt cx="843014" cy="1158028"/>
              </a:xfrm>
            </p:grpSpPr>
            <p:cxnSp>
              <p:nvCxnSpPr>
                <p:cNvPr id="19" name="直接箭头连接符 18"/>
                <p:cNvCxnSpPr/>
                <p:nvPr/>
              </p:nvCxnSpPr>
              <p:spPr>
                <a:xfrm>
                  <a:off x="6084168" y="3495108"/>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6084168" y="4653136"/>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084168" y="4077072"/>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3" name="直接连接符 22"/>
              <p:cNvCxnSpPr/>
              <p:nvPr/>
            </p:nvCxnSpPr>
            <p:spPr>
              <a:xfrm flipH="1" flipV="1">
                <a:off x="6490203" y="3473587"/>
                <a:ext cx="15472" cy="11792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6192569" y="3237534"/>
              <a:ext cx="4572000" cy="369332"/>
            </a:xfrm>
            <a:prstGeom prst="rect">
              <a:avLst/>
            </a:prstGeom>
          </p:spPr>
          <p:txBody>
            <a:bodyPr>
              <a:spAutoFit/>
            </a:bodyPr>
            <a:lstStyle/>
            <a:p>
              <a:r>
                <a:rPr lang="zh-CN" altLang="en-US" b="1" dirty="0">
                  <a:latin typeface="宋体" panose="02010600030101010101" pitchFamily="2" charset="-122"/>
                </a:rPr>
                <a:t>轨道</a:t>
              </a:r>
              <a:r>
                <a:rPr lang="zh-CN" altLang="en-US" b="1" dirty="0" smtClean="0">
                  <a:latin typeface="宋体" panose="02010600030101010101" pitchFamily="2" charset="-122"/>
                </a:rPr>
                <a:t>数</a:t>
              </a:r>
              <a:endParaRPr lang="en-US" altLang="zh-CN" b="1" dirty="0">
                <a:latin typeface="宋体" panose="02010600030101010101" pitchFamily="2" charset="-122"/>
              </a:endParaRPr>
            </a:p>
          </p:txBody>
        </p:sp>
        <p:sp>
          <p:nvSpPr>
            <p:cNvPr id="28" name="矩形 27"/>
            <p:cNvSpPr/>
            <p:nvPr/>
          </p:nvSpPr>
          <p:spPr>
            <a:xfrm>
              <a:off x="6227657" y="3863895"/>
              <a:ext cx="4572000" cy="369332"/>
            </a:xfrm>
            <a:prstGeom prst="rect">
              <a:avLst/>
            </a:prstGeom>
          </p:spPr>
          <p:txBody>
            <a:bodyPr>
              <a:spAutoFit/>
            </a:bodyPr>
            <a:lstStyle/>
            <a:p>
              <a:r>
                <a:rPr lang="zh-CN" altLang="en-US" b="1" dirty="0" smtClean="0">
                  <a:latin typeface="宋体" panose="02010600030101010101" pitchFamily="2" charset="-122"/>
                </a:rPr>
                <a:t>未成对电子数</a:t>
              </a:r>
              <a:endParaRPr lang="en-US" altLang="zh-CN" b="1" dirty="0">
                <a:latin typeface="宋体" panose="02010600030101010101" pitchFamily="2" charset="-122"/>
              </a:endParaRPr>
            </a:p>
          </p:txBody>
        </p:sp>
        <p:sp>
          <p:nvSpPr>
            <p:cNvPr id="29" name="矩形 28"/>
            <p:cNvSpPr/>
            <p:nvPr/>
          </p:nvSpPr>
          <p:spPr>
            <a:xfrm>
              <a:off x="6192569" y="4446738"/>
              <a:ext cx="4572000" cy="369332"/>
            </a:xfrm>
            <a:prstGeom prst="rect">
              <a:avLst/>
            </a:prstGeom>
          </p:spPr>
          <p:txBody>
            <a:bodyPr>
              <a:spAutoFit/>
            </a:bodyPr>
            <a:lstStyle/>
            <a:p>
              <a:r>
                <a:rPr lang="zh-CN" altLang="en-US" b="1" dirty="0" smtClean="0">
                  <a:latin typeface="宋体" panose="02010600030101010101" pitchFamily="2" charset="-122"/>
                </a:rPr>
                <a:t>自旋相反电子对数</a:t>
              </a:r>
              <a:endParaRPr lang="en-US" altLang="zh-CN" b="1" dirty="0">
                <a:latin typeface="宋体" panose="02010600030101010101" pitchFamily="2" charset="-122"/>
              </a:endParaRPr>
            </a:p>
          </p:txBody>
        </p:sp>
      </p:grpSp>
    </p:spTree>
    <p:extLst>
      <p:ext uri="{BB962C8B-B14F-4D97-AF65-F5344CB8AC3E}">
        <p14:creationId xmlns:p14="http://schemas.microsoft.com/office/powerpoint/2010/main" val="4063310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107504" y="260648"/>
            <a:ext cx="17281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latin typeface="黑体" panose="02010600030101010101" pitchFamily="2" charset="-122"/>
                <a:ea typeface="黑体" panose="02010600030101010101" pitchFamily="2" charset="-122"/>
              </a:rPr>
              <a:t>拓展迁移：</a:t>
            </a:r>
            <a:endParaRPr lang="zh-CN" altLang="zh-CN" sz="2400" b="1" dirty="0">
              <a:solidFill>
                <a:schemeClr val="dk1"/>
              </a:solidFill>
            </a:endParaRPr>
          </a:p>
        </p:txBody>
      </p:sp>
      <p:pic>
        <p:nvPicPr>
          <p:cNvPr id="4" name="图片 3"/>
          <p:cNvPicPr>
            <a:picLocks noChangeAspect="1"/>
          </p:cNvPicPr>
          <p:nvPr/>
        </p:nvPicPr>
        <p:blipFill>
          <a:blip r:embed="rId2"/>
          <a:stretch>
            <a:fillRect/>
          </a:stretch>
        </p:blipFill>
        <p:spPr>
          <a:xfrm>
            <a:off x="107504" y="997729"/>
            <a:ext cx="4680520" cy="4190822"/>
          </a:xfrm>
          <a:prstGeom prst="rect">
            <a:avLst/>
          </a:prstGeom>
        </p:spPr>
      </p:pic>
      <p:sp>
        <p:nvSpPr>
          <p:cNvPr id="2" name="文本框 1"/>
          <p:cNvSpPr txBox="1"/>
          <p:nvPr/>
        </p:nvSpPr>
        <p:spPr>
          <a:xfrm>
            <a:off x="3167336" y="2925038"/>
            <a:ext cx="5976664" cy="732508"/>
          </a:xfrm>
          <a:prstGeom prst="rect">
            <a:avLst/>
          </a:prstGeom>
          <a:noFill/>
        </p:spPr>
        <p:txBody>
          <a:bodyPr wrap="square" rtlCol="0">
            <a:spAutoFit/>
          </a:bodyPr>
          <a:lstStyle/>
          <a:p>
            <a:pPr>
              <a:lnSpc>
                <a:spcPct val="130000"/>
              </a:lnSpc>
            </a:pPr>
            <a:r>
              <a:rPr lang="en-US" altLang="zh-CN" sz="3200" b="1" dirty="0" smtClean="0">
                <a:latin typeface="Arial" panose="020B0604020202020204" pitchFamily="34" charset="0"/>
                <a:ea typeface="微软雅黑" panose="020B0503020204020204" pitchFamily="34" charset="-122"/>
              </a:rPr>
              <a:t>1.ns&lt;(n-3)g&lt;(n-2)f&lt;(n-1)d&lt;np</a:t>
            </a:r>
            <a:endParaRPr lang="zh-CN" altLang="en-US" sz="3200"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3267794" y="3657546"/>
            <a:ext cx="5904656" cy="1052596"/>
          </a:xfrm>
          <a:prstGeom prst="rect">
            <a:avLst/>
          </a:prstGeom>
          <a:noFill/>
        </p:spPr>
        <p:txBody>
          <a:bodyPr wrap="square" rtlCol="0">
            <a:spAutoFit/>
          </a:bodyPr>
          <a:lstStyle/>
          <a:p>
            <a:pPr>
              <a:lnSpc>
                <a:spcPct val="130000"/>
              </a:lnSpc>
            </a:pPr>
            <a:r>
              <a:rPr lang="zh-CN" altLang="en-US" sz="2400" b="1" dirty="0" smtClean="0">
                <a:ea typeface="微软雅黑" panose="020B0503020204020204" pitchFamily="34" charset="-122"/>
              </a:rPr>
              <a:t>（</a:t>
            </a:r>
            <a:r>
              <a:rPr lang="en-US" altLang="zh-CN" sz="2400" b="1" dirty="0" smtClean="0">
                <a:ea typeface="微软雅黑" panose="020B0503020204020204" pitchFamily="34" charset="-122"/>
              </a:rPr>
              <a:t>1</a:t>
            </a:r>
            <a:r>
              <a:rPr lang="zh-CN" altLang="en-US" sz="2400" b="1" dirty="0" smtClean="0">
                <a:ea typeface="微软雅黑" panose="020B0503020204020204" pitchFamily="34" charset="-122"/>
              </a:rPr>
              <a:t>）每周期元素种数</a:t>
            </a:r>
            <a:endParaRPr lang="en-US" altLang="zh-CN" sz="2400" b="1" dirty="0" smtClean="0">
              <a:ea typeface="微软雅黑" panose="020B0503020204020204" pitchFamily="34" charset="-122"/>
            </a:endParaRPr>
          </a:p>
          <a:p>
            <a:pPr>
              <a:lnSpc>
                <a:spcPct val="130000"/>
              </a:lnSpc>
            </a:pPr>
            <a:r>
              <a:rPr lang="zh-CN" altLang="en-US" sz="2400" b="1" dirty="0" smtClean="0">
                <a:ea typeface="微软雅黑" panose="020B0503020204020204" pitchFamily="34" charset="-122"/>
              </a:rPr>
              <a:t>（</a:t>
            </a:r>
            <a:r>
              <a:rPr lang="en-US" altLang="zh-CN" sz="2400" b="1" dirty="0" smtClean="0">
                <a:ea typeface="微软雅黑" panose="020B0503020204020204" pitchFamily="34" charset="-122"/>
              </a:rPr>
              <a:t>2</a:t>
            </a:r>
            <a:r>
              <a:rPr lang="zh-CN" altLang="en-US" sz="2400" b="1" dirty="0" smtClean="0">
                <a:ea typeface="微软雅黑" panose="020B0503020204020204" pitchFamily="34" charset="-122"/>
              </a:rPr>
              <a:t>）任意原子序数原子在周期表中的位置</a:t>
            </a:r>
          </a:p>
        </p:txBody>
      </p:sp>
      <p:sp>
        <p:nvSpPr>
          <p:cNvPr id="6" name="文本框 5"/>
          <p:cNvSpPr txBox="1"/>
          <p:nvPr/>
        </p:nvSpPr>
        <p:spPr>
          <a:xfrm>
            <a:off x="3195786" y="4852347"/>
            <a:ext cx="3536454" cy="652486"/>
          </a:xfrm>
          <a:prstGeom prst="rect">
            <a:avLst/>
          </a:prstGeom>
          <a:noFill/>
        </p:spPr>
        <p:txBody>
          <a:bodyPr wrap="square" rtlCol="0">
            <a:spAutoFit/>
          </a:bodyPr>
          <a:lstStyle/>
          <a:p>
            <a:pPr>
              <a:lnSpc>
                <a:spcPct val="130000"/>
              </a:lnSpc>
            </a:pPr>
            <a:r>
              <a:rPr lang="en-US" altLang="zh-CN" sz="2800" b="1" dirty="0" smtClean="0">
                <a:ea typeface="微软雅黑" panose="020B0503020204020204" pitchFamily="34" charset="-122"/>
              </a:rPr>
              <a:t>2.3d</a:t>
            </a:r>
            <a:r>
              <a:rPr lang="zh-CN" altLang="en-US" sz="2800" b="1" dirty="0" smtClean="0">
                <a:ea typeface="微软雅黑" panose="020B0503020204020204" pitchFamily="34" charset="-122"/>
              </a:rPr>
              <a:t>与</a:t>
            </a:r>
            <a:r>
              <a:rPr lang="en-US" altLang="zh-CN" sz="2800" b="1" dirty="0" smtClean="0">
                <a:ea typeface="微软雅黑" panose="020B0503020204020204" pitchFamily="34" charset="-122"/>
              </a:rPr>
              <a:t>4s</a:t>
            </a:r>
            <a:r>
              <a:rPr lang="zh-CN" altLang="en-US" sz="2800" b="1" dirty="0" smtClean="0">
                <a:ea typeface="微软雅黑" panose="020B0503020204020204" pitchFamily="34" charset="-122"/>
              </a:rPr>
              <a:t>的能量问题</a:t>
            </a:r>
            <a:endParaRPr lang="zh-CN" altLang="en-US" sz="2800" b="1" dirty="0" smtClean="0">
              <a:ea typeface="微软雅黑" panose="020B0503020204020204" pitchFamily="34" charset="-122"/>
            </a:endParaRPr>
          </a:p>
        </p:txBody>
      </p:sp>
      <p:sp>
        <p:nvSpPr>
          <p:cNvPr id="7" name="矩形 6"/>
          <p:cNvSpPr/>
          <p:nvPr/>
        </p:nvSpPr>
        <p:spPr>
          <a:xfrm>
            <a:off x="3167336" y="5584855"/>
            <a:ext cx="5760640" cy="830997"/>
          </a:xfrm>
          <a:prstGeom prst="rect">
            <a:avLst/>
          </a:prstGeom>
        </p:spPr>
        <p:txBody>
          <a:bodyPr wrap="square">
            <a:spAutoFit/>
          </a:bodyPr>
          <a:lstStyle/>
          <a:p>
            <a:r>
              <a:rPr lang="zh-CN" altLang="en-US" sz="3600" b="1" baseline="-25000" dirty="0">
                <a:solidFill>
                  <a:srgbClr val="FF0000"/>
                </a:solidFill>
              </a:rPr>
              <a:t>核外电子填充的顺序与原子轨道的能量顺序不是严格的一一对应关系。</a:t>
            </a:r>
          </a:p>
        </p:txBody>
      </p:sp>
    </p:spTree>
    <p:extLst>
      <p:ext uri="{BB962C8B-B14F-4D97-AF65-F5344CB8AC3E}">
        <p14:creationId xmlns:p14="http://schemas.microsoft.com/office/powerpoint/2010/main" val="22396696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矩形 3"/>
          <p:cNvSpPr>
            <a:spLocks noChangeArrowheads="1"/>
          </p:cNvSpPr>
          <p:nvPr/>
        </p:nvSpPr>
        <p:spPr bwMode="auto">
          <a:xfrm>
            <a:off x="355283" y="632460"/>
            <a:ext cx="80645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latin typeface="黑体" panose="02010600030101010101" pitchFamily="2" charset="-122"/>
                <a:ea typeface="黑体" panose="02010600030101010101" pitchFamily="2" charset="-122"/>
              </a:rPr>
              <a:t>2.</a:t>
            </a:r>
            <a:r>
              <a:rPr lang="zh-CN" altLang="zh-CN" sz="2000" b="1" dirty="0">
                <a:solidFill>
                  <a:schemeClr val="dk1"/>
                </a:solidFill>
              </a:rPr>
              <a:t>了解电离能的含义，并能用以说明元素的某些性质。</a:t>
            </a:r>
          </a:p>
        </p:txBody>
      </p:sp>
      <p:graphicFrame>
        <p:nvGraphicFramePr>
          <p:cNvPr id="5" name="表格 4"/>
          <p:cNvGraphicFramePr>
            <a:graphicFrameLocks noGrp="1"/>
          </p:cNvGraphicFramePr>
          <p:nvPr>
            <p:extLst>
              <p:ext uri="{D42A27DB-BD31-4B8C-83A1-F6EECF244321}">
                <p14:modId xmlns:p14="http://schemas.microsoft.com/office/powerpoint/2010/main" val="77406250"/>
              </p:ext>
            </p:extLst>
          </p:nvPr>
        </p:nvGraphicFramePr>
        <p:xfrm>
          <a:off x="372110" y="1237615"/>
          <a:ext cx="8399780" cy="3109467"/>
        </p:xfrm>
        <a:graphic>
          <a:graphicData uri="http://schemas.openxmlformats.org/drawingml/2006/table">
            <a:tbl>
              <a:tblPr firstRow="1" bandRow="1">
                <a:tableStyleId>{5C22544A-7EE6-4342-B048-85BDC9FD1C3A}</a:tableStyleId>
              </a:tblPr>
              <a:tblGrid>
                <a:gridCol w="2880360">
                  <a:extLst>
                    <a:ext uri="{9D8B030D-6E8A-4147-A177-3AD203B41FA5}">
                      <a16:colId xmlns:a16="http://schemas.microsoft.com/office/drawing/2014/main" val="20000"/>
                    </a:ext>
                  </a:extLst>
                </a:gridCol>
                <a:gridCol w="5519420">
                  <a:extLst>
                    <a:ext uri="{9D8B030D-6E8A-4147-A177-3AD203B41FA5}">
                      <a16:colId xmlns:a16="http://schemas.microsoft.com/office/drawing/2014/main" val="20001"/>
                    </a:ext>
                  </a:extLst>
                </a:gridCol>
              </a:tblGrid>
              <a:tr h="396240">
                <a:tc>
                  <a:txBody>
                    <a:bodyPr/>
                    <a:lstStyle/>
                    <a:p>
                      <a:r>
                        <a:rPr lang="zh-CN" altLang="en-US" sz="2000" dirty="0" smtClean="0">
                          <a:solidFill>
                            <a:schemeClr val="tx1"/>
                          </a:solidFill>
                        </a:rPr>
                        <a:t>近</a:t>
                      </a:r>
                      <a:r>
                        <a:rPr lang="en-US" altLang="zh-CN" sz="2000" dirty="0" smtClean="0">
                          <a:solidFill>
                            <a:schemeClr val="tx1"/>
                          </a:solidFill>
                        </a:rPr>
                        <a:t>9</a:t>
                      </a:r>
                      <a:r>
                        <a:rPr lang="zh-CN" altLang="en-US" sz="2000" dirty="0" smtClean="0">
                          <a:solidFill>
                            <a:schemeClr val="tx1"/>
                          </a:solidFill>
                        </a:rPr>
                        <a:t>年</a:t>
                      </a:r>
                      <a:r>
                        <a:rPr lang="zh-CN" altLang="en-US" sz="2000" dirty="0">
                          <a:solidFill>
                            <a:schemeClr val="tx1"/>
                          </a:solidFill>
                        </a:rPr>
                        <a:t>全国卷试题</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r>
                        <a:rPr lang="zh-CN" altLang="en-US" sz="2000" dirty="0">
                          <a:solidFill>
                            <a:schemeClr val="tx1"/>
                          </a:solidFill>
                        </a:rPr>
                        <a:t>考查知识点</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70997">
                <a:tc>
                  <a:txBody>
                    <a:bodyPr/>
                    <a:lstStyle/>
                    <a:p>
                      <a:r>
                        <a:rPr lang="en-US" altLang="zh-CN" sz="1800" b="1" dirty="0">
                          <a:latin typeface="楷体" panose="02010609060101010101" pitchFamily="49" charset="-122"/>
                          <a:ea typeface="楷体" panose="02010609060101010101" pitchFamily="49" charset="-122"/>
                        </a:rPr>
                        <a:t>2012</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solidFill>
                            <a:srgbClr val="FF0000"/>
                          </a:solidFill>
                          <a:latin typeface="楷体" panose="02010609060101010101" pitchFamily="49" charset="-122"/>
                          <a:ea typeface="楷体" panose="02010609060101010101" pitchFamily="49" charset="-122"/>
                        </a:rPr>
                        <a:t>O</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S</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Se</a:t>
                      </a:r>
                      <a:r>
                        <a:rPr lang="zh-CN" altLang="en-US" sz="1800" b="1" dirty="0">
                          <a:solidFill>
                            <a:schemeClr val="tx1"/>
                          </a:solidFill>
                          <a:latin typeface="楷体" panose="02010609060101010101" pitchFamily="49" charset="-122"/>
                          <a:ea typeface="楷体" panose="02010609060101010101" pitchFamily="49" charset="-122"/>
                        </a:rPr>
                        <a:t>第一电离能比较</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6591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2013</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baseline="0" dirty="0">
                          <a:solidFill>
                            <a:srgbClr val="FF0000"/>
                          </a:solidFill>
                          <a:latin typeface="楷体" panose="02010609060101010101" pitchFamily="49" charset="-122"/>
                          <a:ea typeface="楷体" panose="02010609060101010101" pitchFamily="49" charset="-122"/>
                        </a:rPr>
                        <a:t>F</a:t>
                      </a:r>
                      <a:r>
                        <a:rPr lang="zh-CN" altLang="en-US" sz="1800" b="1" baseline="0" dirty="0">
                          <a:solidFill>
                            <a:srgbClr val="FF0000"/>
                          </a:solidFill>
                          <a:latin typeface="楷体" panose="02010609060101010101" pitchFamily="49" charset="-122"/>
                          <a:ea typeface="楷体" panose="02010609060101010101" pitchFamily="49" charset="-122"/>
                        </a:rPr>
                        <a:t>、</a:t>
                      </a:r>
                      <a:r>
                        <a:rPr lang="en-US" altLang="zh-CN" sz="1800" b="1" baseline="0" dirty="0">
                          <a:solidFill>
                            <a:srgbClr val="FF0000"/>
                          </a:solidFill>
                          <a:latin typeface="楷体" panose="02010609060101010101" pitchFamily="49" charset="-122"/>
                          <a:ea typeface="楷体" panose="02010609060101010101" pitchFamily="49" charset="-122"/>
                        </a:rPr>
                        <a:t>K</a:t>
                      </a:r>
                      <a:r>
                        <a:rPr lang="zh-CN" altLang="en-US" sz="1800" b="1" baseline="0" dirty="0">
                          <a:solidFill>
                            <a:srgbClr val="FF0000"/>
                          </a:solidFill>
                          <a:latin typeface="楷体" panose="02010609060101010101" pitchFamily="49" charset="-122"/>
                          <a:ea typeface="楷体" panose="02010609060101010101" pitchFamily="49" charset="-122"/>
                        </a:rPr>
                        <a:t>、</a:t>
                      </a:r>
                      <a:r>
                        <a:rPr lang="en-US" altLang="zh-CN" sz="1800" b="1" baseline="0" dirty="0">
                          <a:solidFill>
                            <a:srgbClr val="FF0000"/>
                          </a:solidFill>
                          <a:latin typeface="楷体" panose="02010609060101010101" pitchFamily="49" charset="-122"/>
                          <a:ea typeface="楷体" panose="02010609060101010101" pitchFamily="49" charset="-122"/>
                        </a:rPr>
                        <a:t>Fe</a:t>
                      </a:r>
                      <a:r>
                        <a:rPr lang="zh-CN" altLang="en-US" sz="1800" b="1" baseline="0" dirty="0">
                          <a:solidFill>
                            <a:srgbClr val="FF0000"/>
                          </a:solidFill>
                          <a:latin typeface="楷体" panose="02010609060101010101" pitchFamily="49" charset="-122"/>
                          <a:ea typeface="楷体" panose="02010609060101010101" pitchFamily="49" charset="-122"/>
                        </a:rPr>
                        <a:t>、</a:t>
                      </a:r>
                      <a:r>
                        <a:rPr lang="en-US" altLang="zh-CN" sz="1800" b="1" baseline="0" dirty="0">
                          <a:solidFill>
                            <a:srgbClr val="FF0000"/>
                          </a:solidFill>
                          <a:latin typeface="楷体" panose="02010609060101010101" pitchFamily="49" charset="-122"/>
                          <a:ea typeface="楷体" panose="02010609060101010101" pitchFamily="49" charset="-122"/>
                        </a:rPr>
                        <a:t>Ni</a:t>
                      </a:r>
                      <a:r>
                        <a:rPr lang="zh-CN" altLang="en-US" sz="1800" b="1" baseline="0" dirty="0">
                          <a:latin typeface="楷体" panose="02010609060101010101" pitchFamily="49" charset="-122"/>
                          <a:ea typeface="楷体" panose="02010609060101010101" pitchFamily="49" charset="-122"/>
                        </a:rPr>
                        <a:t>四种元素中第一电离能最小的是</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2014</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rgbClr val="FF0000"/>
                          </a:solidFill>
                          <a:latin typeface="楷体" panose="02010609060101010101" pitchFamily="49" charset="-122"/>
                          <a:ea typeface="楷体" panose="02010609060101010101" pitchFamily="49" charset="-122"/>
                        </a:rPr>
                        <a:t>N</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O</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S</a:t>
                      </a:r>
                      <a:r>
                        <a:rPr lang="zh-CN" altLang="en-US" sz="1800" b="1" dirty="0">
                          <a:latin typeface="楷体" panose="02010609060101010101" pitchFamily="49" charset="-122"/>
                          <a:ea typeface="楷体" panose="02010609060101010101" pitchFamily="49" charset="-122"/>
                        </a:rPr>
                        <a:t>中</a:t>
                      </a:r>
                      <a:r>
                        <a:rPr lang="zh-CN" altLang="en-US" sz="1800" b="1" baseline="0" dirty="0">
                          <a:latin typeface="楷体" panose="02010609060101010101" pitchFamily="49" charset="-122"/>
                          <a:ea typeface="楷体" panose="02010609060101010101" pitchFamily="49" charset="-122"/>
                        </a:rPr>
                        <a:t>第一电离能最大的是</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II</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en-US" altLang="zh-CN" sz="1800" b="1"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baseline="0" dirty="0">
                          <a:latin typeface="楷体" panose="02010609060101010101" pitchFamily="49" charset="-122"/>
                          <a:ea typeface="楷体" panose="02010609060101010101" pitchFamily="49" charset="-122"/>
                        </a:rPr>
                        <a:t>解释</a:t>
                      </a:r>
                      <a:r>
                        <a:rPr lang="en-US" altLang="zh-CN" sz="1800" b="1" baseline="0" dirty="0" err="1">
                          <a:solidFill>
                            <a:srgbClr val="FF0000"/>
                          </a:solidFill>
                          <a:latin typeface="楷体" panose="02010609060101010101" pitchFamily="49" charset="-122"/>
                          <a:ea typeface="楷体" panose="02010609060101010101" pitchFamily="49" charset="-122"/>
                        </a:rPr>
                        <a:t>I</a:t>
                      </a:r>
                      <a:r>
                        <a:rPr lang="en-US" altLang="zh-CN" sz="1800" b="1" baseline="-25000" dirty="0" err="1">
                          <a:solidFill>
                            <a:srgbClr val="FF0000"/>
                          </a:solidFill>
                          <a:latin typeface="楷体" panose="02010609060101010101" pitchFamily="49" charset="-122"/>
                          <a:ea typeface="楷体" panose="02010609060101010101" pitchFamily="49" charset="-122"/>
                        </a:rPr>
                        <a:t>cu</a:t>
                      </a:r>
                      <a:r>
                        <a:rPr lang="zh-CN" altLang="en-US" sz="1800" b="1" baseline="0" dirty="0">
                          <a:solidFill>
                            <a:srgbClr val="FF0000"/>
                          </a:solidFill>
                          <a:latin typeface="楷体" panose="02010609060101010101" pitchFamily="49" charset="-122"/>
                          <a:ea typeface="楷体" panose="02010609060101010101" pitchFamily="49" charset="-122"/>
                        </a:rPr>
                        <a:t>＞</a:t>
                      </a:r>
                      <a:r>
                        <a:rPr lang="en-US" altLang="zh-CN" sz="1800" b="1" baseline="0" dirty="0" err="1">
                          <a:solidFill>
                            <a:srgbClr val="FF0000"/>
                          </a:solidFill>
                          <a:latin typeface="楷体" panose="02010609060101010101" pitchFamily="49" charset="-122"/>
                          <a:ea typeface="楷体" panose="02010609060101010101" pitchFamily="49" charset="-122"/>
                        </a:rPr>
                        <a:t>I</a:t>
                      </a:r>
                      <a:r>
                        <a:rPr lang="en-US" altLang="zh-CN" sz="1800" b="1" baseline="-25000" dirty="0" err="1">
                          <a:solidFill>
                            <a:srgbClr val="FF0000"/>
                          </a:solidFill>
                          <a:latin typeface="楷体" panose="02010609060101010101" pitchFamily="49" charset="-122"/>
                          <a:ea typeface="楷体" panose="02010609060101010101" pitchFamily="49" charset="-122"/>
                        </a:rPr>
                        <a:t>ni</a:t>
                      </a:r>
                      <a:r>
                        <a:rPr lang="zh-CN" altLang="en-US" sz="1800" b="1" baseline="0" dirty="0">
                          <a:latin typeface="楷体" panose="02010609060101010101" pitchFamily="49" charset="-122"/>
                          <a:ea typeface="楷体" panose="02010609060101010101" pitchFamily="49" charset="-122"/>
                        </a:rPr>
                        <a:t>的原因</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370997">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III</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en-US" altLang="zh-CN" sz="1800" b="1"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rgbClr val="FF0000"/>
                          </a:solidFill>
                          <a:latin typeface="楷体" panose="02010609060101010101" pitchFamily="49" charset="-122"/>
                          <a:ea typeface="楷体" panose="02010609060101010101" pitchFamily="49" charset="-122"/>
                        </a:rPr>
                        <a:t>Ga</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As</a:t>
                      </a:r>
                      <a:r>
                        <a:rPr lang="zh-CN" altLang="en-US" sz="1800" b="1" dirty="0">
                          <a:latin typeface="楷体" panose="02010609060101010101" pitchFamily="49" charset="-122"/>
                          <a:ea typeface="楷体" panose="02010609060101010101" pitchFamily="49" charset="-122"/>
                        </a:rPr>
                        <a:t>第一电离能比较</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r h="371475">
                <a:tc>
                  <a:txBody>
                    <a:bodyPr/>
                    <a:lstStyle/>
                    <a:p>
                      <a:pPr indent="0">
                        <a:buNone/>
                      </a:pPr>
                      <a:r>
                        <a:rPr lang="en-US" altLang="zh-CN" b="1" dirty="0">
                          <a:solidFill>
                            <a:srgbClr val="000000"/>
                          </a:solidFill>
                          <a:latin typeface="楷体" charset="0"/>
                          <a:cs typeface="楷体" charset="0"/>
                        </a:rPr>
                        <a:t>20</a:t>
                      </a:r>
                      <a:r>
                        <a:rPr lang="en-US" altLang="zh-CN" sz="2000" b="1" dirty="0">
                          <a:solidFill>
                            <a:schemeClr val="tx1"/>
                          </a:solidFill>
                          <a:latin typeface="楷体" charset="0"/>
                          <a:cs typeface="楷体" charset="0"/>
                        </a:rPr>
                        <a:t>17</a:t>
                      </a:r>
                      <a:r>
                        <a:rPr lang="zh-CN" altLang="en-US" sz="2000" b="1" dirty="0">
                          <a:solidFill>
                            <a:schemeClr val="tx1"/>
                          </a:solidFill>
                          <a:latin typeface="楷体" charset="0"/>
                          <a:cs typeface="楷体" charset="0"/>
                        </a:rPr>
                        <a:t>年全国</a:t>
                      </a:r>
                      <a:r>
                        <a:rPr lang="en-US" altLang="zh-CN" sz="2000" b="1" dirty="0">
                          <a:solidFill>
                            <a:schemeClr val="tx1"/>
                          </a:solidFill>
                          <a:latin typeface="楷体" charset="0"/>
                          <a:cs typeface="楷体" charset="0"/>
                          <a:sym typeface="+mn-ea"/>
                        </a:rPr>
                        <a:t>Ⅱ</a:t>
                      </a:r>
                      <a:r>
                        <a:rPr lang="zh-CN" altLang="en-US" sz="2000" b="0" dirty="0">
                          <a:solidFill>
                            <a:schemeClr val="tx1"/>
                          </a:solidFill>
                          <a:latin typeface="Times New Roman" panose="02020603050405020304" pitchFamily="18" charset="0"/>
                          <a:cs typeface="Times New Roman" panose="02020603050405020304" pitchFamily="18" charset="0"/>
                        </a:rPr>
                        <a:t>卷</a:t>
                      </a:r>
                      <a:r>
                        <a:rPr lang="en-US" altLang="zh-CN" sz="2000" b="0" dirty="0">
                          <a:solidFill>
                            <a:schemeClr val="tx1"/>
                          </a:solidFill>
                          <a:latin typeface="Times New Roman" panose="02020603050405020304" pitchFamily="18" charset="0"/>
                          <a:cs typeface="Times New Roman" panose="02020603050405020304" pitchFamily="18" charset="0"/>
                        </a:rPr>
                        <a:t>35</a:t>
                      </a:r>
                      <a:r>
                        <a:rPr lang="zh-CN" altLang="en-US" sz="2000" b="1" dirty="0">
                          <a:solidFill>
                            <a:schemeClr val="tx1"/>
                          </a:solidFill>
                          <a:latin typeface="楷体" charset="0"/>
                          <a:cs typeface="楷体" charset="0"/>
                        </a:rPr>
                        <a:t>题</a:t>
                      </a:r>
                      <a:r>
                        <a:rPr lang="en-US" altLang="zh-CN" sz="2000" b="1" dirty="0">
                          <a:solidFill>
                            <a:schemeClr val="tx1"/>
                          </a:solidFill>
                          <a:latin typeface="楷体" charset="0"/>
                          <a:cs typeface="楷体" charset="0"/>
                        </a:rPr>
                        <a:t>(2)</a:t>
                      </a:r>
                      <a:endParaRPr lang="en-US" altLang="zh-CN" sz="20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en-US" altLang="zh-CN" b="1" dirty="0">
                          <a:solidFill>
                            <a:srgbClr val="FF0000"/>
                          </a:solidFill>
                          <a:latin typeface="楷体" charset="0"/>
                          <a:cs typeface="楷体" charset="0"/>
                        </a:rPr>
                        <a:t>B</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C</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N</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O</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F</a:t>
                      </a:r>
                      <a:r>
                        <a:rPr lang="zh-CN" altLang="en-US" b="1" dirty="0" smtClean="0">
                          <a:solidFill>
                            <a:srgbClr val="3333FF"/>
                          </a:solidFill>
                          <a:latin typeface="楷体" charset="0"/>
                          <a:cs typeface="楷体" charset="0"/>
                        </a:rPr>
                        <a:t>第一电子亲合能</a:t>
                      </a:r>
                      <a:endParaRPr lang="zh-CN" altLang="en-US" b="1" dirty="0">
                        <a:solidFill>
                          <a:srgbClr val="3333FF"/>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6"/>
                  </a:ext>
                </a:extLst>
              </a:tr>
              <a:tr h="431800">
                <a:tc>
                  <a:txBody>
                    <a:bodyPr/>
                    <a:lstStyle/>
                    <a:p>
                      <a:pPr indent="0">
                        <a:buNone/>
                      </a:pPr>
                      <a:r>
                        <a:rPr lang="en-US" altLang="zh-CN" b="1" dirty="0">
                          <a:solidFill>
                            <a:srgbClr val="000000"/>
                          </a:solidFill>
                          <a:latin typeface="楷体" charset="0"/>
                          <a:cs typeface="楷体" charset="0"/>
                        </a:rPr>
                        <a:t>2017</a:t>
                      </a:r>
                      <a:r>
                        <a:rPr lang="zh-CN" altLang="en-US" b="1" dirty="0">
                          <a:solidFill>
                            <a:srgbClr val="000000"/>
                          </a:solidFill>
                          <a:latin typeface="楷体" charset="0"/>
                          <a:cs typeface="楷体" charset="0"/>
                        </a:rPr>
                        <a:t>年全国</a:t>
                      </a:r>
                      <a:r>
                        <a:rPr lang="en-US" altLang="zh-CN" sz="1600" b="1" dirty="0">
                          <a:solidFill>
                            <a:srgbClr val="000000"/>
                          </a:solidFill>
                          <a:latin typeface="楷体" charset="0"/>
                          <a:cs typeface="楷体" charset="0"/>
                        </a:rPr>
                        <a:t>III</a:t>
                      </a:r>
                      <a:r>
                        <a:rPr lang="zh-CN" altLang="en-US" sz="1200" b="0" dirty="0">
                          <a:latin typeface="Times New Roman" panose="02020603050405020304" pitchFamily="18" charset="0"/>
                          <a:cs typeface="Times New Roman" panose="02020603050405020304" pitchFamily="18" charset="0"/>
                        </a:rPr>
                        <a:t>卷</a:t>
                      </a:r>
                      <a:r>
                        <a:rPr lang="en-US" altLang="zh-CN" sz="2000" b="0" dirty="0">
                          <a:latin typeface="Times New Roman" panose="02020603050405020304" pitchFamily="18" charset="0"/>
                          <a:cs typeface="Times New Roman" panose="02020603050405020304" pitchFamily="18" charset="0"/>
                        </a:rPr>
                        <a:t>3</a:t>
                      </a:r>
                      <a:r>
                        <a:rPr lang="en-US" altLang="zh-CN" sz="2000" b="1" dirty="0">
                          <a:solidFill>
                            <a:srgbClr val="000000"/>
                          </a:solidFill>
                          <a:latin typeface="楷体" charset="0"/>
                          <a:cs typeface="楷体" charset="0"/>
                        </a:rPr>
                        <a:t>5</a:t>
                      </a:r>
                      <a:r>
                        <a:rPr lang="zh-CN" altLang="en-US" sz="2000" b="1" dirty="0">
                          <a:solidFill>
                            <a:srgbClr val="000000"/>
                          </a:solidFill>
                          <a:latin typeface="楷体" charset="0"/>
                          <a:cs typeface="楷体" charset="0"/>
                        </a:rPr>
                        <a:t>题</a:t>
                      </a:r>
                      <a:r>
                        <a:rPr lang="en-US" altLang="zh-CN" sz="2000" b="1" dirty="0">
                          <a:solidFill>
                            <a:srgbClr val="000000"/>
                          </a:solidFill>
                          <a:latin typeface="楷体" charset="0"/>
                          <a:cs typeface="楷体" charset="0"/>
                        </a:rPr>
                        <a:t>(1)</a:t>
                      </a:r>
                      <a:endParaRPr lang="zh-CN" altLang="en-US" sz="2000"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en-US" altLang="zh-CN" b="1" dirty="0" err="1">
                          <a:solidFill>
                            <a:srgbClr val="FF0000"/>
                          </a:solidFill>
                          <a:latin typeface="楷体" charset="0"/>
                          <a:cs typeface="楷体" charset="0"/>
                        </a:rPr>
                        <a:t>Mn</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O</a:t>
                      </a:r>
                      <a:r>
                        <a:rPr lang="zh-CN" altLang="en-US" b="1" dirty="0">
                          <a:solidFill>
                            <a:schemeClr val="tx1"/>
                          </a:solidFill>
                          <a:latin typeface="楷体" charset="0"/>
                          <a:cs typeface="楷体" charset="0"/>
                        </a:rPr>
                        <a:t>第一电离能比较</a:t>
                      </a:r>
                      <a:r>
                        <a:rPr lang="en-US" altLang="zh-CN" b="1" dirty="0">
                          <a:solidFill>
                            <a:schemeClr val="tx1"/>
                          </a:solidFill>
                          <a:latin typeface="楷体" charset="0"/>
                          <a:cs typeface="楷体" charset="0"/>
                        </a:rPr>
                        <a:t> </a:t>
                      </a:r>
                      <a:endParaRPr lang="en-US" altLang="zh-CN"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7"/>
                  </a:ext>
                </a:extLst>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3100178881"/>
              </p:ext>
            </p:extLst>
          </p:nvPr>
        </p:nvGraphicFramePr>
        <p:xfrm>
          <a:off x="355283" y="4361052"/>
          <a:ext cx="8399780" cy="1224356"/>
        </p:xfrm>
        <a:graphic>
          <a:graphicData uri="http://schemas.openxmlformats.org/drawingml/2006/table">
            <a:tbl>
              <a:tblPr firstRow="1" bandRow="1">
                <a:tableStyleId>{5C22544A-7EE6-4342-B048-85BDC9FD1C3A}</a:tableStyleId>
              </a:tblPr>
              <a:tblGrid>
                <a:gridCol w="2880360">
                  <a:extLst>
                    <a:ext uri="{9D8B030D-6E8A-4147-A177-3AD203B41FA5}">
                      <a16:colId xmlns:a16="http://schemas.microsoft.com/office/drawing/2014/main" val="956181304"/>
                    </a:ext>
                  </a:extLst>
                </a:gridCol>
                <a:gridCol w="5519420">
                  <a:extLst>
                    <a:ext uri="{9D8B030D-6E8A-4147-A177-3AD203B41FA5}">
                      <a16:colId xmlns:a16="http://schemas.microsoft.com/office/drawing/2014/main" val="211224349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solidFill>
                            <a:srgbClr val="000000"/>
                          </a:solidFill>
                          <a:latin typeface="楷体" charset="0"/>
                          <a:cs typeface="楷体" charset="0"/>
                        </a:rPr>
                        <a:t>2018</a:t>
                      </a:r>
                      <a:r>
                        <a:rPr lang="zh-CN" altLang="en-US" b="1" dirty="0" smtClean="0">
                          <a:solidFill>
                            <a:srgbClr val="000000"/>
                          </a:solidFill>
                          <a:latin typeface="楷体" charset="0"/>
                          <a:cs typeface="楷体" charset="0"/>
                        </a:rPr>
                        <a:t>年全国</a:t>
                      </a:r>
                      <a:r>
                        <a:rPr lang="en-US" altLang="zh-CN" sz="1600" b="1" dirty="0" smtClean="0">
                          <a:solidFill>
                            <a:srgbClr val="000000"/>
                          </a:solidFill>
                          <a:latin typeface="楷体" charset="0"/>
                          <a:cs typeface="楷体" charset="0"/>
                        </a:rPr>
                        <a:t>I</a:t>
                      </a:r>
                      <a:r>
                        <a:rPr lang="zh-CN" altLang="en-US" sz="1200" b="0" dirty="0" smtClean="0">
                          <a:solidFill>
                            <a:schemeClr val="tx1"/>
                          </a:solidFill>
                          <a:latin typeface="Times New Roman" panose="02020603050405020304" pitchFamily="18" charset="0"/>
                          <a:cs typeface="Times New Roman" panose="02020603050405020304" pitchFamily="18" charset="0"/>
                        </a:rPr>
                        <a:t>卷</a:t>
                      </a:r>
                      <a:r>
                        <a:rPr lang="en-US" altLang="zh-CN" sz="2000" b="0" dirty="0" smtClean="0">
                          <a:solidFill>
                            <a:schemeClr val="tx1"/>
                          </a:solidFill>
                          <a:latin typeface="Times New Roman" panose="02020603050405020304" pitchFamily="18" charset="0"/>
                          <a:cs typeface="Times New Roman" panose="02020603050405020304" pitchFamily="18" charset="0"/>
                        </a:rPr>
                        <a:t>3</a:t>
                      </a:r>
                      <a:r>
                        <a:rPr lang="en-US" altLang="zh-CN" sz="2000" b="1" dirty="0" smtClean="0">
                          <a:solidFill>
                            <a:schemeClr val="tx1"/>
                          </a:solidFill>
                          <a:latin typeface="楷体" charset="0"/>
                          <a:cs typeface="楷体" charset="0"/>
                        </a:rPr>
                        <a:t>5</a:t>
                      </a:r>
                      <a:r>
                        <a:rPr lang="zh-CN" altLang="en-US" sz="2000" b="1" dirty="0" smtClean="0">
                          <a:solidFill>
                            <a:srgbClr val="000000"/>
                          </a:solidFill>
                          <a:latin typeface="楷体" charset="0"/>
                          <a:cs typeface="楷体" charset="0"/>
                        </a:rPr>
                        <a:t>题</a:t>
                      </a:r>
                      <a:r>
                        <a:rPr lang="en-US" altLang="zh-CN" sz="2000" b="1" dirty="0" smtClean="0">
                          <a:solidFill>
                            <a:srgbClr val="000000"/>
                          </a:solidFill>
                          <a:latin typeface="楷体" charset="0"/>
                          <a:cs typeface="楷体" charset="0"/>
                        </a:rPr>
                        <a:t>(1)</a:t>
                      </a:r>
                      <a:endParaRPr lang="zh-CN" altLang="en-US" sz="1800" b="1" dirty="0">
                        <a:latin typeface="楷体" panose="02010609060101010101" pitchFamily="49" charset="-122"/>
                        <a:ea typeface="楷体" panose="02010609060101010101" pitchFamily="49" charset="-122"/>
                      </a:endParaRP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smtClean="0">
                          <a:solidFill>
                            <a:srgbClr val="FF0000"/>
                          </a:solidFill>
                          <a:effectLst/>
                          <a:latin typeface="+mn-lt"/>
                          <a:ea typeface="+mn-ea"/>
                          <a:cs typeface="+mn-cs"/>
                        </a:rPr>
                        <a:t>Li</a:t>
                      </a:r>
                      <a:r>
                        <a:rPr lang="zh-CN" altLang="zh-CN" sz="1800" b="1" kern="1200" dirty="0" smtClean="0">
                          <a:solidFill>
                            <a:schemeClr val="tx1">
                              <a:lumMod val="95000"/>
                              <a:lumOff val="5000"/>
                            </a:schemeClr>
                          </a:solidFill>
                          <a:effectLst/>
                          <a:latin typeface="+mn-lt"/>
                          <a:ea typeface="+mn-ea"/>
                          <a:cs typeface="+mn-cs"/>
                        </a:rPr>
                        <a:t>原子的第一电离能</a:t>
                      </a:r>
                      <a:r>
                        <a:rPr lang="zh-CN" altLang="en-US" sz="1800" b="1" kern="1200" dirty="0" smtClean="0">
                          <a:solidFill>
                            <a:schemeClr val="tx1">
                              <a:lumMod val="95000"/>
                              <a:lumOff val="5000"/>
                            </a:schemeClr>
                          </a:solidFill>
                          <a:effectLst/>
                          <a:latin typeface="+mn-lt"/>
                          <a:ea typeface="+mn-ea"/>
                          <a:cs typeface="+mn-cs"/>
                        </a:rPr>
                        <a:t>计算（</a:t>
                      </a:r>
                      <a:r>
                        <a:rPr lang="en-US" altLang="zh-CN" sz="1800" b="1" kern="1200" dirty="0" smtClean="0">
                          <a:solidFill>
                            <a:schemeClr val="tx1">
                              <a:lumMod val="95000"/>
                              <a:lumOff val="5000"/>
                            </a:schemeClr>
                          </a:solidFill>
                          <a:effectLst/>
                          <a:latin typeface="+mn-lt"/>
                          <a:ea typeface="+mn-ea"/>
                          <a:cs typeface="+mn-cs"/>
                        </a:rPr>
                        <a:t>Born−Haber</a:t>
                      </a:r>
                      <a:r>
                        <a:rPr lang="zh-CN" altLang="zh-CN" sz="1800" b="1" kern="1200" dirty="0" smtClean="0">
                          <a:solidFill>
                            <a:schemeClr val="tx1">
                              <a:lumMod val="95000"/>
                              <a:lumOff val="5000"/>
                            </a:schemeClr>
                          </a:solidFill>
                          <a:effectLst/>
                          <a:latin typeface="+mn-lt"/>
                          <a:ea typeface="+mn-ea"/>
                          <a:cs typeface="+mn-cs"/>
                        </a:rPr>
                        <a:t>循环</a:t>
                      </a:r>
                      <a:r>
                        <a:rPr lang="zh-CN" altLang="en-US" sz="1800" b="1" kern="1200" dirty="0" smtClean="0">
                          <a:solidFill>
                            <a:schemeClr val="tx1">
                              <a:lumMod val="95000"/>
                              <a:lumOff val="5000"/>
                            </a:schemeClr>
                          </a:solidFill>
                          <a:effectLst/>
                          <a:latin typeface="+mn-lt"/>
                          <a:ea typeface="+mn-ea"/>
                          <a:cs typeface="+mn-cs"/>
                        </a:rPr>
                        <a:t>）</a:t>
                      </a:r>
                      <a:endParaRPr lang="zh-CN" altLang="en-US" sz="1800" b="1" baseline="0" dirty="0">
                        <a:solidFill>
                          <a:schemeClr val="tx1">
                            <a:lumMod val="95000"/>
                            <a:lumOff val="5000"/>
                          </a:schemeClr>
                        </a:solidFill>
                        <a:latin typeface="楷体" panose="02010609060101010101" pitchFamily="49" charset="-122"/>
                        <a:ea typeface="楷体" panose="02010609060101010101" pitchFamily="49" charset="-122"/>
                      </a:endParaRP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568474815"/>
                  </a:ext>
                </a:extLst>
              </a:tr>
              <a:tr h="370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solidFill>
                            <a:srgbClr val="000000"/>
                          </a:solidFill>
                          <a:latin typeface="楷体" charset="0"/>
                          <a:cs typeface="楷体" charset="0"/>
                        </a:rPr>
                        <a:t>2018</a:t>
                      </a:r>
                      <a:r>
                        <a:rPr lang="zh-CN" altLang="en-US" b="1" dirty="0" smtClean="0">
                          <a:solidFill>
                            <a:srgbClr val="000000"/>
                          </a:solidFill>
                          <a:latin typeface="楷体" charset="0"/>
                          <a:cs typeface="楷体" charset="0"/>
                        </a:rPr>
                        <a:t>年全国</a:t>
                      </a:r>
                      <a:r>
                        <a:rPr lang="en-US" altLang="zh-CN" sz="1600" b="1" dirty="0" smtClean="0">
                          <a:solidFill>
                            <a:srgbClr val="000000"/>
                          </a:solidFill>
                          <a:latin typeface="楷体" charset="0"/>
                          <a:cs typeface="楷体" charset="0"/>
                        </a:rPr>
                        <a:t>III</a:t>
                      </a:r>
                      <a:r>
                        <a:rPr lang="zh-CN" altLang="en-US" sz="1200" b="0" dirty="0" smtClean="0">
                          <a:latin typeface="Times New Roman" panose="02020603050405020304" pitchFamily="18" charset="0"/>
                          <a:cs typeface="Times New Roman" panose="02020603050405020304" pitchFamily="18" charset="0"/>
                        </a:rPr>
                        <a:t>卷</a:t>
                      </a:r>
                      <a:r>
                        <a:rPr lang="en-US" altLang="zh-CN" sz="2000" b="0" dirty="0" smtClean="0">
                          <a:latin typeface="Times New Roman" panose="02020603050405020304" pitchFamily="18" charset="0"/>
                          <a:cs typeface="Times New Roman" panose="02020603050405020304" pitchFamily="18" charset="0"/>
                        </a:rPr>
                        <a:t>3</a:t>
                      </a:r>
                      <a:r>
                        <a:rPr lang="en-US" altLang="zh-CN" sz="2000" b="1" dirty="0" smtClean="0">
                          <a:solidFill>
                            <a:srgbClr val="000000"/>
                          </a:solidFill>
                          <a:latin typeface="楷体" charset="0"/>
                          <a:cs typeface="楷体" charset="0"/>
                        </a:rPr>
                        <a:t>5</a:t>
                      </a:r>
                      <a:r>
                        <a:rPr lang="zh-CN" altLang="en-US" sz="2000" b="1" dirty="0" smtClean="0">
                          <a:solidFill>
                            <a:srgbClr val="000000"/>
                          </a:solidFill>
                          <a:latin typeface="楷体" charset="0"/>
                          <a:cs typeface="楷体" charset="0"/>
                        </a:rPr>
                        <a:t>题</a:t>
                      </a:r>
                      <a:r>
                        <a:rPr lang="en-US" altLang="zh-CN" sz="2000" b="1" dirty="0" smtClean="0">
                          <a:solidFill>
                            <a:srgbClr val="000000"/>
                          </a:solidFill>
                          <a:latin typeface="楷体" charset="0"/>
                          <a:cs typeface="楷体" charset="0"/>
                        </a:rPr>
                        <a:t>(1)</a:t>
                      </a:r>
                      <a:endParaRPr lang="zh-CN" altLang="en-US" sz="1800" b="1" dirty="0">
                        <a:latin typeface="楷体" panose="02010609060101010101" pitchFamily="49" charset="-122"/>
                        <a:ea typeface="楷体" panose="02010609060101010101" pitchFamily="49" charset="-122"/>
                      </a:endParaRP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kern="1200" dirty="0" smtClean="0">
                          <a:solidFill>
                            <a:schemeClr val="dk1"/>
                          </a:solidFill>
                          <a:effectLst/>
                          <a:latin typeface="+mn-lt"/>
                          <a:ea typeface="+mn-ea"/>
                          <a:cs typeface="+mn-cs"/>
                        </a:rPr>
                        <a:t>比较</a:t>
                      </a:r>
                      <a:r>
                        <a:rPr lang="zh-CN" altLang="zh-CN" sz="1800" b="1" i="1" kern="1200" dirty="0" smtClean="0">
                          <a:solidFill>
                            <a:schemeClr val="dk1"/>
                          </a:solidFill>
                          <a:effectLst/>
                          <a:latin typeface="+mn-lt"/>
                          <a:ea typeface="+mn-ea"/>
                          <a:cs typeface="+mn-cs"/>
                        </a:rPr>
                        <a:t>Ⅰ</a:t>
                      </a:r>
                      <a:r>
                        <a:rPr lang="en-US" altLang="zh-CN" sz="1800" b="1" kern="1200" baseline="-25000" dirty="0" smtClean="0">
                          <a:solidFill>
                            <a:schemeClr val="dk1"/>
                          </a:solidFill>
                          <a:effectLst/>
                          <a:latin typeface="+mn-lt"/>
                          <a:ea typeface="+mn-ea"/>
                          <a:cs typeface="+mn-cs"/>
                        </a:rPr>
                        <a:t>1</a:t>
                      </a:r>
                      <a:r>
                        <a:rPr lang="zh-CN" altLang="zh-CN" sz="1800" b="1" kern="1200" dirty="0" smtClean="0">
                          <a:solidFill>
                            <a:srgbClr val="FF0000"/>
                          </a:solidFill>
                          <a:effectLst/>
                          <a:latin typeface="+mn-lt"/>
                          <a:ea typeface="+mn-ea"/>
                          <a:cs typeface="+mn-cs"/>
                        </a:rPr>
                        <a:t>（</a:t>
                      </a:r>
                      <a:r>
                        <a:rPr lang="en-US" altLang="zh-CN" sz="1800" b="1" kern="1200" dirty="0" smtClean="0">
                          <a:solidFill>
                            <a:srgbClr val="FF0000"/>
                          </a:solidFill>
                          <a:effectLst/>
                          <a:latin typeface="+mn-lt"/>
                          <a:ea typeface="+mn-ea"/>
                          <a:cs typeface="+mn-cs"/>
                        </a:rPr>
                        <a:t>Zn</a:t>
                      </a:r>
                      <a:r>
                        <a:rPr lang="zh-CN" altLang="zh-CN" sz="1800" b="1" kern="1200" dirty="0" smtClean="0">
                          <a:solidFill>
                            <a:srgbClr val="FF0000"/>
                          </a:solidFill>
                          <a:effectLst/>
                          <a:latin typeface="+mn-lt"/>
                          <a:ea typeface="+mn-ea"/>
                          <a:cs typeface="+mn-cs"/>
                        </a:rPr>
                        <a:t>）</a:t>
                      </a:r>
                      <a:r>
                        <a:rPr lang="zh-CN" altLang="en-US" sz="1800" b="1" kern="1200" dirty="0" smtClean="0">
                          <a:solidFill>
                            <a:schemeClr val="dk1"/>
                          </a:solidFill>
                          <a:effectLst/>
                          <a:latin typeface="+mn-lt"/>
                          <a:ea typeface="+mn-ea"/>
                          <a:cs typeface="+mn-cs"/>
                        </a:rPr>
                        <a:t>与</a:t>
                      </a:r>
                      <a:r>
                        <a:rPr lang="zh-CN" altLang="zh-CN" sz="1800" b="1" i="1" kern="1200" dirty="0" smtClean="0">
                          <a:solidFill>
                            <a:schemeClr val="dk1"/>
                          </a:solidFill>
                          <a:effectLst/>
                          <a:latin typeface="+mn-lt"/>
                          <a:ea typeface="+mn-ea"/>
                          <a:cs typeface="+mn-cs"/>
                        </a:rPr>
                        <a:t>Ⅰ</a:t>
                      </a:r>
                      <a:r>
                        <a:rPr lang="en-US" altLang="zh-CN" sz="1800" b="1" kern="1200" baseline="-25000" dirty="0" smtClean="0">
                          <a:solidFill>
                            <a:schemeClr val="dk1"/>
                          </a:solidFill>
                          <a:effectLst/>
                          <a:latin typeface="+mn-lt"/>
                          <a:ea typeface="+mn-ea"/>
                          <a:cs typeface="+mn-cs"/>
                        </a:rPr>
                        <a:t>1</a:t>
                      </a:r>
                      <a:r>
                        <a:rPr lang="zh-CN" altLang="zh-CN" sz="1800" b="1" kern="1200" dirty="0" smtClean="0">
                          <a:solidFill>
                            <a:srgbClr val="FF0000"/>
                          </a:solidFill>
                          <a:effectLst/>
                          <a:latin typeface="+mn-lt"/>
                          <a:ea typeface="+mn-ea"/>
                          <a:cs typeface="+mn-cs"/>
                        </a:rPr>
                        <a:t>（</a:t>
                      </a:r>
                      <a:r>
                        <a:rPr lang="en-US" altLang="zh-CN" sz="1800" b="1" kern="1200" dirty="0" smtClean="0">
                          <a:solidFill>
                            <a:srgbClr val="FF0000"/>
                          </a:solidFill>
                          <a:effectLst/>
                          <a:latin typeface="+mn-lt"/>
                          <a:ea typeface="+mn-ea"/>
                          <a:cs typeface="+mn-cs"/>
                        </a:rPr>
                        <a:t>Cu</a:t>
                      </a:r>
                      <a:r>
                        <a:rPr lang="zh-CN" altLang="en-US" sz="1800" b="1" kern="1200" dirty="0" smtClean="0">
                          <a:solidFill>
                            <a:srgbClr val="FF0000"/>
                          </a:solidFill>
                          <a:effectLst/>
                          <a:latin typeface="+mn-lt"/>
                          <a:ea typeface="+mn-ea"/>
                          <a:cs typeface="+mn-cs"/>
                        </a:rPr>
                        <a:t>）</a:t>
                      </a:r>
                      <a:r>
                        <a:rPr lang="zh-CN" altLang="en-US" sz="1800" b="1" kern="1200" dirty="0" smtClean="0">
                          <a:solidFill>
                            <a:schemeClr val="dk1"/>
                          </a:solidFill>
                          <a:effectLst/>
                          <a:latin typeface="+mn-lt"/>
                          <a:ea typeface="+mn-ea"/>
                          <a:cs typeface="+mn-cs"/>
                        </a:rPr>
                        <a:t>并解释原因</a:t>
                      </a:r>
                      <a:endParaRPr lang="zh-CN" altLang="en-US" sz="1800" b="1" dirty="0">
                        <a:latin typeface="楷体" panose="02010609060101010101" pitchFamily="49" charset="-122"/>
                        <a:ea typeface="楷体" panose="02010609060101010101" pitchFamily="49" charset="-122"/>
                      </a:endParaRP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2527640"/>
                  </a:ext>
                </a:extLst>
              </a:tr>
              <a:tr h="3714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rgbClr val="000000"/>
                          </a:solidFill>
                          <a:latin typeface="楷体" charset="0"/>
                          <a:ea typeface="楷体" charset="0"/>
                          <a:cs typeface="楷体" charset="0"/>
                        </a:rPr>
                        <a:t>2019</a:t>
                      </a:r>
                      <a:r>
                        <a:rPr lang="zh-CN" altLang="en-US" sz="2000" b="1" dirty="0" smtClean="0">
                          <a:solidFill>
                            <a:srgbClr val="000000"/>
                          </a:solidFill>
                          <a:latin typeface="楷体" charset="0"/>
                          <a:ea typeface="楷体" charset="0"/>
                          <a:cs typeface="楷体" charset="0"/>
                        </a:rPr>
                        <a:t>年</a:t>
                      </a:r>
                      <a:r>
                        <a:rPr lang="zh-CN" altLang="en-US" sz="2000" b="1" dirty="0" smtClean="0">
                          <a:solidFill>
                            <a:srgbClr val="000000"/>
                          </a:solidFill>
                          <a:latin typeface="楷体" charset="0"/>
                          <a:cs typeface="楷体" charset="0"/>
                        </a:rPr>
                        <a:t>全国</a:t>
                      </a:r>
                      <a:r>
                        <a:rPr lang="en-US" altLang="zh-CN" sz="1600" b="1" dirty="0" smtClean="0">
                          <a:solidFill>
                            <a:srgbClr val="000000"/>
                          </a:solidFill>
                          <a:latin typeface="楷体" charset="0"/>
                          <a:cs typeface="楷体" charset="0"/>
                        </a:rPr>
                        <a:t>I</a:t>
                      </a:r>
                      <a:r>
                        <a:rPr lang="zh-CN" altLang="en-US" sz="1200" b="0" dirty="0" smtClean="0">
                          <a:latin typeface="Times New Roman" panose="02020603050405020304" pitchFamily="18" charset="0"/>
                          <a:cs typeface="Times New Roman" panose="02020603050405020304" pitchFamily="18" charset="0"/>
                        </a:rPr>
                        <a:t>卷</a:t>
                      </a:r>
                      <a:r>
                        <a:rPr lang="en-US" altLang="zh-CN" sz="2000" b="0" dirty="0" smtClean="0">
                          <a:latin typeface="Times New Roman" panose="02020603050405020304" pitchFamily="18" charset="0"/>
                          <a:cs typeface="Times New Roman" panose="02020603050405020304" pitchFamily="18" charset="0"/>
                        </a:rPr>
                        <a:t>3</a:t>
                      </a:r>
                      <a:r>
                        <a:rPr lang="en-US" altLang="zh-CN" sz="2000" b="1" dirty="0" smtClean="0">
                          <a:solidFill>
                            <a:srgbClr val="000000"/>
                          </a:solidFill>
                          <a:latin typeface="楷体" charset="0"/>
                          <a:cs typeface="楷体" charset="0"/>
                        </a:rPr>
                        <a:t>5</a:t>
                      </a:r>
                      <a:r>
                        <a:rPr lang="zh-CN" altLang="en-US" sz="2000" b="1" dirty="0" smtClean="0">
                          <a:solidFill>
                            <a:srgbClr val="000000"/>
                          </a:solidFill>
                          <a:latin typeface="楷体" charset="0"/>
                          <a:cs typeface="楷体" charset="0"/>
                        </a:rPr>
                        <a:t>题</a:t>
                      </a:r>
                      <a:r>
                        <a:rPr lang="en-US" altLang="zh-CN" sz="2000" b="1" dirty="0" smtClean="0">
                          <a:solidFill>
                            <a:srgbClr val="000000"/>
                          </a:solidFill>
                          <a:latin typeface="楷体" charset="0"/>
                          <a:cs typeface="楷体" charset="0"/>
                        </a:rPr>
                        <a:t>(1)</a:t>
                      </a:r>
                      <a:endParaRPr lang="zh-CN" altLang="en-US" sz="2000"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en-US" altLang="zh-CN" sz="1800" b="1" kern="1200" dirty="0" smtClean="0">
                          <a:solidFill>
                            <a:srgbClr val="FF0000"/>
                          </a:solidFill>
                          <a:effectLst/>
                          <a:latin typeface="+mn-lt"/>
                          <a:ea typeface="+mn-ea"/>
                          <a:cs typeface="+mn-cs"/>
                        </a:rPr>
                        <a:t>Mg</a:t>
                      </a:r>
                      <a:r>
                        <a:rPr lang="zh-CN" altLang="zh-CN" sz="1800" b="1" kern="1200" dirty="0" smtClean="0">
                          <a:solidFill>
                            <a:schemeClr val="dk1"/>
                          </a:solidFill>
                          <a:effectLst/>
                          <a:latin typeface="+mn-lt"/>
                          <a:ea typeface="+mn-ea"/>
                          <a:cs typeface="+mn-cs"/>
                        </a:rPr>
                        <a:t>电离最外层一个电子所需能量最大</a:t>
                      </a:r>
                      <a:endParaRPr lang="en-US" altLang="zh-CN"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425666847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stretch>
            <a:fillRect/>
          </a:stretch>
        </p:blipFill>
        <p:spPr>
          <a:xfrm>
            <a:off x="70619" y="188640"/>
            <a:ext cx="9009644" cy="2252411"/>
          </a:xfrm>
          <a:prstGeom prst="rect">
            <a:avLst/>
          </a:prstGeom>
        </p:spPr>
      </p:pic>
      <p:sp>
        <p:nvSpPr>
          <p:cNvPr id="12" name="椭圆 11"/>
          <p:cNvSpPr/>
          <p:nvPr/>
        </p:nvSpPr>
        <p:spPr>
          <a:xfrm>
            <a:off x="5084045" y="1936995"/>
            <a:ext cx="936104"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4" name="椭圆 13"/>
          <p:cNvSpPr/>
          <p:nvPr/>
        </p:nvSpPr>
        <p:spPr>
          <a:xfrm>
            <a:off x="7061892" y="1936995"/>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5" name="椭圆 14"/>
          <p:cNvSpPr/>
          <p:nvPr/>
        </p:nvSpPr>
        <p:spPr>
          <a:xfrm>
            <a:off x="3065674" y="1936995"/>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6" name="椭圆 15"/>
          <p:cNvSpPr/>
          <p:nvPr/>
        </p:nvSpPr>
        <p:spPr>
          <a:xfrm>
            <a:off x="7532317" y="1010413"/>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8" name="文本框 7"/>
          <p:cNvSpPr txBox="1"/>
          <p:nvPr/>
        </p:nvSpPr>
        <p:spPr>
          <a:xfrm>
            <a:off x="223506" y="2711893"/>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sp>
        <p:nvSpPr>
          <p:cNvPr id="9" name="文本框 8"/>
          <p:cNvSpPr txBox="1"/>
          <p:nvPr/>
        </p:nvSpPr>
        <p:spPr>
          <a:xfrm>
            <a:off x="226974" y="3444400"/>
            <a:ext cx="6834918" cy="1754326"/>
          </a:xfrm>
          <a:prstGeom prst="rect">
            <a:avLst/>
          </a:prstGeom>
          <a:noFill/>
          <a:ln w="9525">
            <a:noFill/>
          </a:ln>
        </p:spPr>
        <p:txBody>
          <a:bodyPr wrap="square">
            <a:spAutoFit/>
          </a:bodyPr>
          <a:lstStyle/>
          <a:p>
            <a:pPr>
              <a:lnSpc>
                <a:spcPct val="150000"/>
              </a:lnSpc>
            </a:pPr>
            <a:r>
              <a:rPr lang="zh-CN" altLang="en-US" sz="2400" b="1" dirty="0" smtClean="0">
                <a:latin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cs typeface="宋体" panose="02010600030101010101" pitchFamily="2" charset="-122"/>
              </a:rPr>
              <a:t>1</a:t>
            </a:r>
            <a:r>
              <a:rPr lang="zh-CN" altLang="en-US" sz="2400" b="1" dirty="0" smtClean="0">
                <a:latin typeface="宋体" panose="02010600030101010101" pitchFamily="2" charset="-122"/>
                <a:cs typeface="宋体" panose="02010600030101010101" pitchFamily="2" charset="-122"/>
              </a:rPr>
              <a:t>）同周期元素</a:t>
            </a:r>
            <a:r>
              <a:rPr lang="zh-CN" altLang="en-US" sz="2400" b="1" dirty="0">
                <a:latin typeface="宋体" panose="02010600030101010101" pitchFamily="2" charset="-122"/>
              </a:rPr>
              <a:t>比较第一</a:t>
            </a:r>
            <a:r>
              <a:rPr lang="zh-CN" altLang="en-US" sz="2400" b="1" dirty="0" smtClean="0">
                <a:latin typeface="宋体" panose="02010600030101010101" pitchFamily="2" charset="-122"/>
              </a:rPr>
              <a:t>电离能</a:t>
            </a:r>
            <a:r>
              <a:rPr lang="zh-CN" altLang="en-US" sz="2400" b="1" dirty="0">
                <a:latin typeface="宋体" panose="02010600030101010101" pitchFamily="2" charset="-122"/>
              </a:rPr>
              <a:t>，并解释</a:t>
            </a:r>
            <a:r>
              <a:rPr lang="zh-CN" altLang="en-US" sz="2400" b="1" dirty="0" smtClean="0">
                <a:latin typeface="宋体" panose="02010600030101010101" pitchFamily="2" charset="-122"/>
              </a:rPr>
              <a:t>原因</a:t>
            </a:r>
            <a:endParaRPr lang="zh-CN" altLang="en-US" sz="2400" dirty="0"/>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）同族元素比较第一电离能，并解释原因</a:t>
            </a:r>
            <a:endParaRPr lang="en-US" altLang="zh-CN" sz="2400" b="1" dirty="0" smtClean="0">
              <a:latin typeface="宋体" panose="02010600030101010101" pitchFamily="2" charset="-122"/>
            </a:endParaRPr>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）上述两种情况的混合搭配</a:t>
            </a:r>
            <a:r>
              <a:rPr lang="zh-CN" altLang="en-US" sz="2400" b="1" dirty="0" smtClean="0">
                <a:solidFill>
                  <a:srgbClr val="FF0000"/>
                </a:solidFill>
                <a:latin typeface="宋体" panose="02010600030101010101" pitchFamily="2" charset="-122"/>
              </a:rPr>
              <a:t>（金属</a:t>
            </a:r>
            <a:r>
              <a:rPr lang="en-US" altLang="zh-CN" sz="2400" b="1" dirty="0" smtClean="0">
                <a:solidFill>
                  <a:srgbClr val="FF0000"/>
                </a:solidFill>
                <a:latin typeface="宋体" panose="02010600030101010101" pitchFamily="2" charset="-122"/>
              </a:rPr>
              <a:t>+</a:t>
            </a:r>
            <a:r>
              <a:rPr lang="zh-CN" altLang="en-US" sz="2400" b="1" dirty="0" smtClean="0">
                <a:solidFill>
                  <a:srgbClr val="FF0000"/>
                </a:solidFill>
                <a:latin typeface="宋体" panose="02010600030101010101" pitchFamily="2" charset="-122"/>
              </a:rPr>
              <a:t>非金属）</a:t>
            </a:r>
            <a:endParaRPr lang="zh-CN" altLang="en-US" sz="2400" dirty="0">
              <a:solidFill>
                <a:srgbClr val="FF0000"/>
              </a:solidFill>
            </a:endParaRPr>
          </a:p>
        </p:txBody>
      </p:sp>
      <p:sp>
        <p:nvSpPr>
          <p:cNvPr id="10" name="文本框 9"/>
          <p:cNvSpPr txBox="1"/>
          <p:nvPr/>
        </p:nvSpPr>
        <p:spPr>
          <a:xfrm>
            <a:off x="1236551" y="5373216"/>
            <a:ext cx="6364493" cy="646331"/>
          </a:xfrm>
          <a:prstGeom prst="rect">
            <a:avLst/>
          </a:prstGeom>
          <a:noFill/>
          <a:ln w="9525">
            <a:noFill/>
          </a:ln>
        </p:spPr>
        <p:txBody>
          <a:bodyPr wrap="square">
            <a:spAutoFit/>
          </a:bodyPr>
          <a:lstStyle/>
          <a:p>
            <a:pPr>
              <a:lnSpc>
                <a:spcPct val="150000"/>
              </a:lnSpc>
            </a:pPr>
            <a:r>
              <a:rPr lang="zh-CN" altLang="en-US" sz="2400" b="1" dirty="0" smtClean="0">
                <a:solidFill>
                  <a:srgbClr val="FF0000"/>
                </a:solidFill>
                <a:latin typeface="宋体" panose="02010600030101010101" pitchFamily="2" charset="-122"/>
                <a:cs typeface="宋体" panose="02010600030101010101" pitchFamily="2" charset="-122"/>
              </a:rPr>
              <a:t>目前尚未考察过稀有气体元素</a:t>
            </a:r>
            <a:r>
              <a:rPr lang="zh-CN" altLang="en-US" sz="2400" b="1" dirty="0" smtClean="0">
                <a:solidFill>
                  <a:srgbClr val="FF0000"/>
                </a:solidFill>
                <a:latin typeface="宋体" panose="02010600030101010101" pitchFamily="2" charset="-122"/>
                <a:cs typeface="宋体" panose="02010600030101010101" pitchFamily="2" charset="-122"/>
              </a:rPr>
              <a:t>的第一电离能</a:t>
            </a:r>
            <a:endParaRPr lang="zh-CN" altLang="en-US" sz="2400" dirty="0">
              <a:solidFill>
                <a:srgbClr val="FF0000"/>
              </a:solidFill>
            </a:endParaRPr>
          </a:p>
        </p:txBody>
      </p:sp>
    </p:spTree>
    <p:extLst>
      <p:ext uri="{BB962C8B-B14F-4D97-AF65-F5344CB8AC3E}">
        <p14:creationId xmlns:p14="http://schemas.microsoft.com/office/powerpoint/2010/main" val="28458707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107504" y="539098"/>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黑体" panose="02010600030101010101" pitchFamily="2" charset="-122"/>
                <a:ea typeface="黑体" panose="02010600030101010101" pitchFamily="2" charset="-122"/>
              </a:rPr>
              <a:t>拓展迁移：</a:t>
            </a:r>
            <a:endParaRPr lang="zh-CN" altLang="zh-CN" sz="2800" b="1" dirty="0">
              <a:solidFill>
                <a:schemeClr val="dk1"/>
              </a:solidFill>
            </a:endParaRPr>
          </a:p>
        </p:txBody>
      </p:sp>
      <p:pic>
        <p:nvPicPr>
          <p:cNvPr id="4" name="图片 3"/>
          <p:cNvPicPr>
            <a:picLocks noChangeAspect="1"/>
          </p:cNvPicPr>
          <p:nvPr/>
        </p:nvPicPr>
        <p:blipFill>
          <a:blip r:embed="rId2"/>
          <a:stretch>
            <a:fillRect/>
          </a:stretch>
        </p:blipFill>
        <p:spPr>
          <a:xfrm>
            <a:off x="971600" y="2636912"/>
            <a:ext cx="7237436" cy="3903336"/>
          </a:xfrm>
          <a:prstGeom prst="rect">
            <a:avLst/>
          </a:prstGeom>
        </p:spPr>
      </p:pic>
      <p:sp>
        <p:nvSpPr>
          <p:cNvPr id="2" name="矩形 1"/>
          <p:cNvSpPr/>
          <p:nvPr/>
        </p:nvSpPr>
        <p:spPr>
          <a:xfrm>
            <a:off x="323528" y="2122403"/>
            <a:ext cx="4275529" cy="584775"/>
          </a:xfrm>
          <a:prstGeom prst="rect">
            <a:avLst/>
          </a:prstGeom>
        </p:spPr>
        <p:txBody>
          <a:bodyPr wrap="none">
            <a:spAutoFit/>
          </a:bodyPr>
          <a:lstStyle/>
          <a:p>
            <a:r>
              <a:rPr lang="zh-CN" altLang="en-US" sz="3200" b="1" kern="0" dirty="0" smtClean="0">
                <a:solidFill>
                  <a:srgbClr val="000000"/>
                </a:solidFill>
                <a:latin typeface="Times New Roman" panose="02020603050405020304" pitchFamily="18" charset="0"/>
                <a:ea typeface="微软雅黑" panose="020B0503020204020204" pitchFamily="34" charset="-122"/>
              </a:rPr>
              <a:t>（</a:t>
            </a:r>
            <a:r>
              <a:rPr lang="en-US" altLang="zh-CN" sz="3200" b="1" kern="0" dirty="0" smtClean="0">
                <a:solidFill>
                  <a:srgbClr val="000000"/>
                </a:solidFill>
                <a:latin typeface="Times New Roman" panose="02020603050405020304" pitchFamily="18" charset="0"/>
                <a:ea typeface="微软雅黑" panose="020B0503020204020204" pitchFamily="34" charset="-122"/>
              </a:rPr>
              <a:t>2</a:t>
            </a:r>
            <a:r>
              <a:rPr lang="zh-CN" altLang="en-US" sz="3200" b="1" kern="0" dirty="0" smtClean="0">
                <a:solidFill>
                  <a:srgbClr val="000000"/>
                </a:solidFill>
                <a:latin typeface="Times New Roman" panose="02020603050405020304" pitchFamily="18" charset="0"/>
                <a:ea typeface="微软雅黑" panose="020B0503020204020204" pitchFamily="34" charset="-122"/>
              </a:rPr>
              <a:t>）</a:t>
            </a:r>
            <a:r>
              <a:rPr lang="en-US" altLang="zh-CN" sz="3200" b="1" kern="0" dirty="0" smtClean="0">
                <a:solidFill>
                  <a:srgbClr val="000000"/>
                </a:solidFill>
                <a:latin typeface="Times New Roman" panose="02020603050405020304" pitchFamily="18" charset="0"/>
                <a:ea typeface="微软雅黑" panose="020B0503020204020204" pitchFamily="34" charset="-122"/>
              </a:rPr>
              <a:t>Born</a:t>
            </a:r>
            <a:r>
              <a:rPr lang="en-US" altLang="zh-CN" sz="3200" b="1" kern="0" dirty="0">
                <a:solidFill>
                  <a:srgbClr val="000000"/>
                </a:solidFill>
                <a:latin typeface="Times New Roman" panose="02020603050405020304" pitchFamily="18" charset="0"/>
                <a:ea typeface="微软雅黑" panose="020B0503020204020204" pitchFamily="34" charset="-122"/>
              </a:rPr>
              <a:t>−Haber</a:t>
            </a:r>
            <a:r>
              <a:rPr lang="zh-CN" altLang="zh-CN" sz="3200" b="1" kern="0" dirty="0">
                <a:solidFill>
                  <a:srgbClr val="000000"/>
                </a:solidFill>
                <a:cs typeface="宋体" panose="02010600030101010101" pitchFamily="2" charset="-122"/>
              </a:rPr>
              <a:t>循环</a:t>
            </a:r>
            <a:endParaRPr lang="zh-CN" altLang="en-US" sz="3200" b="1" dirty="0"/>
          </a:p>
        </p:txBody>
      </p:sp>
      <p:sp>
        <p:nvSpPr>
          <p:cNvPr id="5" name="矩形 4"/>
          <p:cNvSpPr/>
          <p:nvPr/>
        </p:nvSpPr>
        <p:spPr>
          <a:xfrm>
            <a:off x="323528" y="1412776"/>
            <a:ext cx="5032147" cy="523220"/>
          </a:xfrm>
          <a:prstGeom prst="rect">
            <a:avLst/>
          </a:prstGeom>
        </p:spPr>
        <p:txBody>
          <a:bodyPr wrap="none">
            <a:spAutoFit/>
          </a:bodyPr>
          <a:lstStyle/>
          <a:p>
            <a:r>
              <a:rPr lang="zh-CN" altLang="en-US" sz="2800" b="1" kern="0" dirty="0" smtClean="0">
                <a:solidFill>
                  <a:srgbClr val="000000"/>
                </a:solidFill>
                <a:latin typeface="Times New Roman" panose="02020603050405020304" pitchFamily="18" charset="0"/>
                <a:ea typeface="微软雅黑" panose="020B0503020204020204" pitchFamily="34" charset="-122"/>
              </a:rPr>
              <a:t>（</a:t>
            </a:r>
            <a:r>
              <a:rPr lang="en-US" altLang="zh-CN" sz="2800" b="1" kern="0" dirty="0" smtClean="0">
                <a:solidFill>
                  <a:srgbClr val="000000"/>
                </a:solidFill>
                <a:latin typeface="Times New Roman" panose="02020603050405020304" pitchFamily="18" charset="0"/>
                <a:ea typeface="微软雅黑" panose="020B0503020204020204" pitchFamily="34" charset="-122"/>
              </a:rPr>
              <a:t>1</a:t>
            </a:r>
            <a:r>
              <a:rPr lang="zh-CN" altLang="en-US" sz="2800" b="1" kern="0" dirty="0" smtClean="0">
                <a:solidFill>
                  <a:srgbClr val="000000"/>
                </a:solidFill>
                <a:latin typeface="Times New Roman" panose="02020603050405020304" pitchFamily="18" charset="0"/>
                <a:ea typeface="微软雅黑" panose="020B0503020204020204" pitchFamily="34" charset="-122"/>
              </a:rPr>
              <a:t>）第二电离能最大的是谁？</a:t>
            </a:r>
            <a:endParaRPr lang="zh-CN" altLang="en-US" sz="2800" b="1" dirty="0"/>
          </a:p>
        </p:txBody>
      </p:sp>
      <p:sp>
        <p:nvSpPr>
          <p:cNvPr id="6" name="文本框 5"/>
          <p:cNvSpPr txBox="1"/>
          <p:nvPr/>
        </p:nvSpPr>
        <p:spPr>
          <a:xfrm>
            <a:off x="235642" y="4941168"/>
            <a:ext cx="1152128" cy="461665"/>
          </a:xfrm>
          <a:prstGeom prst="rect">
            <a:avLst/>
          </a:prstGeom>
          <a:noFill/>
          <a:ln w="9525">
            <a:noFill/>
          </a:ln>
        </p:spPr>
        <p:txBody>
          <a:bodyPr wrap="square">
            <a:spAutoFit/>
          </a:bodyPr>
          <a:lstStyle/>
          <a:p>
            <a:r>
              <a:rPr lang="zh-CN" altLang="en-US" sz="2400" b="1" dirty="0" smtClean="0">
                <a:solidFill>
                  <a:srgbClr val="FF0000"/>
                </a:solidFill>
                <a:latin typeface="宋体" panose="02010600030101010101" pitchFamily="2" charset="-122"/>
              </a:rPr>
              <a:t>升华热</a:t>
            </a:r>
            <a:endParaRPr lang="zh-CN" altLang="en-US" sz="2400" b="1" dirty="0">
              <a:solidFill>
                <a:srgbClr val="FF0000"/>
              </a:solidFill>
            </a:endParaRPr>
          </a:p>
        </p:txBody>
      </p:sp>
      <p:sp>
        <p:nvSpPr>
          <p:cNvPr id="7" name="文本框 6"/>
          <p:cNvSpPr txBox="1"/>
          <p:nvPr/>
        </p:nvSpPr>
        <p:spPr>
          <a:xfrm>
            <a:off x="235642" y="3769876"/>
            <a:ext cx="1152128" cy="461665"/>
          </a:xfrm>
          <a:prstGeom prst="rect">
            <a:avLst/>
          </a:prstGeom>
          <a:noFill/>
          <a:ln w="9525">
            <a:noFill/>
          </a:ln>
        </p:spPr>
        <p:txBody>
          <a:bodyPr wrap="square">
            <a:spAutoFit/>
          </a:bodyPr>
          <a:lstStyle/>
          <a:p>
            <a:r>
              <a:rPr lang="zh-CN" altLang="en-US" sz="2400" b="1" dirty="0" smtClean="0">
                <a:solidFill>
                  <a:srgbClr val="FF0000"/>
                </a:solidFill>
                <a:latin typeface="宋体" panose="02010600030101010101" pitchFamily="2" charset="-122"/>
              </a:rPr>
              <a:t>电离能</a:t>
            </a:r>
            <a:endParaRPr lang="zh-CN" altLang="en-US" sz="2400" b="1" dirty="0">
              <a:solidFill>
                <a:srgbClr val="FF0000"/>
              </a:solidFill>
            </a:endParaRPr>
          </a:p>
        </p:txBody>
      </p:sp>
      <p:sp>
        <p:nvSpPr>
          <p:cNvPr id="8" name="文本框 7"/>
          <p:cNvSpPr txBox="1"/>
          <p:nvPr/>
        </p:nvSpPr>
        <p:spPr>
          <a:xfrm>
            <a:off x="3064984" y="4027924"/>
            <a:ext cx="1990738" cy="461665"/>
          </a:xfrm>
          <a:prstGeom prst="rect">
            <a:avLst/>
          </a:prstGeom>
          <a:noFill/>
          <a:ln w="9525">
            <a:noFill/>
          </a:ln>
        </p:spPr>
        <p:txBody>
          <a:bodyPr wrap="square">
            <a:spAutoFit/>
          </a:bodyPr>
          <a:lstStyle/>
          <a:p>
            <a:r>
              <a:rPr lang="zh-CN" altLang="en-US" sz="2400" b="1" dirty="0" smtClean="0">
                <a:solidFill>
                  <a:srgbClr val="FF0000"/>
                </a:solidFill>
                <a:latin typeface="宋体" panose="02010600030101010101" pitchFamily="2" charset="-122"/>
              </a:rPr>
              <a:t>电子亲合能</a:t>
            </a:r>
            <a:endParaRPr lang="zh-CN" altLang="en-US" sz="2400" b="1" dirty="0">
              <a:solidFill>
                <a:srgbClr val="FF0000"/>
              </a:solidFill>
            </a:endParaRPr>
          </a:p>
        </p:txBody>
      </p:sp>
      <p:sp>
        <p:nvSpPr>
          <p:cNvPr id="9" name="文本框 8"/>
          <p:cNvSpPr txBox="1"/>
          <p:nvPr/>
        </p:nvSpPr>
        <p:spPr>
          <a:xfrm>
            <a:off x="3383963" y="5053253"/>
            <a:ext cx="1990738" cy="461665"/>
          </a:xfrm>
          <a:prstGeom prst="rect">
            <a:avLst/>
          </a:prstGeom>
          <a:noFill/>
          <a:ln w="9525">
            <a:noFill/>
          </a:ln>
        </p:spPr>
        <p:txBody>
          <a:bodyPr wrap="square">
            <a:spAutoFit/>
          </a:bodyPr>
          <a:lstStyle/>
          <a:p>
            <a:r>
              <a:rPr lang="zh-CN" altLang="en-US" sz="2400" b="1" dirty="0" smtClean="0">
                <a:solidFill>
                  <a:srgbClr val="FF0000"/>
                </a:solidFill>
                <a:latin typeface="宋体" panose="02010600030101010101" pitchFamily="2" charset="-122"/>
              </a:rPr>
              <a:t>键能</a:t>
            </a:r>
            <a:endParaRPr lang="zh-CN" altLang="en-US" sz="2400" b="1" dirty="0">
              <a:solidFill>
                <a:srgbClr val="FF0000"/>
              </a:solidFill>
            </a:endParaRPr>
          </a:p>
        </p:txBody>
      </p:sp>
      <p:sp>
        <p:nvSpPr>
          <p:cNvPr id="10" name="文本框 9"/>
          <p:cNvSpPr txBox="1"/>
          <p:nvPr/>
        </p:nvSpPr>
        <p:spPr>
          <a:xfrm>
            <a:off x="4932040" y="2522513"/>
            <a:ext cx="1157996" cy="461665"/>
          </a:xfrm>
          <a:prstGeom prst="rect">
            <a:avLst/>
          </a:prstGeom>
          <a:noFill/>
          <a:ln w="9525">
            <a:noFill/>
          </a:ln>
        </p:spPr>
        <p:txBody>
          <a:bodyPr wrap="square">
            <a:spAutoFit/>
          </a:bodyPr>
          <a:lstStyle/>
          <a:p>
            <a:r>
              <a:rPr lang="zh-CN" altLang="en-US" sz="2400" b="1" dirty="0" smtClean="0">
                <a:solidFill>
                  <a:srgbClr val="FF0000"/>
                </a:solidFill>
                <a:latin typeface="宋体" panose="02010600030101010101" pitchFamily="2" charset="-122"/>
              </a:rPr>
              <a:t>晶格能</a:t>
            </a:r>
            <a:endParaRPr lang="zh-CN" altLang="en-US" sz="2400" b="1" dirty="0">
              <a:solidFill>
                <a:srgbClr val="FF0000"/>
              </a:solidFill>
            </a:endParaRPr>
          </a:p>
        </p:txBody>
      </p:sp>
      <p:sp>
        <p:nvSpPr>
          <p:cNvPr id="11" name="文本框 10"/>
          <p:cNvSpPr txBox="1"/>
          <p:nvPr/>
        </p:nvSpPr>
        <p:spPr>
          <a:xfrm>
            <a:off x="5851658" y="4810283"/>
            <a:ext cx="1880421" cy="461665"/>
          </a:xfrm>
          <a:prstGeom prst="rect">
            <a:avLst/>
          </a:prstGeom>
          <a:noFill/>
          <a:ln w="9525">
            <a:noFill/>
          </a:ln>
        </p:spPr>
        <p:txBody>
          <a:bodyPr wrap="square">
            <a:spAutoFit/>
          </a:bodyPr>
          <a:lstStyle/>
          <a:p>
            <a:r>
              <a:rPr lang="zh-CN" altLang="en-US" sz="2400" b="1" dirty="0" smtClean="0">
                <a:solidFill>
                  <a:srgbClr val="FF0000"/>
                </a:solidFill>
                <a:latin typeface="宋体" panose="02010600030101010101" pitchFamily="2" charset="-122"/>
              </a:rPr>
              <a:t>反应热⊿</a:t>
            </a:r>
            <a:r>
              <a:rPr lang="en-US" altLang="zh-CN" sz="2400" b="1" dirty="0" smtClean="0">
                <a:solidFill>
                  <a:srgbClr val="FF0000"/>
                </a:solidFill>
                <a:latin typeface="宋体" panose="02010600030101010101" pitchFamily="2" charset="-122"/>
              </a:rPr>
              <a:t>H</a:t>
            </a:r>
            <a:endParaRPr lang="zh-CN" altLang="en-US" sz="2400" b="1" dirty="0">
              <a:solidFill>
                <a:srgbClr val="FF0000"/>
              </a:solidFill>
            </a:endParaRPr>
          </a:p>
        </p:txBody>
      </p:sp>
    </p:spTree>
    <p:extLst>
      <p:ext uri="{BB962C8B-B14F-4D97-AF65-F5344CB8AC3E}">
        <p14:creationId xmlns:p14="http://schemas.microsoft.com/office/powerpoint/2010/main" val="17742295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14" name="矩形 7"/>
          <p:cNvSpPr>
            <a:spLocks noChangeArrowheads="1"/>
          </p:cNvSpPr>
          <p:nvPr/>
        </p:nvSpPr>
        <p:spPr bwMode="auto">
          <a:xfrm>
            <a:off x="323528" y="1225377"/>
            <a:ext cx="80645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latin typeface="黑体" panose="02010600030101010101" pitchFamily="2" charset="-122"/>
                <a:ea typeface="黑体" panose="02010600030101010101" pitchFamily="2" charset="-122"/>
              </a:rPr>
              <a:t>3.</a:t>
            </a:r>
            <a:r>
              <a:rPr lang="zh-CN" altLang="zh-CN" sz="2000" b="1" dirty="0">
                <a:solidFill>
                  <a:schemeClr val="dk1"/>
                </a:solidFill>
              </a:rPr>
              <a:t>了解电子</a:t>
            </a:r>
            <a:r>
              <a:rPr lang="zh-CN" altLang="zh-CN" sz="2000" b="1" dirty="0">
                <a:solidFill>
                  <a:srgbClr val="FF0000"/>
                </a:solidFill>
              </a:rPr>
              <a:t>在原子轨道之间的</a:t>
            </a:r>
            <a:r>
              <a:rPr lang="zh-CN" altLang="zh-CN" sz="2000" b="1" dirty="0">
                <a:solidFill>
                  <a:schemeClr val="dk1"/>
                </a:solidFill>
              </a:rPr>
              <a:t>跃迁及其简单应用。</a:t>
            </a:r>
          </a:p>
          <a:p>
            <a:pPr eaLnBrk="1" hangingPunct="1"/>
            <a:endParaRPr lang="zh-CN" altLang="en-US" sz="2000" dirty="0">
              <a:latin typeface="黑体" panose="02010600030101010101" pitchFamily="2" charset="-122"/>
              <a:ea typeface="黑体" panose="02010600030101010101"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153586979"/>
              </p:ext>
            </p:extLst>
          </p:nvPr>
        </p:nvGraphicFramePr>
        <p:xfrm>
          <a:off x="395536" y="1988840"/>
          <a:ext cx="8399463" cy="1236345"/>
        </p:xfrm>
        <a:graphic>
          <a:graphicData uri="http://schemas.openxmlformats.org/drawingml/2006/table">
            <a:tbl>
              <a:tblPr firstRow="1" bandRow="1">
                <a:tableStyleId>{5C22544A-7EE6-4342-B048-85BDC9FD1C3A}</a:tableStyleId>
              </a:tblPr>
              <a:tblGrid>
                <a:gridCol w="2708910">
                  <a:extLst>
                    <a:ext uri="{9D8B030D-6E8A-4147-A177-3AD203B41FA5}">
                      <a16:colId xmlns:a16="http://schemas.microsoft.com/office/drawing/2014/main" val="20000"/>
                    </a:ext>
                  </a:extLst>
                </a:gridCol>
                <a:gridCol w="5690553">
                  <a:extLst>
                    <a:ext uri="{9D8B030D-6E8A-4147-A177-3AD203B41FA5}">
                      <a16:colId xmlns:a16="http://schemas.microsoft.com/office/drawing/2014/main" val="20001"/>
                    </a:ext>
                  </a:extLst>
                </a:gridCol>
              </a:tblGrid>
              <a:tr h="433705">
                <a:tc>
                  <a:txBody>
                    <a:bodyPr/>
                    <a:lstStyle/>
                    <a:p>
                      <a:r>
                        <a:rPr lang="zh-CN" altLang="en-US" sz="2000" dirty="0" smtClean="0">
                          <a:solidFill>
                            <a:schemeClr val="tx1"/>
                          </a:solidFill>
                        </a:rPr>
                        <a:t>     全国</a:t>
                      </a:r>
                      <a:r>
                        <a:rPr lang="zh-CN" altLang="en-US" sz="2000" dirty="0">
                          <a:solidFill>
                            <a:schemeClr val="tx1"/>
                          </a:solidFill>
                        </a:rPr>
                        <a:t>卷试题</a:t>
                      </a:r>
                    </a:p>
                  </a:txBody>
                  <a:tcPr marL="91431" marR="91431" marT="45796" marB="45796">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lgn="ctr"/>
                      <a:r>
                        <a:rPr lang="zh-CN" altLang="en-US" sz="2000" dirty="0">
                          <a:solidFill>
                            <a:schemeClr val="tx1"/>
                          </a:solidFill>
                        </a:rPr>
                        <a:t>考查知识点</a:t>
                      </a:r>
                    </a:p>
                  </a:txBody>
                  <a:tcPr marL="91431" marR="91431" marT="45796" marB="45796">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71475">
                <a:tc>
                  <a:txBody>
                    <a:bodyPr/>
                    <a:lstStyle/>
                    <a:p>
                      <a:pPr indent="0">
                        <a:buNone/>
                      </a:pPr>
                      <a:r>
                        <a:rPr lang="en-US" altLang="zh-CN" b="1" dirty="0">
                          <a:solidFill>
                            <a:srgbClr val="000000"/>
                          </a:solidFill>
                          <a:latin typeface="楷体" charset="0"/>
                          <a:cs typeface="楷体" charset="0"/>
                        </a:rPr>
                        <a:t>2017</a:t>
                      </a:r>
                      <a:r>
                        <a:rPr lang="zh-CN" altLang="en-US" b="1" dirty="0">
                          <a:solidFill>
                            <a:srgbClr val="000000"/>
                          </a:solidFill>
                          <a:latin typeface="楷体" charset="0"/>
                          <a:cs typeface="楷体" charset="0"/>
                        </a:rPr>
                        <a:t>年全国</a:t>
                      </a:r>
                      <a:r>
                        <a:rPr lang="en-US" altLang="zh-CN" sz="1800" dirty="0">
                          <a:solidFill>
                            <a:srgbClr val="000000"/>
                          </a:solidFill>
                          <a:latin typeface="楷体" charset="0"/>
                          <a:cs typeface="楷体" charset="0"/>
                          <a:sym typeface="+mn-ea"/>
                        </a:rPr>
                        <a:t>I</a:t>
                      </a:r>
                      <a:r>
                        <a:rPr lang="zh-CN" altLang="en-US" b="1" dirty="0">
                          <a:solidFill>
                            <a:srgbClr val="000000"/>
                          </a:solidFill>
                          <a:latin typeface="楷体" charset="0"/>
                          <a:cs typeface="楷体" charset="0"/>
                        </a:rPr>
                        <a:t>卷</a:t>
                      </a:r>
                      <a:r>
                        <a:rPr lang="en-US" altLang="zh-CN" b="1" dirty="0">
                          <a:solidFill>
                            <a:srgbClr val="000000"/>
                          </a:solidFill>
                          <a:latin typeface="楷体" charset="0"/>
                          <a:cs typeface="楷体" charset="0"/>
                        </a:rPr>
                        <a:t>35</a:t>
                      </a:r>
                      <a:r>
                        <a:rPr lang="zh-CN" altLang="en-US" b="1" dirty="0">
                          <a:solidFill>
                            <a:srgbClr val="000000"/>
                          </a:solidFill>
                          <a:latin typeface="楷体" charset="0"/>
                          <a:cs typeface="楷体" charset="0"/>
                        </a:rPr>
                        <a:t>题</a:t>
                      </a:r>
                      <a:r>
                        <a:rPr lang="en-US" altLang="zh-CN" b="1" dirty="0">
                          <a:solidFill>
                            <a:srgbClr val="000000"/>
                          </a:solidFill>
                          <a:latin typeface="楷体" charset="0"/>
                          <a:cs typeface="楷体" charset="0"/>
                        </a:rPr>
                        <a:t>(1)</a:t>
                      </a:r>
                      <a:endParaRPr lang="zh-CN" altLang="en-US"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zh-CN" altLang="en-US" b="1" dirty="0">
                          <a:solidFill>
                            <a:srgbClr val="000000"/>
                          </a:solidFill>
                          <a:latin typeface="楷体" charset="0"/>
                          <a:cs typeface="楷体" charset="0"/>
                        </a:rPr>
                        <a:t> 元素</a:t>
                      </a:r>
                      <a:r>
                        <a:rPr lang="en-US" altLang="zh-CN" b="1" dirty="0">
                          <a:solidFill>
                            <a:srgbClr val="FF0000"/>
                          </a:solidFill>
                          <a:latin typeface="楷体" charset="0"/>
                          <a:cs typeface="楷体" charset="0"/>
                        </a:rPr>
                        <a:t>K</a:t>
                      </a:r>
                      <a:r>
                        <a:rPr lang="zh-CN" altLang="en-US" b="1" dirty="0">
                          <a:solidFill>
                            <a:schemeClr val="tx1"/>
                          </a:solidFill>
                          <a:latin typeface="楷体" charset="0"/>
                          <a:cs typeface="楷体" charset="0"/>
                        </a:rPr>
                        <a:t>的焰色</a:t>
                      </a:r>
                      <a:r>
                        <a:rPr lang="en-US" altLang="zh-CN" b="1" dirty="0">
                          <a:solidFill>
                            <a:schemeClr val="tx1"/>
                          </a:solidFill>
                          <a:latin typeface="楷体" charset="0"/>
                          <a:cs typeface="楷体" charset="0"/>
                        </a:rPr>
                        <a:t>--</a:t>
                      </a:r>
                      <a:r>
                        <a:rPr lang="zh-CN" altLang="en-US" b="1" dirty="0">
                          <a:solidFill>
                            <a:schemeClr val="tx1"/>
                          </a:solidFill>
                          <a:latin typeface="楷体" charset="0"/>
                          <a:cs typeface="楷体" charset="0"/>
                        </a:rPr>
                        <a:t>紫色对应的辐射</a:t>
                      </a:r>
                      <a:r>
                        <a:rPr lang="zh-CN" altLang="en-US" b="1" dirty="0">
                          <a:solidFill>
                            <a:srgbClr val="9900FF"/>
                          </a:solidFill>
                          <a:latin typeface="楷体" charset="0"/>
                          <a:cs typeface="楷体" charset="0"/>
                        </a:rPr>
                        <a:t>波长</a:t>
                      </a:r>
                      <a:endParaRPr lang="zh-CN" altLang="en-US" b="1" dirty="0">
                        <a:solidFill>
                          <a:srgbClr val="9900FF"/>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71475">
                <a:tc>
                  <a:txBody>
                    <a:bodyPr/>
                    <a:lstStyle/>
                    <a:p>
                      <a:pPr indent="0">
                        <a:buNone/>
                      </a:pPr>
                      <a:r>
                        <a:rPr lang="en-US" altLang="zh-CN" b="1">
                          <a:solidFill>
                            <a:srgbClr val="000000"/>
                          </a:solidFill>
                          <a:latin typeface="楷体" charset="0"/>
                          <a:ea typeface="楷体" charset="0"/>
                          <a:cs typeface="楷体" charset="0"/>
                        </a:rPr>
                        <a:t>2010</a:t>
                      </a:r>
                      <a:r>
                        <a:rPr lang="zh-CN" altLang="en-US" b="1">
                          <a:solidFill>
                            <a:srgbClr val="000000"/>
                          </a:solidFill>
                          <a:latin typeface="楷体" charset="0"/>
                          <a:ea typeface="楷体" charset="0"/>
                          <a:cs typeface="楷体" charset="0"/>
                        </a:rPr>
                        <a:t>年国标卷</a:t>
                      </a:r>
                      <a:r>
                        <a:rPr lang="en-US" altLang="zh-CN" b="1">
                          <a:solidFill>
                            <a:srgbClr val="000000"/>
                          </a:solidFill>
                          <a:latin typeface="楷体" charset="0"/>
                          <a:ea typeface="楷体" charset="0"/>
                          <a:cs typeface="楷体" charset="0"/>
                        </a:rPr>
                        <a:t>37</a:t>
                      </a:r>
                      <a:r>
                        <a:rPr lang="zh-CN" altLang="en-US" b="1">
                          <a:solidFill>
                            <a:srgbClr val="000000"/>
                          </a:solidFill>
                          <a:latin typeface="楷体" charset="0"/>
                          <a:ea typeface="楷体" charset="0"/>
                          <a:cs typeface="楷体" charset="0"/>
                        </a:rPr>
                        <a:t>题（</a:t>
                      </a:r>
                      <a:r>
                        <a:rPr lang="en-US" altLang="zh-CN" b="1">
                          <a:solidFill>
                            <a:srgbClr val="000000"/>
                          </a:solidFill>
                          <a:latin typeface="楷体" charset="0"/>
                          <a:ea typeface="楷体" charset="0"/>
                          <a:cs typeface="楷体" charset="0"/>
                        </a:rPr>
                        <a:t>5</a:t>
                      </a:r>
                      <a:r>
                        <a:rPr lang="zh-CN" altLang="en-US" b="1">
                          <a:solidFill>
                            <a:srgbClr val="000000"/>
                          </a:solidFill>
                          <a:latin typeface="楷体" charset="0"/>
                          <a:ea typeface="楷体" charset="0"/>
                          <a:cs typeface="楷体" charset="0"/>
                        </a:rPr>
                        <a:t>）</a:t>
                      </a: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zh-CN" altLang="en-US" sz="1800" b="1" dirty="0" smtClean="0">
                          <a:solidFill>
                            <a:srgbClr val="000000"/>
                          </a:solidFill>
                          <a:latin typeface="楷体" charset="0"/>
                          <a:cs typeface="楷体" charset="0"/>
                          <a:sym typeface="+mn-ea"/>
                        </a:rPr>
                        <a:t> 元素</a:t>
                      </a:r>
                      <a:r>
                        <a:rPr lang="en-US" altLang="zh-CN" sz="1800" b="1" dirty="0">
                          <a:solidFill>
                            <a:srgbClr val="FF0000"/>
                          </a:solidFill>
                          <a:latin typeface="楷体" charset="0"/>
                          <a:cs typeface="楷体" charset="0"/>
                          <a:sym typeface="+mn-ea"/>
                        </a:rPr>
                        <a:t>K</a:t>
                      </a:r>
                      <a:r>
                        <a:rPr lang="zh-CN" altLang="en-US" sz="1800" b="1" dirty="0">
                          <a:solidFill>
                            <a:schemeClr val="tx1"/>
                          </a:solidFill>
                          <a:latin typeface="楷体" charset="0"/>
                          <a:cs typeface="楷体" charset="0"/>
                          <a:sym typeface="+mn-ea"/>
                        </a:rPr>
                        <a:t>的焰色及金属盐可以发生</a:t>
                      </a:r>
                      <a:r>
                        <a:rPr lang="zh-CN" altLang="en-US" sz="1800" b="1" dirty="0">
                          <a:solidFill>
                            <a:srgbClr val="9900FF"/>
                          </a:solidFill>
                          <a:latin typeface="楷体" charset="0"/>
                          <a:cs typeface="楷体" charset="0"/>
                          <a:sym typeface="+mn-ea"/>
                        </a:rPr>
                        <a:t>焰色反应的原因</a:t>
                      </a:r>
                      <a:endParaRPr lang="zh-CN" altLang="en-US" sz="1800" b="1" dirty="0">
                        <a:solidFill>
                          <a:srgbClr val="9900FF"/>
                        </a:solidFill>
                        <a:latin typeface="楷体" charset="0"/>
                        <a:ea typeface="楷体" charset="0"/>
                        <a:cs typeface="楷体" charset="0"/>
                        <a:sym typeface="+mn-ea"/>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481349811"/>
              </p:ext>
            </p:extLst>
          </p:nvPr>
        </p:nvGraphicFramePr>
        <p:xfrm>
          <a:off x="395536" y="3225185"/>
          <a:ext cx="8399463" cy="401320"/>
        </p:xfrm>
        <a:graphic>
          <a:graphicData uri="http://schemas.openxmlformats.org/drawingml/2006/table">
            <a:tbl>
              <a:tblPr firstRow="1" bandRow="1">
                <a:tableStyleId>{5C22544A-7EE6-4342-B048-85BDC9FD1C3A}</a:tableStyleId>
              </a:tblPr>
              <a:tblGrid>
                <a:gridCol w="2708910">
                  <a:extLst>
                    <a:ext uri="{9D8B030D-6E8A-4147-A177-3AD203B41FA5}">
                      <a16:colId xmlns:a16="http://schemas.microsoft.com/office/drawing/2014/main" val="2331554907"/>
                    </a:ext>
                  </a:extLst>
                </a:gridCol>
                <a:gridCol w="5690553">
                  <a:extLst>
                    <a:ext uri="{9D8B030D-6E8A-4147-A177-3AD203B41FA5}">
                      <a16:colId xmlns:a16="http://schemas.microsoft.com/office/drawing/2014/main" val="3384461843"/>
                    </a:ext>
                  </a:extLst>
                </a:gridCol>
              </a:tblGrid>
              <a:tr h="371475">
                <a:tc>
                  <a:txBody>
                    <a:bodyPr/>
                    <a:lstStyle/>
                    <a:p>
                      <a:pPr indent="0">
                        <a:buNone/>
                      </a:pPr>
                      <a:r>
                        <a:rPr lang="en-US" altLang="zh-CN" b="1" dirty="0" smtClean="0">
                          <a:solidFill>
                            <a:srgbClr val="000000"/>
                          </a:solidFill>
                          <a:latin typeface="楷体" charset="0"/>
                          <a:cs typeface="楷体" charset="0"/>
                        </a:rPr>
                        <a:t>2018</a:t>
                      </a:r>
                      <a:r>
                        <a:rPr lang="zh-CN" altLang="en-US" b="1" dirty="0" smtClean="0">
                          <a:solidFill>
                            <a:srgbClr val="000000"/>
                          </a:solidFill>
                          <a:latin typeface="楷体" charset="0"/>
                          <a:cs typeface="楷体" charset="0"/>
                        </a:rPr>
                        <a:t>年</a:t>
                      </a:r>
                      <a:r>
                        <a:rPr lang="zh-CN" altLang="en-US" b="1" dirty="0">
                          <a:solidFill>
                            <a:srgbClr val="000000"/>
                          </a:solidFill>
                          <a:latin typeface="楷体" charset="0"/>
                          <a:cs typeface="楷体" charset="0"/>
                        </a:rPr>
                        <a:t>全国</a:t>
                      </a:r>
                      <a:r>
                        <a:rPr lang="en-US" altLang="zh-CN" sz="1800" dirty="0">
                          <a:solidFill>
                            <a:srgbClr val="000000"/>
                          </a:solidFill>
                          <a:latin typeface="楷体" charset="0"/>
                          <a:cs typeface="楷体" charset="0"/>
                          <a:sym typeface="+mn-ea"/>
                        </a:rPr>
                        <a:t>I</a:t>
                      </a:r>
                      <a:r>
                        <a:rPr lang="zh-CN" altLang="en-US" b="1" dirty="0">
                          <a:solidFill>
                            <a:srgbClr val="000000"/>
                          </a:solidFill>
                          <a:latin typeface="楷体" charset="0"/>
                          <a:cs typeface="楷体" charset="0"/>
                        </a:rPr>
                        <a:t>卷</a:t>
                      </a:r>
                      <a:r>
                        <a:rPr lang="en-US" altLang="zh-CN" b="1" dirty="0">
                          <a:solidFill>
                            <a:srgbClr val="000000"/>
                          </a:solidFill>
                          <a:latin typeface="楷体" charset="0"/>
                          <a:cs typeface="楷体" charset="0"/>
                        </a:rPr>
                        <a:t>35</a:t>
                      </a:r>
                      <a:r>
                        <a:rPr lang="zh-CN" altLang="en-US" b="1" dirty="0">
                          <a:solidFill>
                            <a:srgbClr val="000000"/>
                          </a:solidFill>
                          <a:latin typeface="楷体" charset="0"/>
                          <a:cs typeface="楷体" charset="0"/>
                        </a:rPr>
                        <a:t>题</a:t>
                      </a:r>
                      <a:r>
                        <a:rPr lang="en-US" altLang="zh-CN" b="1" dirty="0">
                          <a:solidFill>
                            <a:srgbClr val="000000"/>
                          </a:solidFill>
                          <a:latin typeface="楷体" charset="0"/>
                          <a:cs typeface="楷体" charset="0"/>
                        </a:rPr>
                        <a:t>(1)</a:t>
                      </a:r>
                      <a:endParaRPr lang="zh-CN" altLang="en-US" b="1" dirty="0">
                        <a:solidFill>
                          <a:srgbClr val="000000"/>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b="1" dirty="0">
                          <a:solidFill>
                            <a:srgbClr val="000000"/>
                          </a:solidFill>
                          <a:latin typeface="楷体" charset="0"/>
                          <a:cs typeface="楷体" charset="0"/>
                        </a:rPr>
                        <a:t> </a:t>
                      </a:r>
                      <a:r>
                        <a:rPr lang="en-US" altLang="zh-CN" kern="0" dirty="0" smtClean="0">
                          <a:solidFill>
                            <a:srgbClr val="FF0000"/>
                          </a:solidFill>
                          <a:latin typeface="Times New Roman" panose="02020603050405020304" pitchFamily="18" charset="0"/>
                          <a:ea typeface="微软雅黑" panose="020B0503020204020204" pitchFamily="34" charset="-122"/>
                        </a:rPr>
                        <a:t>Li</a:t>
                      </a:r>
                      <a:r>
                        <a:rPr lang="zh-CN" altLang="zh-CN" kern="0" dirty="0" smtClean="0">
                          <a:solidFill>
                            <a:srgbClr val="000000"/>
                          </a:solidFill>
                          <a:cs typeface="宋体" panose="02010600030101010101" pitchFamily="2" charset="-122"/>
                        </a:rPr>
                        <a:t>原子电子排布图表示的状态中，能量最低和最高</a:t>
                      </a:r>
                      <a:endParaRPr lang="zh-CN" altLang="en-US" dirty="0"/>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2954680785"/>
                  </a:ext>
                </a:extLst>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1"/>
          <p:cNvSpPr>
            <a:spLocks noChangeArrowheads="1"/>
          </p:cNvSpPr>
          <p:nvPr/>
        </p:nvSpPr>
        <p:spPr bwMode="auto">
          <a:xfrm>
            <a:off x="289564" y="1486467"/>
            <a:ext cx="80645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latin typeface="黑体" panose="02010600030101010101" pitchFamily="2" charset="-122"/>
                <a:ea typeface="黑体" panose="02010600030101010101" pitchFamily="2" charset="-122"/>
              </a:rPr>
              <a:t>4.</a:t>
            </a:r>
            <a:r>
              <a:rPr lang="zh-CN" altLang="zh-CN" sz="2000" b="1" dirty="0">
                <a:solidFill>
                  <a:schemeClr val="dk1"/>
                </a:solidFill>
              </a:rPr>
              <a:t>了解电负性的概念，</a:t>
            </a:r>
            <a:r>
              <a:rPr lang="zh-CN" altLang="zh-CN" sz="2000" b="1" dirty="0">
                <a:solidFill>
                  <a:srgbClr val="FF0000"/>
                </a:solidFill>
              </a:rPr>
              <a:t>并能用以说明元素的某些性质。</a:t>
            </a:r>
          </a:p>
        </p:txBody>
      </p:sp>
      <p:graphicFrame>
        <p:nvGraphicFramePr>
          <p:cNvPr id="6" name="表格 5"/>
          <p:cNvGraphicFramePr>
            <a:graphicFrameLocks noGrp="1"/>
          </p:cNvGraphicFramePr>
          <p:nvPr>
            <p:extLst>
              <p:ext uri="{D42A27DB-BD31-4B8C-83A1-F6EECF244321}">
                <p14:modId xmlns:p14="http://schemas.microsoft.com/office/powerpoint/2010/main" val="1604031137"/>
              </p:ext>
            </p:extLst>
          </p:nvPr>
        </p:nvGraphicFramePr>
        <p:xfrm>
          <a:off x="323528" y="1988840"/>
          <a:ext cx="8579489" cy="2525104"/>
        </p:xfrm>
        <a:graphic>
          <a:graphicData uri="http://schemas.openxmlformats.org/drawingml/2006/table">
            <a:tbl>
              <a:tblPr firstRow="1" bandRow="1">
                <a:tableStyleId>{5C22544A-7EE6-4342-B048-85BDC9FD1C3A}</a:tableStyleId>
              </a:tblPr>
              <a:tblGrid>
                <a:gridCol w="2779081">
                  <a:extLst>
                    <a:ext uri="{9D8B030D-6E8A-4147-A177-3AD203B41FA5}">
                      <a16:colId xmlns:a16="http://schemas.microsoft.com/office/drawing/2014/main" val="20000"/>
                    </a:ext>
                  </a:extLst>
                </a:gridCol>
                <a:gridCol w="5800408">
                  <a:extLst>
                    <a:ext uri="{9D8B030D-6E8A-4147-A177-3AD203B41FA5}">
                      <a16:colId xmlns:a16="http://schemas.microsoft.com/office/drawing/2014/main" val="20001"/>
                    </a:ext>
                  </a:extLst>
                </a:gridCol>
              </a:tblGrid>
              <a:tr h="36576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solidFill>
                            <a:schemeClr val="tx1"/>
                          </a:solidFill>
                        </a:rPr>
                        <a:t>   近</a:t>
                      </a:r>
                      <a:r>
                        <a:rPr lang="en-US" altLang="zh-CN" sz="1800" dirty="0">
                          <a:solidFill>
                            <a:schemeClr val="tx1"/>
                          </a:solidFill>
                        </a:rPr>
                        <a:t>7</a:t>
                      </a:r>
                      <a:r>
                        <a:rPr lang="zh-CN" altLang="en-US" sz="1800" dirty="0">
                          <a:solidFill>
                            <a:schemeClr val="tx1"/>
                          </a:solidFill>
                        </a:rPr>
                        <a:t>年全国卷试题</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a:solidFill>
                            <a:schemeClr val="tx1"/>
                          </a:solidFill>
                        </a:rPr>
                        <a:t>考查知识点</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70946">
                <a:tc>
                  <a:txBody>
                    <a:bodyPr/>
                    <a:lstStyle/>
                    <a:p>
                      <a:r>
                        <a:rPr lang="en-US" altLang="zh-CN" sz="1800" b="1" dirty="0">
                          <a:latin typeface="楷体" panose="02010609060101010101" pitchFamily="49" charset="-122"/>
                          <a:ea typeface="楷体" panose="02010609060101010101" pitchFamily="49" charset="-122"/>
                        </a:rPr>
                        <a:t>2011</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solidFill>
                            <a:srgbClr val="FF0000"/>
                          </a:solidFill>
                          <a:latin typeface="楷体" panose="02010609060101010101" pitchFamily="49" charset="-122"/>
                          <a:ea typeface="楷体" panose="02010609060101010101" pitchFamily="49" charset="-122"/>
                        </a:rPr>
                        <a:t>B</a:t>
                      </a:r>
                      <a:r>
                        <a:rPr lang="zh-CN" altLang="en-US" sz="1800" b="1" dirty="0">
                          <a:solidFill>
                            <a:srgbClr val="FF0000"/>
                          </a:solidFill>
                          <a:latin typeface="楷体" panose="02010609060101010101" pitchFamily="49" charset="-122"/>
                          <a:ea typeface="楷体" panose="02010609060101010101" pitchFamily="49" charset="-122"/>
                        </a:rPr>
                        <a:t>和</a:t>
                      </a:r>
                      <a:r>
                        <a:rPr lang="en-US" altLang="zh-CN" sz="1800" b="1" dirty="0">
                          <a:solidFill>
                            <a:srgbClr val="FF0000"/>
                          </a:solidFill>
                          <a:latin typeface="楷体" panose="02010609060101010101" pitchFamily="49" charset="-122"/>
                          <a:ea typeface="楷体" panose="02010609060101010101" pitchFamily="49" charset="-122"/>
                        </a:rPr>
                        <a:t>N</a:t>
                      </a:r>
                      <a:r>
                        <a:rPr lang="zh-CN" altLang="en-US" sz="1800" b="1" dirty="0">
                          <a:solidFill>
                            <a:srgbClr val="FF0000"/>
                          </a:solidFill>
                          <a:latin typeface="楷体" panose="02010609060101010101" pitchFamily="49" charset="-122"/>
                          <a:ea typeface="楷体" panose="02010609060101010101" pitchFamily="49" charset="-122"/>
                        </a:rPr>
                        <a:t>电负性比较</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2013</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latin typeface="楷体" panose="02010609060101010101" pitchFamily="49" charset="-122"/>
                          <a:ea typeface="楷体" panose="02010609060101010101" pitchFamily="49" charset="-122"/>
                        </a:rPr>
                        <a:t>F</a:t>
                      </a: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K</a:t>
                      </a: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Fe</a:t>
                      </a: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Ni</a:t>
                      </a:r>
                      <a:r>
                        <a:rPr lang="zh-CN" altLang="en-US" sz="1800" b="1" dirty="0">
                          <a:latin typeface="楷体" panose="02010609060101010101" pitchFamily="49" charset="-122"/>
                          <a:ea typeface="楷体" panose="02010609060101010101" pitchFamily="49" charset="-122"/>
                        </a:rPr>
                        <a:t>四种元素中电负性最大的</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r h="370946">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2015</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O</a:t>
                      </a: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Na</a:t>
                      </a: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P</a:t>
                      </a:r>
                      <a:r>
                        <a:rPr lang="zh-CN" altLang="en-US" sz="1800" b="1" dirty="0">
                          <a:latin typeface="楷体" panose="02010609060101010101" pitchFamily="49" charset="-122"/>
                          <a:ea typeface="楷体" panose="02010609060101010101" pitchFamily="49" charset="-122"/>
                        </a:rPr>
                        <a:t>、</a:t>
                      </a:r>
                      <a:r>
                        <a:rPr lang="en-US" altLang="zh-CN" sz="1800" b="1" dirty="0" err="1">
                          <a:latin typeface="楷体" panose="02010609060101010101" pitchFamily="49" charset="-122"/>
                          <a:ea typeface="楷体" panose="02010609060101010101" pitchFamily="49" charset="-122"/>
                        </a:rPr>
                        <a:t>Cl</a:t>
                      </a:r>
                      <a:r>
                        <a:rPr lang="zh-CN" altLang="en-US" sz="1800" b="1" dirty="0">
                          <a:latin typeface="楷体" panose="02010609060101010101" pitchFamily="49" charset="-122"/>
                          <a:ea typeface="楷体" panose="02010609060101010101" pitchFamily="49" charset="-122"/>
                        </a:rPr>
                        <a:t>四种元素中电负性最大的</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370946">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I</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en-US" altLang="zh-CN" sz="1800" b="1" dirty="0">
                          <a:latin typeface="楷体" panose="02010609060101010101" pitchFamily="49" charset="-122"/>
                          <a:ea typeface="楷体" panose="02010609060101010101" pitchFamily="49" charset="-122"/>
                        </a:rPr>
                        <a:t>4</a:t>
                      </a:r>
                      <a:r>
                        <a:rPr lang="zh-CN" altLang="en-US" sz="1800" b="1" dirty="0">
                          <a:latin typeface="楷体" panose="02010609060101010101" pitchFamily="49" charset="-122"/>
                          <a:ea typeface="楷体" panose="02010609060101010101" pitchFamily="49" charset="-122"/>
                        </a:rPr>
                        <a:t>）</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solidFill>
                            <a:srgbClr val="FF0000"/>
                          </a:solidFill>
                          <a:latin typeface="楷体" panose="02010609060101010101" pitchFamily="49" charset="-122"/>
                          <a:ea typeface="楷体" panose="02010609060101010101" pitchFamily="49" charset="-122"/>
                        </a:rPr>
                        <a:t>O</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Ge</a:t>
                      </a:r>
                      <a:r>
                        <a:rPr lang="zh-CN" altLang="en-US" sz="1800" b="1" dirty="0">
                          <a:solidFill>
                            <a:srgbClr val="FF0000"/>
                          </a:solidFill>
                          <a:latin typeface="楷体" panose="02010609060101010101" pitchFamily="49" charset="-122"/>
                          <a:ea typeface="楷体" panose="02010609060101010101" pitchFamily="49" charset="-122"/>
                        </a:rPr>
                        <a:t>、</a:t>
                      </a:r>
                      <a:r>
                        <a:rPr lang="en-US" altLang="zh-CN" sz="1800" b="1" dirty="0">
                          <a:solidFill>
                            <a:srgbClr val="FF0000"/>
                          </a:solidFill>
                          <a:latin typeface="楷体" panose="02010609060101010101" pitchFamily="49" charset="-122"/>
                          <a:ea typeface="楷体" panose="02010609060101010101" pitchFamily="49" charset="-122"/>
                        </a:rPr>
                        <a:t>Zn</a:t>
                      </a:r>
                      <a:r>
                        <a:rPr lang="zh-CN" altLang="en-US" sz="1800" b="1" dirty="0">
                          <a:solidFill>
                            <a:srgbClr val="FF0000"/>
                          </a:solidFill>
                          <a:latin typeface="楷体" panose="02010609060101010101" pitchFamily="49" charset="-122"/>
                          <a:ea typeface="楷体" panose="02010609060101010101" pitchFamily="49" charset="-122"/>
                        </a:rPr>
                        <a:t>电负性由大到小的顺序</a:t>
                      </a:r>
                    </a:p>
                  </a:txBody>
                  <a:tcPr marL="91435" marR="91435"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370946">
                <a:tc>
                  <a:txBody>
                    <a:bodyPr/>
                    <a:lstStyle/>
                    <a:p>
                      <a:pPr indent="0">
                        <a:buNone/>
                      </a:pPr>
                      <a:r>
                        <a:rPr lang="en-US" altLang="zh-CN" b="1" dirty="0">
                          <a:solidFill>
                            <a:srgbClr val="000000"/>
                          </a:solidFill>
                          <a:latin typeface="楷体" charset="0"/>
                          <a:cs typeface="楷体" charset="0"/>
                        </a:rPr>
                        <a:t>20</a:t>
                      </a:r>
                      <a:r>
                        <a:rPr lang="en-US" altLang="zh-CN" sz="2000" b="1" dirty="0">
                          <a:solidFill>
                            <a:schemeClr val="tx1"/>
                          </a:solidFill>
                          <a:latin typeface="楷体" charset="0"/>
                          <a:cs typeface="楷体" charset="0"/>
                        </a:rPr>
                        <a:t>17</a:t>
                      </a:r>
                      <a:r>
                        <a:rPr lang="zh-CN" altLang="en-US" sz="2000" b="1" dirty="0">
                          <a:solidFill>
                            <a:schemeClr val="tx1"/>
                          </a:solidFill>
                          <a:latin typeface="楷体" charset="0"/>
                          <a:cs typeface="楷体" charset="0"/>
                        </a:rPr>
                        <a:t>年全国</a:t>
                      </a:r>
                      <a:r>
                        <a:rPr lang="en-US" altLang="zh-CN" sz="2000" b="1" dirty="0">
                          <a:solidFill>
                            <a:schemeClr val="tx1"/>
                          </a:solidFill>
                          <a:latin typeface="楷体" charset="0"/>
                          <a:cs typeface="楷体" charset="0"/>
                          <a:sym typeface="+mn-ea"/>
                        </a:rPr>
                        <a:t>Ⅱ</a:t>
                      </a:r>
                      <a:r>
                        <a:rPr lang="zh-CN" altLang="en-US" sz="2000" b="0" dirty="0">
                          <a:solidFill>
                            <a:schemeClr val="tx1"/>
                          </a:solidFill>
                          <a:latin typeface="Times New Roman" panose="02020603050405020304" pitchFamily="18" charset="0"/>
                          <a:cs typeface="Times New Roman" panose="02020603050405020304" pitchFamily="18" charset="0"/>
                        </a:rPr>
                        <a:t>卷</a:t>
                      </a:r>
                      <a:r>
                        <a:rPr lang="en-US" altLang="zh-CN" sz="2000" b="0" dirty="0">
                          <a:solidFill>
                            <a:schemeClr val="tx1"/>
                          </a:solidFill>
                          <a:latin typeface="Times New Roman" panose="02020603050405020304" pitchFamily="18" charset="0"/>
                          <a:cs typeface="Times New Roman" panose="02020603050405020304" pitchFamily="18" charset="0"/>
                        </a:rPr>
                        <a:t>35</a:t>
                      </a:r>
                      <a:r>
                        <a:rPr lang="zh-CN" altLang="en-US" sz="2000" b="1" dirty="0">
                          <a:solidFill>
                            <a:schemeClr val="tx1"/>
                          </a:solidFill>
                          <a:latin typeface="楷体" charset="0"/>
                          <a:cs typeface="楷体" charset="0"/>
                        </a:rPr>
                        <a:t>题</a:t>
                      </a:r>
                      <a:r>
                        <a:rPr lang="en-US" altLang="zh-CN" sz="2000" b="1" dirty="0">
                          <a:solidFill>
                            <a:schemeClr val="tx1"/>
                          </a:solidFill>
                          <a:latin typeface="楷体" charset="0"/>
                          <a:cs typeface="楷体" charset="0"/>
                        </a:rPr>
                        <a:t>(2)</a:t>
                      </a:r>
                      <a:endParaRPr lang="en-US" altLang="zh-CN" sz="20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0">
                        <a:buNone/>
                      </a:pPr>
                      <a:r>
                        <a:rPr lang="en-US" altLang="zh-CN" b="1" dirty="0">
                          <a:solidFill>
                            <a:srgbClr val="FF0000"/>
                          </a:solidFill>
                          <a:latin typeface="楷体" charset="0"/>
                          <a:cs typeface="楷体" charset="0"/>
                        </a:rPr>
                        <a:t>B</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C</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N</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O</a:t>
                      </a:r>
                      <a:r>
                        <a:rPr lang="zh-CN" altLang="en-US" b="1" dirty="0">
                          <a:solidFill>
                            <a:srgbClr val="FF0000"/>
                          </a:solidFill>
                          <a:latin typeface="楷体" charset="0"/>
                          <a:cs typeface="楷体" charset="0"/>
                        </a:rPr>
                        <a:t>、</a:t>
                      </a:r>
                      <a:r>
                        <a:rPr lang="en-US" altLang="zh-CN" b="1" dirty="0">
                          <a:solidFill>
                            <a:srgbClr val="FF0000"/>
                          </a:solidFill>
                          <a:latin typeface="楷体" charset="0"/>
                          <a:cs typeface="楷体" charset="0"/>
                        </a:rPr>
                        <a:t>F</a:t>
                      </a:r>
                      <a:r>
                        <a:rPr lang="zh-CN" altLang="en-US" b="1" dirty="0">
                          <a:solidFill>
                            <a:srgbClr val="000000"/>
                          </a:solidFill>
                          <a:latin typeface="楷体" charset="0"/>
                          <a:cs typeface="楷体" charset="0"/>
                        </a:rPr>
                        <a:t>第一</a:t>
                      </a:r>
                      <a:r>
                        <a:rPr lang="zh-CN" altLang="en-US" b="1" dirty="0">
                          <a:solidFill>
                            <a:srgbClr val="9900FF"/>
                          </a:solidFill>
                          <a:latin typeface="楷体" charset="0"/>
                          <a:cs typeface="楷体" charset="0"/>
                        </a:rPr>
                        <a:t>电子亲和能，氮元素的第一电子亲和能出现异常的原因</a:t>
                      </a:r>
                      <a:endParaRPr lang="zh-CN" altLang="en-US" b="1" dirty="0">
                        <a:solidFill>
                          <a:srgbClr val="9900FF"/>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505578310"/>
              </p:ext>
            </p:extLst>
          </p:nvPr>
        </p:nvGraphicFramePr>
        <p:xfrm>
          <a:off x="323528" y="4513944"/>
          <a:ext cx="8579489" cy="431800"/>
        </p:xfrm>
        <a:graphic>
          <a:graphicData uri="http://schemas.openxmlformats.org/drawingml/2006/table">
            <a:tbl>
              <a:tblPr firstRow="1" bandRow="1">
                <a:tableStyleId>{5C22544A-7EE6-4342-B048-85BDC9FD1C3A}</a:tableStyleId>
              </a:tblPr>
              <a:tblGrid>
                <a:gridCol w="2779081">
                  <a:extLst>
                    <a:ext uri="{9D8B030D-6E8A-4147-A177-3AD203B41FA5}">
                      <a16:colId xmlns:a16="http://schemas.microsoft.com/office/drawing/2014/main" val="728228086"/>
                    </a:ext>
                  </a:extLst>
                </a:gridCol>
                <a:gridCol w="5800408">
                  <a:extLst>
                    <a:ext uri="{9D8B030D-6E8A-4147-A177-3AD203B41FA5}">
                      <a16:colId xmlns:a16="http://schemas.microsoft.com/office/drawing/2014/main" val="1129968793"/>
                    </a:ext>
                  </a:extLst>
                </a:gridCol>
              </a:tblGrid>
              <a:tr h="370946">
                <a:tc>
                  <a:txBody>
                    <a:bodyPr/>
                    <a:lstStyle/>
                    <a:p>
                      <a:pPr indent="0">
                        <a:buNone/>
                      </a:pPr>
                      <a:r>
                        <a:rPr lang="en-US" altLang="zh-CN" b="1" dirty="0" smtClean="0">
                          <a:solidFill>
                            <a:srgbClr val="000000"/>
                          </a:solidFill>
                          <a:latin typeface="楷体" charset="0"/>
                          <a:cs typeface="楷体" charset="0"/>
                        </a:rPr>
                        <a:t>20</a:t>
                      </a:r>
                      <a:r>
                        <a:rPr lang="en-US" altLang="zh-CN" sz="2000" b="1" dirty="0" smtClean="0">
                          <a:solidFill>
                            <a:schemeClr val="tx1"/>
                          </a:solidFill>
                          <a:latin typeface="楷体" charset="0"/>
                          <a:cs typeface="楷体" charset="0"/>
                        </a:rPr>
                        <a:t>19</a:t>
                      </a:r>
                      <a:r>
                        <a:rPr lang="zh-CN" altLang="en-US" sz="2000" b="1" dirty="0" smtClean="0">
                          <a:solidFill>
                            <a:schemeClr val="tx1"/>
                          </a:solidFill>
                          <a:latin typeface="楷体" charset="0"/>
                          <a:cs typeface="楷体" charset="0"/>
                        </a:rPr>
                        <a:t>年全国</a:t>
                      </a:r>
                      <a:r>
                        <a:rPr lang="en-US" altLang="zh-CN" sz="2000" b="1" dirty="0" smtClean="0">
                          <a:solidFill>
                            <a:schemeClr val="tx1"/>
                          </a:solidFill>
                          <a:latin typeface="楷体" charset="0"/>
                          <a:cs typeface="楷体" charset="0"/>
                          <a:sym typeface="+mn-ea"/>
                        </a:rPr>
                        <a:t>III</a:t>
                      </a:r>
                      <a:r>
                        <a:rPr lang="zh-CN" altLang="en-US" sz="2000" b="0" dirty="0" smtClean="0">
                          <a:solidFill>
                            <a:schemeClr val="tx1"/>
                          </a:solidFill>
                          <a:latin typeface="Times New Roman" panose="02020603050405020304" pitchFamily="18" charset="0"/>
                          <a:cs typeface="Times New Roman" panose="02020603050405020304" pitchFamily="18" charset="0"/>
                        </a:rPr>
                        <a:t>卷</a:t>
                      </a:r>
                      <a:r>
                        <a:rPr lang="en-US" altLang="zh-CN" sz="2000" b="0" dirty="0">
                          <a:solidFill>
                            <a:schemeClr val="tx1"/>
                          </a:solidFill>
                          <a:latin typeface="Times New Roman" panose="02020603050405020304" pitchFamily="18" charset="0"/>
                          <a:cs typeface="Times New Roman" panose="02020603050405020304" pitchFamily="18" charset="0"/>
                        </a:rPr>
                        <a:t>35</a:t>
                      </a:r>
                      <a:r>
                        <a:rPr lang="zh-CN" altLang="en-US" sz="2000" b="1" dirty="0">
                          <a:solidFill>
                            <a:schemeClr val="tx1"/>
                          </a:solidFill>
                          <a:latin typeface="楷体" charset="0"/>
                          <a:cs typeface="楷体" charset="0"/>
                        </a:rPr>
                        <a:t>题</a:t>
                      </a:r>
                      <a:r>
                        <a:rPr lang="en-US" altLang="zh-CN" sz="2000" b="1" dirty="0" smtClean="0">
                          <a:solidFill>
                            <a:schemeClr val="tx1"/>
                          </a:solidFill>
                          <a:latin typeface="楷体" charset="0"/>
                          <a:cs typeface="楷体" charset="0"/>
                        </a:rPr>
                        <a:t>(4)</a:t>
                      </a:r>
                      <a:endParaRPr lang="en-US" altLang="zh-CN" sz="20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kern="0" dirty="0" smtClean="0">
                          <a:solidFill>
                            <a:srgbClr val="FF0000"/>
                          </a:solidFill>
                          <a:latin typeface="Calibri" panose="020F0502020204030204" pitchFamily="34" charset="0"/>
                          <a:cs typeface="Times New Roman" panose="02020603050405020304" pitchFamily="18" charset="0"/>
                        </a:rPr>
                        <a:t>NH</a:t>
                      </a:r>
                      <a:r>
                        <a:rPr lang="en-US" altLang="zh-CN" sz="2000" b="1" kern="0" baseline="-25000" dirty="0" smtClean="0">
                          <a:solidFill>
                            <a:srgbClr val="FF0000"/>
                          </a:solidFill>
                          <a:latin typeface="Calibri" panose="020F0502020204030204" pitchFamily="34" charset="0"/>
                          <a:cs typeface="Times New Roman" panose="02020603050405020304" pitchFamily="18" charset="0"/>
                        </a:rPr>
                        <a:t>4</a:t>
                      </a:r>
                      <a:r>
                        <a:rPr lang="en-US" altLang="zh-CN" sz="2000" b="1" kern="0" dirty="0" smtClean="0">
                          <a:solidFill>
                            <a:srgbClr val="FF0000"/>
                          </a:solidFill>
                          <a:latin typeface="Calibri" panose="020F0502020204030204" pitchFamily="34" charset="0"/>
                          <a:cs typeface="Times New Roman" panose="02020603050405020304" pitchFamily="18" charset="0"/>
                        </a:rPr>
                        <a:t>H</a:t>
                      </a:r>
                      <a:r>
                        <a:rPr lang="en-US" altLang="zh-CN" sz="2000" b="1" kern="0" baseline="-25000" dirty="0" smtClean="0">
                          <a:solidFill>
                            <a:srgbClr val="FF0000"/>
                          </a:solidFill>
                          <a:latin typeface="Calibri" panose="020F0502020204030204" pitchFamily="34" charset="0"/>
                          <a:cs typeface="Times New Roman" panose="02020603050405020304" pitchFamily="18" charset="0"/>
                        </a:rPr>
                        <a:t>2</a:t>
                      </a:r>
                      <a:r>
                        <a:rPr lang="en-US" altLang="zh-CN" sz="2000" b="1" kern="0" dirty="0" smtClean="0">
                          <a:solidFill>
                            <a:srgbClr val="FF0000"/>
                          </a:solidFill>
                          <a:latin typeface="Calibri" panose="020F0502020204030204" pitchFamily="34" charset="0"/>
                          <a:cs typeface="Times New Roman" panose="02020603050405020304" pitchFamily="18" charset="0"/>
                        </a:rPr>
                        <a:t>PO</a:t>
                      </a:r>
                      <a:r>
                        <a:rPr lang="en-US" altLang="zh-CN" sz="2000" b="1" kern="0" baseline="-25000" dirty="0" smtClean="0">
                          <a:solidFill>
                            <a:srgbClr val="FF0000"/>
                          </a:solidFill>
                          <a:latin typeface="Calibri" panose="020F0502020204030204" pitchFamily="34" charset="0"/>
                          <a:cs typeface="Times New Roman" panose="02020603050405020304" pitchFamily="18" charset="0"/>
                        </a:rPr>
                        <a:t>4</a:t>
                      </a:r>
                      <a:r>
                        <a:rPr lang="zh-CN" altLang="zh-CN" sz="2000" b="1" kern="0" dirty="0" smtClean="0">
                          <a:solidFill>
                            <a:schemeClr val="tx1"/>
                          </a:solidFill>
                          <a:latin typeface="Calibri" panose="020F0502020204030204" pitchFamily="34" charset="0"/>
                          <a:cs typeface="Times New Roman" panose="02020603050405020304" pitchFamily="18" charset="0"/>
                        </a:rPr>
                        <a:t>中，电负性最高的元素</a:t>
                      </a:r>
                      <a:endParaRPr lang="zh-CN" altLang="en-US" sz="2000" b="1" dirty="0">
                        <a:solidFill>
                          <a:schemeClr val="tx1"/>
                        </a:solidFill>
                        <a:latin typeface="楷体" charset="0"/>
                        <a:ea typeface="楷体" charset="0"/>
                        <a:cs typeface="楷体" charset="0"/>
                      </a:endParaRPr>
                    </a:p>
                  </a:txBody>
                  <a:tcPr marL="0" marR="0" marT="63500" marB="63500">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4281074396"/>
                  </a:ext>
                </a:extLst>
              </a:tr>
            </a:tbl>
          </a:graphicData>
        </a:graphic>
      </p:graphicFrame>
    </p:spTree>
    <p:extLst>
      <p:ext uri="{BB962C8B-B14F-4D97-AF65-F5344CB8AC3E}">
        <p14:creationId xmlns:p14="http://schemas.microsoft.com/office/powerpoint/2010/main" val="899015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391795" y="984516"/>
            <a:ext cx="7467600" cy="581025"/>
          </a:xfrm>
        </p:spPr>
        <p:txBody>
          <a:bodyPr>
            <a:normAutofit/>
          </a:bodyPr>
          <a:lstStyle/>
          <a:p>
            <a:pPr algn="ctr" eaLnBrk="1" hangingPunct="1">
              <a:defRPr/>
            </a:pPr>
            <a:r>
              <a:rPr lang="zh-CN" altLang="en-US" sz="3200" b="1" dirty="0">
                <a:solidFill>
                  <a:schemeClr val="tx1"/>
                </a:solidFill>
                <a:latin typeface="+mn-ea"/>
                <a:ea typeface="+mn-ea"/>
              </a:rPr>
              <a:t>第一章 原子结构与元素性质</a:t>
            </a:r>
          </a:p>
        </p:txBody>
      </p:sp>
      <p:graphicFrame>
        <p:nvGraphicFramePr>
          <p:cNvPr id="4" name="表格 3"/>
          <p:cNvGraphicFramePr>
            <a:graphicFrameLocks noGrp="1"/>
          </p:cNvGraphicFramePr>
          <p:nvPr>
            <p:extLst>
              <p:ext uri="{D42A27DB-BD31-4B8C-83A1-F6EECF244321}">
                <p14:modId xmlns:p14="http://schemas.microsoft.com/office/powerpoint/2010/main" val="4045199924"/>
              </p:ext>
            </p:extLst>
          </p:nvPr>
        </p:nvGraphicFramePr>
        <p:xfrm>
          <a:off x="391795" y="1916832"/>
          <a:ext cx="8456914" cy="4360399"/>
        </p:xfrm>
        <a:graphic>
          <a:graphicData uri="http://schemas.openxmlformats.org/drawingml/2006/table">
            <a:tbl>
              <a:tblPr firstRow="1" bandRow="1">
                <a:tableStyleId>{5C22544A-7EE6-4342-B048-85BDC9FD1C3A}</a:tableStyleId>
              </a:tblPr>
              <a:tblGrid>
                <a:gridCol w="4464496">
                  <a:extLst>
                    <a:ext uri="{9D8B030D-6E8A-4147-A177-3AD203B41FA5}">
                      <a16:colId xmlns:a16="http://schemas.microsoft.com/office/drawing/2014/main" val="20000"/>
                    </a:ext>
                  </a:extLst>
                </a:gridCol>
                <a:gridCol w="3992418">
                  <a:extLst>
                    <a:ext uri="{9D8B030D-6E8A-4147-A177-3AD203B41FA5}">
                      <a16:colId xmlns:a16="http://schemas.microsoft.com/office/drawing/2014/main" val="20001"/>
                    </a:ext>
                  </a:extLst>
                </a:gridCol>
              </a:tblGrid>
              <a:tr h="528809">
                <a:tc>
                  <a:txBody>
                    <a:bodyPr/>
                    <a:lstStyle/>
                    <a:p>
                      <a:pPr indent="266700" algn="ctr">
                        <a:spcAft>
                          <a:spcPts val="0"/>
                        </a:spcAft>
                      </a:pPr>
                      <a:r>
                        <a:rPr lang="en-US" altLang="zh-CN" sz="2400" b="1" kern="100" dirty="0" smtClean="0">
                          <a:solidFill>
                            <a:srgbClr val="000000"/>
                          </a:solidFill>
                          <a:effectLst/>
                          <a:latin typeface="Times New Roman" panose="02020603050405020304" pitchFamily="18" charset="0"/>
                          <a:ea typeface="宋体" panose="02010600030101010101" pitchFamily="2" charset="-122"/>
                        </a:rPr>
                        <a:t>2017</a:t>
                      </a:r>
                      <a:r>
                        <a:rPr lang="zh-CN" altLang="zh-CN" sz="2400" b="1" kern="100" dirty="0" smtClean="0">
                          <a:solidFill>
                            <a:srgbClr val="000000"/>
                          </a:solidFill>
                          <a:effectLst/>
                          <a:latin typeface="Times New Roman" panose="02020603050405020304" pitchFamily="18" charset="0"/>
                          <a:ea typeface="宋体" panose="02010600030101010101" pitchFamily="2" charset="-122"/>
                        </a:rPr>
                        <a:t>年</a:t>
                      </a:r>
                      <a:r>
                        <a:rPr lang="en-US" altLang="zh-CN" sz="2400" b="1" kern="100" dirty="0" smtClean="0">
                          <a:solidFill>
                            <a:srgbClr val="000000"/>
                          </a:solidFill>
                          <a:effectLst/>
                          <a:latin typeface="Times New Roman" panose="02020603050405020304" pitchFamily="18" charset="0"/>
                          <a:ea typeface="宋体" panose="02010600030101010101" pitchFamily="2" charset="-122"/>
                        </a:rPr>
                        <a:t>---2019</a:t>
                      </a:r>
                      <a:r>
                        <a:rPr lang="zh-CN" altLang="en-US" sz="2400" b="1" kern="100" dirty="0" smtClean="0">
                          <a:solidFill>
                            <a:srgbClr val="000000"/>
                          </a:solidFill>
                          <a:effectLst/>
                          <a:latin typeface="Times New Roman" panose="02020603050405020304" pitchFamily="18" charset="0"/>
                          <a:ea typeface="宋体" panose="02010600030101010101" pitchFamily="2" charset="-122"/>
                        </a:rPr>
                        <a:t>年</a:t>
                      </a:r>
                      <a:r>
                        <a:rPr lang="zh-CN" sz="2400" b="1" kern="100" dirty="0" smtClean="0">
                          <a:solidFill>
                            <a:srgbClr val="000000"/>
                          </a:solidFill>
                          <a:effectLst/>
                          <a:latin typeface="Times New Roman" panose="02020603050405020304" pitchFamily="18" charset="0"/>
                          <a:ea typeface="宋体" panose="02010600030101010101" pitchFamily="2" charset="-122"/>
                        </a:rPr>
                        <a:t>考试</a:t>
                      </a:r>
                      <a:r>
                        <a:rPr lang="zh-CN" sz="2400" b="1" kern="100" dirty="0">
                          <a:solidFill>
                            <a:srgbClr val="000000"/>
                          </a:solidFill>
                          <a:effectLst/>
                          <a:latin typeface="Times New Roman" panose="02020603050405020304" pitchFamily="18" charset="0"/>
                          <a:ea typeface="宋体" panose="02010600030101010101" pitchFamily="2" charset="-122"/>
                        </a:rPr>
                        <a:t>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266700" algn="ctr">
                        <a:spcAft>
                          <a:spcPts val="0"/>
                        </a:spcAft>
                      </a:pPr>
                      <a:r>
                        <a:rPr lang="en-US" altLang="zh-CN" sz="2400" b="1" kern="100" dirty="0">
                          <a:solidFill>
                            <a:srgbClr val="000000"/>
                          </a:solidFill>
                          <a:effectLst/>
                          <a:latin typeface="Times New Roman" panose="02020603050405020304" pitchFamily="18" charset="0"/>
                          <a:ea typeface="宋体" panose="02010600030101010101" pitchFamily="2" charset="-122"/>
                        </a:rPr>
                        <a:t>2016</a:t>
                      </a:r>
                      <a:r>
                        <a:rPr lang="zh-CN" sz="2400" b="1" kern="100" dirty="0">
                          <a:solidFill>
                            <a:srgbClr val="000000"/>
                          </a:solidFill>
                          <a:effectLst/>
                          <a:latin typeface="Times New Roman" panose="02020603050405020304" pitchFamily="18" charset="0"/>
                          <a:ea typeface="宋体" panose="02010600030101010101" pitchFamily="2" charset="-122"/>
                        </a:rPr>
                        <a:t>年考试大纲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831590">
                <a:tc>
                  <a:txBody>
                    <a:bodyPr/>
                    <a:lstStyle/>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）了解原子核外电子的</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运动状态</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能级分布</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和</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排布原理</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，能正确</a:t>
                      </a:r>
                      <a:r>
                        <a:rPr lang="zh-CN" altLang="zh-CN" sz="2000" b="1" kern="1200" dirty="0" smtClean="0">
                          <a:solidFill>
                            <a:schemeClr val="dk1"/>
                          </a:solidFill>
                          <a:effectLst/>
                          <a:latin typeface="楷体" panose="02010609060101010101" pitchFamily="49" charset="-122"/>
                          <a:ea typeface="楷体" panose="02010609060101010101" pitchFamily="49" charset="-122"/>
                          <a:cs typeface="+mn-cs"/>
                        </a:rPr>
                        <a:t>书写</a:t>
                      </a:r>
                      <a:endParaRPr lang="en-US" altLang="zh-CN" sz="2000" b="1" kern="1200" dirty="0" smtClean="0">
                        <a:solidFill>
                          <a:schemeClr val="dk1"/>
                        </a:solidFill>
                        <a:effectLst/>
                        <a:latin typeface="楷体" panose="02010609060101010101" pitchFamily="49" charset="-122"/>
                        <a:ea typeface="楷体" panose="02010609060101010101" pitchFamily="49" charset="-122"/>
                        <a:cs typeface="+mn-cs"/>
                      </a:endParaRPr>
                    </a:p>
                    <a:p>
                      <a:r>
                        <a:rPr lang="en-US" altLang="zh-CN" sz="2000" b="1" kern="1200" dirty="0" smtClean="0">
                          <a:solidFill>
                            <a:schemeClr val="dk1"/>
                          </a:solidFill>
                          <a:effectLst/>
                          <a:latin typeface="楷体" panose="02010609060101010101" pitchFamily="49" charset="-122"/>
                          <a:ea typeface="楷体" panose="02010609060101010101" pitchFamily="49" charset="-122"/>
                          <a:cs typeface="+mn-cs"/>
                        </a:rPr>
                        <a:t>1-36</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号元素</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原子核外电子、价电子的电子排布式</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和轨道表达式。</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）了解电离能的含义，并</a:t>
                      </a:r>
                      <a:r>
                        <a:rPr lang="zh-CN" altLang="zh-CN" sz="2000" b="1" kern="1200" dirty="0">
                          <a:solidFill>
                            <a:srgbClr val="3333FF"/>
                          </a:solidFill>
                          <a:effectLst/>
                          <a:latin typeface="楷体" panose="02010609060101010101" pitchFamily="49" charset="-122"/>
                          <a:ea typeface="楷体" panose="02010609060101010101" pitchFamily="49" charset="-122"/>
                          <a:cs typeface="+mn-cs"/>
                        </a:rPr>
                        <a:t>能用以说明</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元素的某些性质。</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3</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）了解电子</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在原子轨道之间的</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跃迁及其</a:t>
                      </a:r>
                      <a:r>
                        <a:rPr lang="zh-CN" altLang="zh-CN" sz="2000" b="1" kern="1200" dirty="0">
                          <a:solidFill>
                            <a:srgbClr val="3333FF"/>
                          </a:solidFill>
                          <a:effectLst/>
                          <a:latin typeface="楷体" panose="02010609060101010101" pitchFamily="49" charset="-122"/>
                          <a:ea typeface="楷体" panose="02010609060101010101" pitchFamily="49" charset="-122"/>
                          <a:cs typeface="+mn-cs"/>
                        </a:rPr>
                        <a:t>简单应用</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4</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）了解电负性的概念，</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并能用以说明元素的某些性质。</a:t>
                      </a:r>
                    </a:p>
                    <a:p>
                      <a:endParaRPr lang="zh-CN" altLang="zh-CN" sz="2000" b="1" kern="1200" dirty="0">
                        <a:solidFill>
                          <a:srgbClr val="7030A0"/>
                        </a:solidFill>
                        <a:effectLst/>
                        <a:latin typeface="楷体" panose="02010609060101010101" pitchFamily="49" charset="-122"/>
                        <a:ea typeface="楷体" panose="02010609060101010101" pitchFamily="49" charset="-122"/>
                        <a:cs typeface="+mn-cs"/>
                      </a:endParaRPr>
                    </a:p>
                    <a:p>
                      <a:endParaRPr lang="zh-CN" altLang="en-US" sz="2000" b="1" dirty="0">
                        <a:latin typeface="楷体" panose="02010609060101010101" pitchFamily="49" charset="-122"/>
                        <a:ea typeface="楷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）了解原子核外电子的能级分布，能用电子排布式表示常见元素（</a:t>
                      </a:r>
                      <a:r>
                        <a:rPr lang="en-US" altLang="zh-CN" sz="2000" b="1" kern="1200" dirty="0" smtClean="0">
                          <a:solidFill>
                            <a:schemeClr val="dk1"/>
                          </a:solidFill>
                          <a:effectLst/>
                          <a:latin typeface="楷体" panose="02010609060101010101" pitchFamily="49" charset="-122"/>
                          <a:ea typeface="楷体" panose="02010609060101010101" pitchFamily="49" charset="-122"/>
                          <a:cs typeface="+mn-cs"/>
                        </a:rPr>
                        <a:t>1-36</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号）原子核外电子</a:t>
                      </a:r>
                      <a:r>
                        <a:rPr lang="zh-CN" altLang="en-US" sz="2000" b="1" kern="1200" dirty="0">
                          <a:solidFill>
                            <a:schemeClr val="dk1"/>
                          </a:solidFill>
                          <a:effectLst/>
                          <a:latin typeface="楷体" panose="02010609060101010101" pitchFamily="49" charset="-122"/>
                          <a:ea typeface="楷体" panose="02010609060101010101" pitchFamily="49" charset="-122"/>
                          <a:cs typeface="+mn-cs"/>
                        </a:rPr>
                        <a:t>、价电子</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的排布。了解原子核外电子的运动状态。</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元素</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电离能的含义，并能用以说明元素的某些性质。</a:t>
                      </a:r>
                    </a:p>
                    <a:p>
                      <a:r>
                        <a:rPr lang="zh-CN" altLang="zh-CN" sz="2000" b="1" kern="1200" dirty="0">
                          <a:solidFill>
                            <a:schemeClr val="tx1"/>
                          </a:solidFill>
                          <a:effectLst/>
                          <a:latin typeface="楷体" panose="02010609060101010101" pitchFamily="49" charset="-122"/>
                          <a:ea typeface="楷体" panose="02010609060101010101" pitchFamily="49" charset="-122"/>
                          <a:cs typeface="+mn-cs"/>
                        </a:rPr>
                        <a:t>（</a:t>
                      </a:r>
                      <a:r>
                        <a:rPr lang="en-US" altLang="zh-CN" sz="2000" b="1" kern="1200" dirty="0">
                          <a:solidFill>
                            <a:schemeClr val="tx1"/>
                          </a:solidFill>
                          <a:effectLst/>
                          <a:latin typeface="楷体" panose="02010609060101010101" pitchFamily="49" charset="-122"/>
                          <a:ea typeface="楷体" panose="02010609060101010101" pitchFamily="49" charset="-122"/>
                          <a:cs typeface="+mn-cs"/>
                        </a:rPr>
                        <a:t>3</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）了解原子核外电子在一定条件下会发生跃迁，了解其简单应用。</a:t>
                      </a:r>
                    </a:p>
                    <a:p>
                      <a:r>
                        <a:rPr lang="zh-CN" altLang="zh-CN" sz="2000" b="1" kern="1200" dirty="0">
                          <a:solidFill>
                            <a:schemeClr val="tx1"/>
                          </a:solidFill>
                          <a:effectLst/>
                          <a:latin typeface="楷体" panose="02010609060101010101" pitchFamily="49" charset="-122"/>
                          <a:ea typeface="楷体" panose="02010609060101010101" pitchFamily="49" charset="-122"/>
                          <a:cs typeface="+mn-cs"/>
                        </a:rPr>
                        <a:t>（</a:t>
                      </a:r>
                      <a:r>
                        <a:rPr lang="en-US" altLang="zh-CN" sz="2000" b="1" kern="1200" dirty="0">
                          <a:solidFill>
                            <a:schemeClr val="tx1"/>
                          </a:solidFill>
                          <a:effectLst/>
                          <a:latin typeface="楷体" panose="02010609060101010101" pitchFamily="49" charset="-122"/>
                          <a:ea typeface="楷体" panose="02010609060101010101" pitchFamily="49" charset="-122"/>
                          <a:cs typeface="+mn-cs"/>
                        </a:rPr>
                        <a:t>4</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）了解电负性的概念，知道元素的性质与电负性的关系。</a:t>
                      </a:r>
                      <a:endParaRPr lang="zh-CN" altLang="en-US" sz="2000" b="1" dirty="0">
                        <a:solidFill>
                          <a:schemeClr val="tx1"/>
                        </a:solidFill>
                        <a:latin typeface="楷体" panose="02010609060101010101" pitchFamily="49" charset="-122"/>
                        <a:ea typeface="楷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bl>
          </a:graphicData>
        </a:graphic>
      </p:graphicFrame>
      <p:sp>
        <p:nvSpPr>
          <p:cNvPr id="5" name="矩形 5"/>
          <p:cNvSpPr/>
          <p:nvPr/>
        </p:nvSpPr>
        <p:spPr>
          <a:xfrm>
            <a:off x="1706880" y="177165"/>
            <a:ext cx="5403850" cy="583565"/>
          </a:xfrm>
          <a:prstGeom prst="rect">
            <a:avLst/>
          </a:prstGeom>
          <a:solidFill>
            <a:srgbClr val="FFFF00"/>
          </a:solidFill>
          <a:ln w="9525">
            <a:noFill/>
          </a:ln>
        </p:spPr>
        <p:txBody>
          <a:bodyPr wrap="square">
            <a:spAutoFit/>
          </a:bodyPr>
          <a:lstStyle/>
          <a:p>
            <a:r>
              <a:rPr lang="en-US" altLang="zh-CN" sz="3200" b="1" dirty="0">
                <a:latin typeface="隶书" panose="02010509060101010101" pitchFamily="49" charset="-122"/>
                <a:ea typeface="隶书" panose="02010509060101010101" pitchFamily="49" charset="-122"/>
              </a:rPr>
              <a:t>Part1 </a:t>
            </a:r>
            <a:r>
              <a:rPr lang="zh-CN" altLang="en-US" sz="3200" b="1" dirty="0">
                <a:latin typeface="隶书" panose="02010509060101010101" pitchFamily="49" charset="-122"/>
                <a:ea typeface="隶书" panose="02010509060101010101" pitchFamily="49" charset="-122"/>
              </a:rPr>
              <a:t>研究考纲，明确方向</a:t>
            </a:r>
          </a:p>
        </p:txBody>
      </p:sp>
      <p:sp>
        <p:nvSpPr>
          <p:cNvPr id="8" name="椭圆 41995"/>
          <p:cNvSpPr>
            <a:spLocks noChangeArrowheads="1"/>
          </p:cNvSpPr>
          <p:nvPr/>
        </p:nvSpPr>
        <p:spPr bwMode="auto">
          <a:xfrm>
            <a:off x="3324108" y="2399017"/>
            <a:ext cx="1296144" cy="459067"/>
          </a:xfrm>
          <a:prstGeom prst="ellipse">
            <a:avLst/>
          </a:prstGeom>
          <a:noFill/>
          <a:ln w="57150">
            <a:solidFill>
              <a:srgbClr val="FF00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b="1" dirty="0">
              <a:solidFill>
                <a:srgbClr val="FF0000"/>
              </a:solidFill>
            </a:endParaRPr>
          </a:p>
          <a:p>
            <a:pPr eaLnBrk="1" hangingPunct="1"/>
            <a:endParaRPr lang="zh-CN" altLang="en-US" b="1" dirty="0">
              <a:solidFill>
                <a:srgbClr val="FF0000"/>
              </a:solidFill>
            </a:endParaRPr>
          </a:p>
          <a:p>
            <a:pPr eaLnBrk="1" hangingPunct="1"/>
            <a:endParaRPr lang="zh-CN" altLang="en-US" b="1" dirty="0">
              <a:solidFill>
                <a:srgbClr val="FF0000"/>
              </a:solidFill>
            </a:endParaRPr>
          </a:p>
          <a:p>
            <a:pPr eaLnBrk="1" hangingPunct="1"/>
            <a:r>
              <a:rPr lang="zh-CN" altLang="en-US" sz="3200" b="1" dirty="0">
                <a:solidFill>
                  <a:srgbClr val="FF0000"/>
                </a:solidFill>
              </a:rPr>
              <a:t> </a:t>
            </a:r>
          </a:p>
        </p:txBody>
      </p:sp>
      <p:sp>
        <p:nvSpPr>
          <p:cNvPr id="9" name="AutoShape 7"/>
          <p:cNvSpPr>
            <a:spLocks noChangeArrowheads="1"/>
          </p:cNvSpPr>
          <p:nvPr/>
        </p:nvSpPr>
        <p:spPr bwMode="auto">
          <a:xfrm>
            <a:off x="1403648" y="5771651"/>
            <a:ext cx="3097494" cy="563578"/>
          </a:xfrm>
          <a:prstGeom prst="wedgeRectCallout">
            <a:avLst>
              <a:gd name="adj1" fmla="val -46476"/>
              <a:gd name="adj2" fmla="val -92055"/>
            </a:avLst>
          </a:prstGeom>
          <a:solidFill>
            <a:srgbClr val="9900FF">
              <a:alpha val="19000"/>
            </a:srgbClr>
          </a:solidFill>
          <a:ln w="28575" cmpd="sng">
            <a:solidFill>
              <a:srgbClr val="CC99FF"/>
            </a:solidFill>
            <a:miter lim="800000"/>
          </a:ln>
          <a:effectLst/>
        </p:spPr>
        <p:txBody>
          <a:bodyPr/>
          <a:lstStyle/>
          <a:p>
            <a:pPr fontAlgn="auto">
              <a:spcBef>
                <a:spcPts val="0"/>
              </a:spcBef>
              <a:spcAft>
                <a:spcPts val="0"/>
              </a:spcAft>
              <a:defRPr/>
            </a:pPr>
            <a:r>
              <a:rPr lang="zh-CN" altLang="en-US" sz="3200" b="1" dirty="0">
                <a:solidFill>
                  <a:schemeClr val="accent6">
                    <a:lumMod val="50000"/>
                  </a:schemeClr>
                </a:solidFill>
                <a:latin typeface="+mn-lt"/>
                <a:ea typeface="+mn-ea"/>
              </a:rPr>
              <a:t>更多概念的应用</a:t>
            </a:r>
            <a:endParaRPr lang="en-US" sz="3200" b="1" dirty="0">
              <a:solidFill>
                <a:schemeClr val="accent6">
                  <a:lumMod val="50000"/>
                </a:schemeClr>
              </a:solidFill>
              <a:latin typeface="+mn-lt"/>
              <a:ea typeface="+mn-ea"/>
            </a:endParaRPr>
          </a:p>
        </p:txBody>
      </p:sp>
      <p:pic>
        <p:nvPicPr>
          <p:cNvPr id="2" name="图片 1"/>
          <p:cNvPicPr>
            <a:picLocks noChangeAspect="1"/>
          </p:cNvPicPr>
          <p:nvPr/>
        </p:nvPicPr>
        <p:blipFill>
          <a:blip r:embed="rId2"/>
          <a:stretch>
            <a:fillRect/>
          </a:stretch>
        </p:blipFill>
        <p:spPr>
          <a:xfrm>
            <a:off x="3723285" y="2954728"/>
            <a:ext cx="5202555" cy="633730"/>
          </a:xfrm>
          <a:prstGeom prst="rect">
            <a:avLst/>
          </a:prstGeom>
        </p:spPr>
      </p:pic>
      <p:sp>
        <p:nvSpPr>
          <p:cNvPr id="6" name="椭圆 41995"/>
          <p:cNvSpPr>
            <a:spLocks noChangeArrowheads="1"/>
          </p:cNvSpPr>
          <p:nvPr/>
        </p:nvSpPr>
        <p:spPr bwMode="auto">
          <a:xfrm>
            <a:off x="4275795" y="3109429"/>
            <a:ext cx="2870835" cy="459105"/>
          </a:xfrm>
          <a:prstGeom prst="ellipse">
            <a:avLst/>
          </a:prstGeom>
          <a:noFill/>
          <a:ln w="57150">
            <a:solidFill>
              <a:srgbClr val="FF00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b="1" dirty="0">
              <a:solidFill>
                <a:srgbClr val="FF0000"/>
              </a:solidFill>
            </a:endParaRPr>
          </a:p>
          <a:p>
            <a:pPr eaLnBrk="1" hangingPunct="1"/>
            <a:endParaRPr lang="zh-CN" altLang="en-US" b="1" dirty="0">
              <a:solidFill>
                <a:srgbClr val="FF0000"/>
              </a:solidFill>
            </a:endParaRPr>
          </a:p>
          <a:p>
            <a:pPr eaLnBrk="1" hangingPunct="1"/>
            <a:endParaRPr lang="zh-CN" altLang="en-US" b="1" dirty="0">
              <a:solidFill>
                <a:srgbClr val="FF0000"/>
              </a:solidFill>
            </a:endParaRPr>
          </a:p>
          <a:p>
            <a:pPr eaLnBrk="1" hangingPunct="1"/>
            <a:r>
              <a:rPr lang="zh-CN" altLang="en-US" sz="3200" b="1" dirty="0">
                <a:solidFill>
                  <a:srgbClr val="FF0000"/>
                </a:solidFill>
              </a:rPr>
              <a:t> </a:t>
            </a:r>
          </a:p>
        </p:txBody>
      </p:sp>
      <p:pic>
        <p:nvPicPr>
          <p:cNvPr id="7" name="图片 6"/>
          <p:cNvPicPr>
            <a:picLocks noChangeAspect="1"/>
          </p:cNvPicPr>
          <p:nvPr/>
        </p:nvPicPr>
        <p:blipFill>
          <a:blip r:embed="rId3"/>
          <a:stretch>
            <a:fillRect/>
          </a:stretch>
        </p:blipFill>
        <p:spPr>
          <a:xfrm>
            <a:off x="3324108" y="4881001"/>
            <a:ext cx="5438140" cy="723900"/>
          </a:xfrm>
          <a:prstGeom prst="rect">
            <a:avLst/>
          </a:prstGeom>
        </p:spPr>
      </p:pic>
      <p:sp>
        <p:nvSpPr>
          <p:cNvPr id="10" name="椭圆 41995"/>
          <p:cNvSpPr>
            <a:spLocks noChangeArrowheads="1"/>
          </p:cNvSpPr>
          <p:nvPr/>
        </p:nvSpPr>
        <p:spPr bwMode="auto">
          <a:xfrm>
            <a:off x="3453728" y="4881001"/>
            <a:ext cx="2870835" cy="459105"/>
          </a:xfrm>
          <a:prstGeom prst="ellipse">
            <a:avLst/>
          </a:prstGeom>
          <a:noFill/>
          <a:ln w="57150">
            <a:solidFill>
              <a:srgbClr val="FF00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b="1" dirty="0">
              <a:solidFill>
                <a:srgbClr val="FF0000"/>
              </a:solidFill>
            </a:endParaRPr>
          </a:p>
          <a:p>
            <a:pPr eaLnBrk="1" hangingPunct="1"/>
            <a:endParaRPr lang="zh-CN" altLang="en-US" b="1" dirty="0">
              <a:solidFill>
                <a:srgbClr val="FF0000"/>
              </a:solidFill>
            </a:endParaRPr>
          </a:p>
          <a:p>
            <a:pPr eaLnBrk="1" hangingPunct="1"/>
            <a:endParaRPr lang="zh-CN" altLang="en-US" b="1" dirty="0">
              <a:solidFill>
                <a:srgbClr val="FF0000"/>
              </a:solidFill>
            </a:endParaRPr>
          </a:p>
          <a:p>
            <a:pPr eaLnBrk="1" hangingPunct="1"/>
            <a:r>
              <a:rPr lang="zh-CN" altLang="en-US" sz="3200" b="1" dirty="0">
                <a:solidFill>
                  <a:srgbClr val="FF00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animBg="1"/>
      <p:bldP spid="6" grpId="0" bldLvl="0" animBg="1"/>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5703" y="853249"/>
            <a:ext cx="9066664" cy="2232248"/>
          </a:xfrm>
          <a:prstGeom prst="rect">
            <a:avLst/>
          </a:prstGeom>
        </p:spPr>
      </p:pic>
      <p:sp>
        <p:nvSpPr>
          <p:cNvPr id="9" name="椭圆 8"/>
          <p:cNvSpPr/>
          <p:nvPr/>
        </p:nvSpPr>
        <p:spPr>
          <a:xfrm>
            <a:off x="341984" y="1340768"/>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0" name="椭圆 9"/>
          <p:cNvSpPr/>
          <p:nvPr/>
        </p:nvSpPr>
        <p:spPr>
          <a:xfrm>
            <a:off x="7092280" y="1717345"/>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1" name="椭圆 10"/>
          <p:cNvSpPr/>
          <p:nvPr/>
        </p:nvSpPr>
        <p:spPr>
          <a:xfrm>
            <a:off x="7066562" y="2194449"/>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2" name="椭圆 11"/>
          <p:cNvSpPr/>
          <p:nvPr/>
        </p:nvSpPr>
        <p:spPr>
          <a:xfrm>
            <a:off x="7605048" y="1732265"/>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3" name="文本框 12"/>
          <p:cNvSpPr txBox="1"/>
          <p:nvPr/>
        </p:nvSpPr>
        <p:spPr>
          <a:xfrm>
            <a:off x="341984" y="3342183"/>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sp>
        <p:nvSpPr>
          <p:cNvPr id="14" name="文本框 13"/>
          <p:cNvSpPr txBox="1"/>
          <p:nvPr/>
        </p:nvSpPr>
        <p:spPr>
          <a:xfrm>
            <a:off x="341984" y="4065850"/>
            <a:ext cx="7263064" cy="1682577"/>
          </a:xfrm>
          <a:prstGeom prst="rect">
            <a:avLst/>
          </a:prstGeom>
          <a:noFill/>
          <a:ln w="9525">
            <a:noFill/>
          </a:ln>
        </p:spPr>
        <p:txBody>
          <a:bodyPr wrap="square">
            <a:spAutoFit/>
          </a:bodyPr>
          <a:lstStyle/>
          <a:p>
            <a:pPr>
              <a:lnSpc>
                <a:spcPct val="150000"/>
              </a:lnSpc>
            </a:pPr>
            <a:r>
              <a:rPr lang="zh-CN" altLang="en-US" sz="2400" b="1" dirty="0" smtClean="0">
                <a:latin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cs typeface="宋体" panose="02010600030101010101" pitchFamily="2" charset="-122"/>
              </a:rPr>
              <a:t>1</a:t>
            </a:r>
            <a:r>
              <a:rPr lang="zh-CN" altLang="en-US" sz="2400" b="1" dirty="0" smtClean="0">
                <a:latin typeface="宋体" panose="02010600030101010101" pitchFamily="2" charset="-122"/>
                <a:cs typeface="宋体" panose="02010600030101010101" pitchFamily="2" charset="-122"/>
              </a:rPr>
              <a:t>）同周期元素</a:t>
            </a:r>
            <a:r>
              <a:rPr lang="zh-CN" altLang="en-US" sz="2400" b="1" dirty="0" smtClean="0">
                <a:latin typeface="宋体" panose="02010600030101010101" pitchFamily="2" charset="-122"/>
              </a:rPr>
              <a:t>比较电负性，</a:t>
            </a:r>
            <a:r>
              <a:rPr lang="zh-CN" altLang="en-US" sz="2400" b="1" dirty="0">
                <a:latin typeface="宋体" panose="02010600030101010101" pitchFamily="2" charset="-122"/>
              </a:rPr>
              <a:t>并解释</a:t>
            </a:r>
            <a:r>
              <a:rPr lang="zh-CN" altLang="en-US" sz="2400" b="1" dirty="0" smtClean="0">
                <a:latin typeface="宋体" panose="02010600030101010101" pitchFamily="2" charset="-122"/>
              </a:rPr>
              <a:t>原因</a:t>
            </a:r>
            <a:endParaRPr lang="zh-CN" altLang="en-US" sz="2400" dirty="0"/>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）同族</a:t>
            </a:r>
            <a:r>
              <a:rPr lang="zh-CN" altLang="en-US" sz="2400" b="1" dirty="0">
                <a:latin typeface="宋体" panose="02010600030101010101" pitchFamily="2" charset="-122"/>
              </a:rPr>
              <a:t>元素比较电负性，</a:t>
            </a:r>
            <a:r>
              <a:rPr lang="zh-CN" altLang="en-US" sz="2400" b="1" dirty="0" smtClean="0">
                <a:latin typeface="宋体" panose="02010600030101010101" pitchFamily="2" charset="-122"/>
              </a:rPr>
              <a:t>并解释原因</a:t>
            </a:r>
            <a:endParaRPr lang="en-US" altLang="zh-CN" sz="2400" b="1" dirty="0" smtClean="0">
              <a:latin typeface="宋体" panose="02010600030101010101" pitchFamily="2" charset="-122"/>
            </a:endParaRPr>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）上述两种情况的混合搭配</a:t>
            </a:r>
            <a:r>
              <a:rPr lang="zh-CN" altLang="en-US" sz="2400" b="1" dirty="0" smtClean="0">
                <a:solidFill>
                  <a:srgbClr val="FF0000"/>
                </a:solidFill>
                <a:latin typeface="宋体" panose="02010600030101010101" pitchFamily="2" charset="-122"/>
              </a:rPr>
              <a:t>（或金属</a:t>
            </a:r>
            <a:r>
              <a:rPr lang="en-US" altLang="zh-CN" sz="2400" b="1" dirty="0" smtClean="0">
                <a:solidFill>
                  <a:srgbClr val="FF0000"/>
                </a:solidFill>
                <a:latin typeface="宋体" panose="02010600030101010101" pitchFamily="2" charset="-122"/>
              </a:rPr>
              <a:t>+</a:t>
            </a:r>
            <a:r>
              <a:rPr lang="zh-CN" altLang="en-US" sz="2400" b="1" dirty="0" smtClean="0">
                <a:solidFill>
                  <a:srgbClr val="FF0000"/>
                </a:solidFill>
                <a:latin typeface="宋体" panose="02010600030101010101" pitchFamily="2" charset="-122"/>
              </a:rPr>
              <a:t>非金属）</a:t>
            </a:r>
            <a:endParaRPr lang="zh-CN" altLang="en-US" sz="2400" dirty="0">
              <a:solidFill>
                <a:srgbClr val="FF0000"/>
              </a:solidFill>
            </a:endParaRPr>
          </a:p>
        </p:txBody>
      </p:sp>
    </p:spTree>
    <p:extLst>
      <p:ext uri="{BB962C8B-B14F-4D97-AF65-F5344CB8AC3E}">
        <p14:creationId xmlns:p14="http://schemas.microsoft.com/office/powerpoint/2010/main" val="23873045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012160" y="102622"/>
            <a:ext cx="3009844" cy="2887618"/>
          </a:xfrm>
          <a:prstGeom prst="rect">
            <a:avLst/>
          </a:prstGeom>
        </p:spPr>
      </p:pic>
      <p:pic>
        <p:nvPicPr>
          <p:cNvPr id="6" name="图片 5"/>
          <p:cNvPicPr>
            <a:picLocks noChangeAspect="1"/>
          </p:cNvPicPr>
          <p:nvPr/>
        </p:nvPicPr>
        <p:blipFill>
          <a:blip r:embed="rId3"/>
          <a:stretch>
            <a:fillRect/>
          </a:stretch>
        </p:blipFill>
        <p:spPr>
          <a:xfrm>
            <a:off x="5902687" y="3122469"/>
            <a:ext cx="3241313" cy="3618186"/>
          </a:xfrm>
          <a:prstGeom prst="rect">
            <a:avLst/>
          </a:prstGeom>
        </p:spPr>
      </p:pic>
      <p:sp>
        <p:nvSpPr>
          <p:cNvPr id="7" name="矩形 6"/>
          <p:cNvSpPr/>
          <p:nvPr/>
        </p:nvSpPr>
        <p:spPr>
          <a:xfrm>
            <a:off x="-108520" y="66800"/>
            <a:ext cx="5253911" cy="3231654"/>
          </a:xfrm>
          <a:prstGeom prst="rect">
            <a:avLst/>
          </a:prstGeom>
        </p:spPr>
        <p:txBody>
          <a:bodyPr wrap="square">
            <a:spAutoFit/>
          </a:bodyPr>
          <a:lstStyle/>
          <a:p>
            <a:pPr marL="266700" algn="ctr">
              <a:lnSpc>
                <a:spcPct val="150000"/>
              </a:lnSpc>
              <a:spcAft>
                <a:spcPts val="0"/>
              </a:spcAft>
            </a:pPr>
            <a:r>
              <a:rPr lang="en-US" altLang="zh-CN" sz="2400" b="1" kern="100" dirty="0" smtClean="0">
                <a:solidFill>
                  <a:srgbClr val="FF0000"/>
                </a:solidFill>
                <a:latin typeface="Times New Roman" panose="02020603050405020304" pitchFamily="18" charset="0"/>
              </a:rPr>
              <a:t>1.</a:t>
            </a:r>
            <a:r>
              <a:rPr lang="zh-CN" altLang="en-US" sz="2400" b="1" kern="100" dirty="0" smtClean="0">
                <a:solidFill>
                  <a:srgbClr val="FF0000"/>
                </a:solidFill>
                <a:latin typeface="Times New Roman" panose="02020603050405020304" pitchFamily="18" charset="0"/>
              </a:rPr>
              <a:t>电子亲和能</a:t>
            </a:r>
            <a:endParaRPr lang="en-US" altLang="zh-CN" sz="2400" b="1" kern="100" dirty="0" smtClean="0">
              <a:solidFill>
                <a:srgbClr val="FF0000"/>
              </a:solidFill>
              <a:latin typeface="Times New Roman" panose="02020603050405020304" pitchFamily="18" charset="0"/>
            </a:endParaRPr>
          </a:p>
          <a:p>
            <a:pPr marL="266700" algn="just">
              <a:lnSpc>
                <a:spcPct val="150000"/>
              </a:lnSpc>
              <a:spcAft>
                <a:spcPts val="0"/>
              </a:spcAft>
            </a:pPr>
            <a:r>
              <a:rPr lang="en-US" altLang="zh-CN" b="1" kern="100" dirty="0" smtClean="0">
                <a:latin typeface="Times New Roman" panose="02020603050405020304" pitchFamily="18" charset="0"/>
              </a:rPr>
              <a:t> 2017</a:t>
            </a:r>
            <a:r>
              <a:rPr lang="zh-CN" altLang="en-US" b="1" kern="100" dirty="0" smtClean="0">
                <a:latin typeface="Times New Roman" panose="02020603050405020304" pitchFamily="18" charset="0"/>
              </a:rPr>
              <a:t>年全国卷</a:t>
            </a:r>
            <a:r>
              <a:rPr lang="en-US" altLang="zh-CN" b="1" kern="100" dirty="0" smtClean="0">
                <a:latin typeface="Times New Roman" panose="02020603050405020304" pitchFamily="18" charset="0"/>
              </a:rPr>
              <a:t>II </a:t>
            </a:r>
            <a:r>
              <a:rPr lang="zh-CN" altLang="zh-CN" b="1" kern="100" dirty="0" smtClean="0">
                <a:latin typeface="Times New Roman" panose="02020603050405020304" pitchFamily="18" charset="0"/>
              </a:rPr>
              <a:t>（</a:t>
            </a:r>
            <a:r>
              <a:rPr lang="en-US" altLang="zh-CN" b="1" kern="100" dirty="0">
                <a:latin typeface="Times New Roman" panose="02020603050405020304" pitchFamily="18" charset="0"/>
              </a:rPr>
              <a:t>2</a:t>
            </a:r>
            <a:r>
              <a:rPr lang="zh-CN" altLang="zh-CN" b="1" kern="100" dirty="0">
                <a:latin typeface="Times New Roman" panose="02020603050405020304" pitchFamily="18" charset="0"/>
              </a:rPr>
              <a:t>）元素的基态气态原子得到一个电子形成气态负一价离子时所放出的能量称作第一电子亲和能（</a:t>
            </a:r>
            <a:r>
              <a:rPr lang="en-US" altLang="zh-CN" b="1" i="1" kern="100" dirty="0">
                <a:latin typeface="Times New Roman" panose="02020603050405020304" pitchFamily="18" charset="0"/>
              </a:rPr>
              <a:t>E</a:t>
            </a:r>
            <a:r>
              <a:rPr lang="en-US" altLang="zh-CN" b="1" kern="100" baseline="-25000" dirty="0">
                <a:latin typeface="Times New Roman" panose="02020603050405020304" pitchFamily="18" charset="0"/>
              </a:rPr>
              <a:t>1</a:t>
            </a:r>
            <a:r>
              <a:rPr lang="zh-CN" altLang="zh-CN" b="1" kern="100" dirty="0">
                <a:latin typeface="Times New Roman" panose="02020603050405020304" pitchFamily="18" charset="0"/>
              </a:rPr>
              <a:t>）。第二周期部分元素的</a:t>
            </a:r>
            <a:r>
              <a:rPr lang="en-US" altLang="zh-CN" b="1" i="1" kern="100" dirty="0">
                <a:latin typeface="Times New Roman" panose="02020603050405020304" pitchFamily="18" charset="0"/>
              </a:rPr>
              <a:t>E</a:t>
            </a:r>
            <a:r>
              <a:rPr lang="en-US" altLang="zh-CN" b="1" kern="100" baseline="-25000" dirty="0">
                <a:latin typeface="Times New Roman" panose="02020603050405020304" pitchFamily="18" charset="0"/>
              </a:rPr>
              <a:t>1</a:t>
            </a:r>
            <a:r>
              <a:rPr lang="zh-CN" altLang="zh-CN" b="1" kern="100" dirty="0">
                <a:latin typeface="Times New Roman" panose="02020603050405020304" pitchFamily="18" charset="0"/>
              </a:rPr>
              <a:t>变化趋势如图（</a:t>
            </a:r>
            <a:r>
              <a:rPr lang="en-US" altLang="zh-CN" b="1" kern="100" dirty="0">
                <a:latin typeface="Times New Roman" panose="02020603050405020304" pitchFamily="18" charset="0"/>
              </a:rPr>
              <a:t>a</a:t>
            </a:r>
            <a:r>
              <a:rPr lang="zh-CN" altLang="zh-CN" b="1" kern="100" dirty="0">
                <a:latin typeface="Times New Roman" panose="02020603050405020304" pitchFamily="18" charset="0"/>
              </a:rPr>
              <a:t>）所示，其中除氮元素外，其他元素的</a:t>
            </a:r>
            <a:r>
              <a:rPr lang="en-US" altLang="zh-CN" b="1" i="1" kern="100" dirty="0">
                <a:latin typeface="Times New Roman" panose="02020603050405020304" pitchFamily="18" charset="0"/>
              </a:rPr>
              <a:t>E</a:t>
            </a:r>
            <a:r>
              <a:rPr lang="en-US" altLang="zh-CN" b="1" kern="100" baseline="-25000" dirty="0">
                <a:latin typeface="Times New Roman" panose="02020603050405020304" pitchFamily="18" charset="0"/>
              </a:rPr>
              <a:t>1</a:t>
            </a:r>
            <a:r>
              <a:rPr lang="zh-CN" altLang="zh-CN" b="1" kern="100" dirty="0">
                <a:latin typeface="Times New Roman" panose="02020603050405020304" pitchFamily="18" charset="0"/>
              </a:rPr>
              <a:t>自左而右依次增大的原因是</a:t>
            </a:r>
            <a:r>
              <a:rPr lang="en-US" altLang="zh-CN" b="1" kern="100" dirty="0" smtClean="0">
                <a:latin typeface="Times New Roman" panose="02020603050405020304" pitchFamily="18" charset="0"/>
              </a:rPr>
              <a:t>____</a:t>
            </a:r>
            <a:r>
              <a:rPr lang="zh-CN" altLang="zh-CN" b="1" kern="100" dirty="0">
                <a:latin typeface="Times New Roman" panose="02020603050405020304" pitchFamily="18" charset="0"/>
              </a:rPr>
              <a:t>；氮元素的</a:t>
            </a:r>
            <a:r>
              <a:rPr lang="en-US" altLang="zh-CN" b="1" i="1" kern="100" dirty="0">
                <a:latin typeface="Times New Roman" panose="02020603050405020304" pitchFamily="18" charset="0"/>
              </a:rPr>
              <a:t>E</a:t>
            </a:r>
            <a:r>
              <a:rPr lang="en-US" altLang="zh-CN" b="1" kern="100" baseline="-25000" dirty="0">
                <a:latin typeface="Times New Roman" panose="02020603050405020304" pitchFamily="18" charset="0"/>
              </a:rPr>
              <a:t>1</a:t>
            </a:r>
            <a:r>
              <a:rPr lang="zh-CN" altLang="zh-CN" b="1" kern="100" dirty="0">
                <a:latin typeface="Times New Roman" panose="02020603050405020304" pitchFamily="18" charset="0"/>
              </a:rPr>
              <a:t>呈现异常的原因</a:t>
            </a:r>
            <a:r>
              <a:rPr lang="zh-CN" altLang="zh-CN" b="1" kern="100" dirty="0" smtClean="0">
                <a:latin typeface="Times New Roman" panose="02020603050405020304" pitchFamily="18" charset="0"/>
              </a:rPr>
              <a:t>是</a:t>
            </a:r>
            <a:r>
              <a:rPr lang="en-US" altLang="zh-CN" b="1" u="sng" kern="100" dirty="0" smtClean="0">
                <a:latin typeface="Times New Roman" panose="02020603050405020304" pitchFamily="18" charset="0"/>
              </a:rPr>
              <a:t>____</a:t>
            </a:r>
            <a:r>
              <a:rPr lang="zh-CN" altLang="zh-CN" b="1" kern="100" dirty="0">
                <a:latin typeface="Times New Roman" panose="02020603050405020304" pitchFamily="18" charset="0"/>
              </a:rPr>
              <a:t>。</a:t>
            </a:r>
          </a:p>
        </p:txBody>
      </p:sp>
      <p:sp>
        <p:nvSpPr>
          <p:cNvPr id="9" name="矩形 3"/>
          <p:cNvSpPr>
            <a:spLocks noChangeArrowheads="1"/>
          </p:cNvSpPr>
          <p:nvPr/>
        </p:nvSpPr>
        <p:spPr bwMode="auto">
          <a:xfrm>
            <a:off x="0" y="217239"/>
            <a:ext cx="1408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latin typeface="黑体" panose="02010600030101010101" pitchFamily="2" charset="-122"/>
                <a:ea typeface="黑体" panose="02010600030101010101" pitchFamily="2" charset="-122"/>
              </a:rPr>
              <a:t>拓展迁移：</a:t>
            </a:r>
            <a:endParaRPr lang="zh-CN" altLang="zh-CN" sz="2400" b="1" dirty="0">
              <a:solidFill>
                <a:schemeClr val="dk1"/>
              </a:solidFill>
            </a:endParaRPr>
          </a:p>
        </p:txBody>
      </p:sp>
      <p:pic>
        <p:nvPicPr>
          <p:cNvPr id="11" name="图片 10"/>
          <p:cNvPicPr>
            <a:picLocks noChangeAspect="1"/>
          </p:cNvPicPr>
          <p:nvPr/>
        </p:nvPicPr>
        <p:blipFill>
          <a:blip r:embed="rId4"/>
          <a:stretch>
            <a:fillRect/>
          </a:stretch>
        </p:blipFill>
        <p:spPr>
          <a:xfrm>
            <a:off x="3131840" y="3064662"/>
            <a:ext cx="2095500" cy="3733800"/>
          </a:xfrm>
          <a:prstGeom prst="rect">
            <a:avLst/>
          </a:prstGeom>
        </p:spPr>
      </p:pic>
      <p:sp>
        <p:nvSpPr>
          <p:cNvPr id="12" name="矩形 3"/>
          <p:cNvSpPr>
            <a:spLocks noChangeArrowheads="1"/>
          </p:cNvSpPr>
          <p:nvPr/>
        </p:nvSpPr>
        <p:spPr bwMode="auto">
          <a:xfrm>
            <a:off x="35420" y="3298454"/>
            <a:ext cx="1584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FF0000"/>
                </a:solidFill>
                <a:latin typeface="黑体" panose="02010600030101010101" pitchFamily="2" charset="-122"/>
                <a:ea typeface="黑体" panose="02010600030101010101" pitchFamily="2" charset="-122"/>
              </a:rPr>
              <a:t>考型建模：</a:t>
            </a:r>
            <a:endParaRPr lang="zh-CN" altLang="zh-CN" sz="2400" b="1" dirty="0">
              <a:solidFill>
                <a:srgbClr val="FF0000"/>
              </a:solidFill>
            </a:endParaRPr>
          </a:p>
        </p:txBody>
      </p:sp>
      <p:sp>
        <p:nvSpPr>
          <p:cNvPr id="13" name="矩形 3"/>
          <p:cNvSpPr>
            <a:spLocks noChangeArrowheads="1"/>
          </p:cNvSpPr>
          <p:nvPr/>
        </p:nvSpPr>
        <p:spPr bwMode="auto">
          <a:xfrm>
            <a:off x="251520" y="3785607"/>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FF0000"/>
                </a:solidFill>
                <a:latin typeface="黑体" panose="02010600030101010101" pitchFamily="2" charset="-122"/>
                <a:ea typeface="黑体" panose="02010600030101010101" pitchFamily="2" charset="-122"/>
              </a:rPr>
              <a:t>（</a:t>
            </a:r>
            <a:r>
              <a:rPr lang="en-US" altLang="zh-CN" sz="2400" b="1" dirty="0" smtClean="0">
                <a:solidFill>
                  <a:srgbClr val="FF0000"/>
                </a:solidFill>
                <a:latin typeface="黑体" panose="02010600030101010101" pitchFamily="2" charset="-122"/>
                <a:ea typeface="黑体" panose="02010600030101010101" pitchFamily="2" charset="-122"/>
              </a:rPr>
              <a:t>1</a:t>
            </a:r>
            <a:r>
              <a:rPr lang="zh-CN" altLang="en-US" sz="2400" b="1" dirty="0" smtClean="0">
                <a:solidFill>
                  <a:srgbClr val="FF0000"/>
                </a:solidFill>
                <a:latin typeface="黑体" panose="02010600030101010101" pitchFamily="2" charset="-122"/>
                <a:ea typeface="黑体" panose="02010600030101010101" pitchFamily="2" charset="-122"/>
              </a:rPr>
              <a:t>）定性</a:t>
            </a:r>
            <a:endParaRPr lang="zh-CN" altLang="zh-CN" sz="2400" b="1" dirty="0">
              <a:solidFill>
                <a:srgbClr val="FF0000"/>
              </a:solidFill>
            </a:endParaRPr>
          </a:p>
        </p:txBody>
      </p:sp>
      <p:sp>
        <p:nvSpPr>
          <p:cNvPr id="14" name="矩形 3"/>
          <p:cNvSpPr>
            <a:spLocks noChangeArrowheads="1"/>
          </p:cNvSpPr>
          <p:nvPr/>
        </p:nvSpPr>
        <p:spPr bwMode="auto">
          <a:xfrm>
            <a:off x="252623" y="5301208"/>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FF0000"/>
                </a:solidFill>
                <a:latin typeface="黑体" panose="02010600030101010101" pitchFamily="2" charset="-122"/>
                <a:ea typeface="黑体" panose="02010600030101010101" pitchFamily="2" charset="-122"/>
              </a:rPr>
              <a:t>（</a:t>
            </a:r>
            <a:r>
              <a:rPr lang="en-US" altLang="zh-CN" sz="2400" b="1" dirty="0" smtClean="0">
                <a:solidFill>
                  <a:srgbClr val="FF0000"/>
                </a:solidFill>
                <a:latin typeface="黑体" panose="02010600030101010101" pitchFamily="2" charset="-122"/>
                <a:ea typeface="黑体" panose="02010600030101010101" pitchFamily="2" charset="-122"/>
              </a:rPr>
              <a:t>2</a:t>
            </a:r>
            <a:r>
              <a:rPr lang="zh-CN" altLang="en-US" sz="2400" b="1" dirty="0" smtClean="0">
                <a:solidFill>
                  <a:srgbClr val="FF0000"/>
                </a:solidFill>
                <a:latin typeface="黑体" panose="02010600030101010101" pitchFamily="2" charset="-122"/>
                <a:ea typeface="黑体" panose="02010600030101010101" pitchFamily="2" charset="-122"/>
              </a:rPr>
              <a:t>）定量</a:t>
            </a:r>
            <a:endParaRPr lang="zh-CN" altLang="zh-CN" sz="2400" b="1" dirty="0">
              <a:solidFill>
                <a:srgbClr val="FF0000"/>
              </a:solidFill>
            </a:endParaRPr>
          </a:p>
        </p:txBody>
      </p:sp>
      <p:sp>
        <p:nvSpPr>
          <p:cNvPr id="15" name="矩形 3"/>
          <p:cNvSpPr>
            <a:spLocks noChangeArrowheads="1"/>
          </p:cNvSpPr>
          <p:nvPr/>
        </p:nvSpPr>
        <p:spPr bwMode="auto">
          <a:xfrm>
            <a:off x="561003" y="4256376"/>
            <a:ext cx="254938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FF0000"/>
                </a:solidFill>
                <a:latin typeface="黑体" panose="02010600030101010101" pitchFamily="2" charset="-122"/>
                <a:ea typeface="黑体" panose="02010600030101010101" pitchFamily="2" charset="-122"/>
              </a:rPr>
              <a:t>弄清两者的涵义，放热还是吸热</a:t>
            </a:r>
            <a:endParaRPr lang="zh-CN" altLang="zh-CN" sz="2400" b="1" dirty="0">
              <a:solidFill>
                <a:srgbClr val="FF0000"/>
              </a:solidFill>
            </a:endParaRPr>
          </a:p>
        </p:txBody>
      </p:sp>
      <p:sp>
        <p:nvSpPr>
          <p:cNvPr id="16" name="矩形 3"/>
          <p:cNvSpPr>
            <a:spLocks noChangeArrowheads="1"/>
          </p:cNvSpPr>
          <p:nvPr/>
        </p:nvSpPr>
        <p:spPr bwMode="auto">
          <a:xfrm>
            <a:off x="571729" y="5762873"/>
            <a:ext cx="25493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FF0000"/>
                </a:solidFill>
                <a:latin typeface="黑体" panose="02010600030101010101" pitchFamily="2" charset="-122"/>
                <a:ea typeface="黑体" panose="02010600030101010101" pitchFamily="2" charset="-122"/>
              </a:rPr>
              <a:t>轨道表达示</a:t>
            </a:r>
            <a:endParaRPr lang="zh-CN" altLang="zh-CN" sz="2400" b="1" dirty="0">
              <a:solidFill>
                <a:srgbClr val="FF0000"/>
              </a:solidFill>
            </a:endParaRPr>
          </a:p>
        </p:txBody>
      </p:sp>
    </p:spTree>
    <p:extLst>
      <p:ext uri="{BB962C8B-B14F-4D97-AF65-F5344CB8AC3E}">
        <p14:creationId xmlns:p14="http://schemas.microsoft.com/office/powerpoint/2010/main" val="30767498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9512" y="260648"/>
            <a:ext cx="5253911" cy="646331"/>
          </a:xfrm>
          <a:prstGeom prst="rect">
            <a:avLst/>
          </a:prstGeom>
        </p:spPr>
        <p:txBody>
          <a:bodyPr wrap="square">
            <a:spAutoFit/>
          </a:bodyPr>
          <a:lstStyle/>
          <a:p>
            <a:pPr marL="266700">
              <a:lnSpc>
                <a:spcPct val="150000"/>
              </a:lnSpc>
              <a:spcAft>
                <a:spcPts val="0"/>
              </a:spcAft>
            </a:pPr>
            <a:r>
              <a:rPr lang="en-US" altLang="zh-CN" sz="2400" b="1" kern="100" dirty="0" smtClean="0">
                <a:solidFill>
                  <a:schemeClr val="tx1">
                    <a:lumMod val="95000"/>
                    <a:lumOff val="5000"/>
                  </a:schemeClr>
                </a:solidFill>
                <a:latin typeface="Times New Roman" panose="02020603050405020304" pitchFamily="18" charset="0"/>
              </a:rPr>
              <a:t>2.</a:t>
            </a:r>
            <a:r>
              <a:rPr lang="zh-CN" altLang="en-US" sz="2400" b="1" kern="100" dirty="0" smtClean="0">
                <a:solidFill>
                  <a:schemeClr val="tx1">
                    <a:lumMod val="95000"/>
                    <a:lumOff val="5000"/>
                  </a:schemeClr>
                </a:solidFill>
                <a:latin typeface="Times New Roman" panose="02020603050405020304" pitchFamily="18" charset="0"/>
              </a:rPr>
              <a:t>关于两个物质化合价的分析</a:t>
            </a:r>
            <a:endParaRPr lang="zh-CN" altLang="zh-CN" b="1" kern="100" dirty="0">
              <a:solidFill>
                <a:schemeClr val="tx1">
                  <a:lumMod val="95000"/>
                  <a:lumOff val="5000"/>
                </a:schemeClr>
              </a:solidFill>
              <a:latin typeface="Times New Roman" panose="02020603050405020304" pitchFamily="18" charset="0"/>
            </a:endParaRPr>
          </a:p>
        </p:txBody>
      </p:sp>
      <p:sp>
        <p:nvSpPr>
          <p:cNvPr id="4" name="矩形 3"/>
          <p:cNvSpPr/>
          <p:nvPr/>
        </p:nvSpPr>
        <p:spPr>
          <a:xfrm>
            <a:off x="611560" y="906979"/>
            <a:ext cx="5253911" cy="1200329"/>
          </a:xfrm>
          <a:prstGeom prst="rect">
            <a:avLst/>
          </a:prstGeom>
        </p:spPr>
        <p:txBody>
          <a:bodyPr wrap="square">
            <a:spAutoFit/>
          </a:bodyPr>
          <a:lstStyle/>
          <a:p>
            <a:pPr marL="266700">
              <a:lnSpc>
                <a:spcPct val="150000"/>
              </a:lnSpc>
              <a:spcAft>
                <a:spcPts val="0"/>
              </a:spcAft>
            </a:pPr>
            <a:r>
              <a:rPr lang="en-US" altLang="zh-CN" sz="2400" b="1" kern="100" dirty="0" smtClean="0">
                <a:solidFill>
                  <a:schemeClr val="tx1">
                    <a:lumMod val="95000"/>
                    <a:lumOff val="5000"/>
                  </a:schemeClr>
                </a:solidFill>
                <a:latin typeface="Times New Roman" panose="02020603050405020304" pitchFamily="18" charset="0"/>
              </a:rPr>
              <a:t>NCl</a:t>
            </a:r>
            <a:r>
              <a:rPr lang="en-US" altLang="zh-CN" sz="2400" b="1" kern="100" baseline="-25000" dirty="0" smtClean="0">
                <a:solidFill>
                  <a:schemeClr val="tx1">
                    <a:lumMod val="95000"/>
                    <a:lumOff val="5000"/>
                  </a:schemeClr>
                </a:solidFill>
                <a:latin typeface="Times New Roman" panose="02020603050405020304" pitchFamily="18" charset="0"/>
              </a:rPr>
              <a:t>3</a:t>
            </a:r>
            <a:r>
              <a:rPr lang="en-US" altLang="zh-CN" sz="2400" b="1" kern="100" dirty="0" smtClean="0">
                <a:solidFill>
                  <a:schemeClr val="tx1">
                    <a:lumMod val="95000"/>
                    <a:lumOff val="5000"/>
                  </a:schemeClr>
                </a:solidFill>
                <a:latin typeface="Times New Roman" panose="02020603050405020304" pitchFamily="18" charset="0"/>
              </a:rPr>
              <a:t>   </a:t>
            </a:r>
          </a:p>
          <a:p>
            <a:pPr marL="266700">
              <a:lnSpc>
                <a:spcPct val="150000"/>
              </a:lnSpc>
              <a:spcAft>
                <a:spcPts val="0"/>
              </a:spcAft>
            </a:pPr>
            <a:r>
              <a:rPr lang="en-US" altLang="zh-CN" sz="2400" b="1" kern="100" dirty="0" smtClean="0">
                <a:solidFill>
                  <a:schemeClr val="tx1">
                    <a:lumMod val="95000"/>
                    <a:lumOff val="5000"/>
                  </a:schemeClr>
                </a:solidFill>
                <a:latin typeface="Times New Roman" panose="02020603050405020304" pitchFamily="18" charset="0"/>
              </a:rPr>
              <a:t>PH</a:t>
            </a:r>
            <a:r>
              <a:rPr lang="en-US" altLang="zh-CN" sz="2400" b="1" kern="100" baseline="-25000" dirty="0" smtClean="0">
                <a:solidFill>
                  <a:schemeClr val="tx1">
                    <a:lumMod val="95000"/>
                    <a:lumOff val="5000"/>
                  </a:schemeClr>
                </a:solidFill>
                <a:latin typeface="Times New Roman" panose="02020603050405020304" pitchFamily="18" charset="0"/>
              </a:rPr>
              <a:t>3</a:t>
            </a:r>
            <a:r>
              <a:rPr lang="en-US" altLang="zh-CN" sz="2400" b="1" kern="100" dirty="0" smtClean="0">
                <a:solidFill>
                  <a:schemeClr val="tx1">
                    <a:lumMod val="95000"/>
                    <a:lumOff val="5000"/>
                  </a:schemeClr>
                </a:solidFill>
                <a:latin typeface="Times New Roman" panose="02020603050405020304" pitchFamily="18" charset="0"/>
              </a:rPr>
              <a:t>  </a:t>
            </a:r>
            <a:endParaRPr lang="zh-CN" altLang="zh-CN" b="1" kern="100" dirty="0">
              <a:solidFill>
                <a:schemeClr val="tx1">
                  <a:lumMod val="95000"/>
                  <a:lumOff val="5000"/>
                </a:schemeClr>
              </a:solidFill>
              <a:latin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3567127" y="797724"/>
            <a:ext cx="5460783" cy="3471233"/>
          </a:xfrm>
          <a:prstGeom prst="rect">
            <a:avLst/>
          </a:prstGeom>
        </p:spPr>
      </p:pic>
      <p:sp>
        <p:nvSpPr>
          <p:cNvPr id="7" name="矩形 6"/>
          <p:cNvSpPr/>
          <p:nvPr/>
        </p:nvSpPr>
        <p:spPr>
          <a:xfrm>
            <a:off x="9241" y="2080593"/>
            <a:ext cx="3774044" cy="1323439"/>
          </a:xfrm>
          <a:prstGeom prst="rect">
            <a:avLst/>
          </a:prstGeom>
        </p:spPr>
        <p:txBody>
          <a:bodyPr wrap="square">
            <a:spAutoFit/>
          </a:bodyPr>
          <a:lstStyle/>
          <a:p>
            <a:r>
              <a:rPr lang="zh-CN" altLang="en-US" sz="2000" b="1" dirty="0" smtClean="0"/>
              <a:t>麦松威，周公度等</a:t>
            </a:r>
            <a:r>
              <a:rPr lang="en-US" altLang="zh-CN" sz="2000" b="1" dirty="0" smtClean="0"/>
              <a:t>《</a:t>
            </a:r>
            <a:r>
              <a:rPr lang="zh-CN" altLang="en-US" sz="2000" b="1" dirty="0" smtClean="0"/>
              <a:t>高等无机结构化学</a:t>
            </a:r>
            <a:r>
              <a:rPr lang="en-US" altLang="zh-CN" sz="2000" b="1" dirty="0" smtClean="0"/>
              <a:t>》P47-49 Pauling </a:t>
            </a:r>
            <a:r>
              <a:rPr lang="zh-CN" altLang="en-US" sz="2000" b="1" dirty="0" smtClean="0"/>
              <a:t>电负性标度：</a:t>
            </a:r>
            <a:r>
              <a:rPr lang="en-US" altLang="zh-CN" sz="2000" b="1" dirty="0" smtClean="0"/>
              <a:t>Cl=3.16, N=3.04</a:t>
            </a:r>
          </a:p>
          <a:p>
            <a:r>
              <a:rPr lang="en-US" altLang="zh-CN" sz="2000" b="1" dirty="0" smtClean="0"/>
              <a:t>               </a:t>
            </a:r>
            <a:endParaRPr lang="en-US" altLang="zh-CN" sz="2000" b="1" dirty="0"/>
          </a:p>
        </p:txBody>
      </p:sp>
      <p:sp>
        <p:nvSpPr>
          <p:cNvPr id="9" name="矩形 8"/>
          <p:cNvSpPr/>
          <p:nvPr/>
        </p:nvSpPr>
        <p:spPr>
          <a:xfrm>
            <a:off x="179511" y="4097122"/>
            <a:ext cx="5253911" cy="576248"/>
          </a:xfrm>
          <a:prstGeom prst="rect">
            <a:avLst/>
          </a:prstGeom>
        </p:spPr>
        <p:txBody>
          <a:bodyPr wrap="square">
            <a:spAutoFit/>
          </a:bodyPr>
          <a:lstStyle/>
          <a:p>
            <a:pPr marL="266700">
              <a:lnSpc>
                <a:spcPct val="150000"/>
              </a:lnSpc>
              <a:spcAft>
                <a:spcPts val="0"/>
              </a:spcAft>
            </a:pPr>
            <a:r>
              <a:rPr lang="en-US" altLang="zh-CN" sz="2400" b="1" kern="100" dirty="0" smtClean="0">
                <a:solidFill>
                  <a:schemeClr val="tx1">
                    <a:lumMod val="95000"/>
                    <a:lumOff val="5000"/>
                  </a:schemeClr>
                </a:solidFill>
                <a:latin typeface="Times New Roman" panose="02020603050405020304" pitchFamily="18" charset="0"/>
              </a:rPr>
              <a:t>3.</a:t>
            </a:r>
            <a:r>
              <a:rPr lang="zh-CN" altLang="en-US" sz="2400" b="1" kern="100" dirty="0" smtClean="0">
                <a:solidFill>
                  <a:schemeClr val="tx1">
                    <a:lumMod val="95000"/>
                    <a:lumOff val="5000"/>
                  </a:schemeClr>
                </a:solidFill>
                <a:latin typeface="Times New Roman" panose="02020603050405020304" pitchFamily="18" charset="0"/>
              </a:rPr>
              <a:t>对角线原则的分析</a:t>
            </a:r>
            <a:endParaRPr lang="zh-CN" altLang="zh-CN" b="1" kern="100" dirty="0">
              <a:solidFill>
                <a:schemeClr val="tx1">
                  <a:lumMod val="95000"/>
                  <a:lumOff val="5000"/>
                </a:schemeClr>
              </a:solidFill>
              <a:latin typeface="Times New Roman" panose="02020603050405020304" pitchFamily="18" charset="0"/>
            </a:endParaRPr>
          </a:p>
        </p:txBody>
      </p:sp>
      <p:sp>
        <p:nvSpPr>
          <p:cNvPr id="10" name="矩形 9"/>
          <p:cNvSpPr/>
          <p:nvPr/>
        </p:nvSpPr>
        <p:spPr>
          <a:xfrm>
            <a:off x="6520476" y="5620600"/>
            <a:ext cx="2655710" cy="1200329"/>
          </a:xfrm>
          <a:prstGeom prst="rect">
            <a:avLst/>
          </a:prstGeom>
        </p:spPr>
        <p:txBody>
          <a:bodyPr wrap="square">
            <a:spAutoFit/>
          </a:bodyPr>
          <a:lstStyle/>
          <a:p>
            <a:r>
              <a:rPr lang="zh-CN" altLang="en-US" sz="2400" b="1" dirty="0">
                <a:solidFill>
                  <a:srgbClr val="FF0000"/>
                </a:solidFill>
                <a:latin typeface="PingFang SC"/>
              </a:rPr>
              <a:t>这是一个经验规律，仅</a:t>
            </a:r>
            <a:r>
              <a:rPr lang="zh-CN" altLang="en-US" sz="2400" b="1" dirty="0" smtClean="0">
                <a:solidFill>
                  <a:srgbClr val="FF0000"/>
                </a:solidFill>
                <a:latin typeface="PingFang SC"/>
              </a:rPr>
              <a:t>在</a:t>
            </a:r>
            <a:r>
              <a:rPr lang="en-US" altLang="zh-CN" sz="2400" b="1" dirty="0" smtClean="0">
                <a:solidFill>
                  <a:srgbClr val="FF0000"/>
                </a:solidFill>
                <a:latin typeface="PingFang SC"/>
              </a:rPr>
              <a:t>2</a:t>
            </a:r>
            <a:r>
              <a:rPr lang="zh-CN" altLang="en-US" sz="2400" b="1" dirty="0" smtClean="0">
                <a:solidFill>
                  <a:srgbClr val="FF0000"/>
                </a:solidFill>
                <a:latin typeface="PingFang SC"/>
              </a:rPr>
              <a:t>、</a:t>
            </a:r>
            <a:r>
              <a:rPr lang="en-US" altLang="zh-CN" sz="2400" b="1" dirty="0" smtClean="0">
                <a:solidFill>
                  <a:srgbClr val="FF0000"/>
                </a:solidFill>
                <a:latin typeface="PingFang SC"/>
              </a:rPr>
              <a:t>3</a:t>
            </a:r>
            <a:r>
              <a:rPr lang="zh-CN" altLang="en-US" sz="2400" b="1" dirty="0" smtClean="0">
                <a:solidFill>
                  <a:srgbClr val="FF0000"/>
                </a:solidFill>
                <a:latin typeface="PingFang SC"/>
              </a:rPr>
              <a:t>周期</a:t>
            </a:r>
            <a:r>
              <a:rPr lang="zh-CN" altLang="en-US" sz="2400" b="1" dirty="0">
                <a:solidFill>
                  <a:srgbClr val="FF0000"/>
                </a:solidFill>
                <a:latin typeface="PingFang SC"/>
              </a:rPr>
              <a:t>内适应性较好。</a:t>
            </a:r>
            <a:endParaRPr lang="zh-CN" altLang="en-US" sz="2400" b="1" dirty="0">
              <a:solidFill>
                <a:srgbClr val="FF0000"/>
              </a:solidFill>
            </a:endParaRPr>
          </a:p>
        </p:txBody>
      </p:sp>
      <p:sp>
        <p:nvSpPr>
          <p:cNvPr id="11" name="矩形 10"/>
          <p:cNvSpPr/>
          <p:nvPr/>
        </p:nvSpPr>
        <p:spPr>
          <a:xfrm>
            <a:off x="323528" y="4577646"/>
            <a:ext cx="6336704" cy="2246769"/>
          </a:xfrm>
          <a:prstGeom prst="rect">
            <a:avLst/>
          </a:prstGeom>
        </p:spPr>
        <p:txBody>
          <a:bodyPr wrap="square">
            <a:spAutoFit/>
          </a:bodyPr>
          <a:lstStyle/>
          <a:p>
            <a:r>
              <a:rPr lang="zh-CN" altLang="en-US" sz="2000" b="1" dirty="0" smtClean="0"/>
              <a:t>     离子</a:t>
            </a:r>
            <a:r>
              <a:rPr lang="zh-CN" altLang="en-US" sz="2000" b="1" dirty="0"/>
              <a:t>的极化能力取决于</a:t>
            </a:r>
            <a:r>
              <a:rPr lang="zh-CN" altLang="en-US" sz="2000" b="1" dirty="0" smtClean="0"/>
              <a:t>离子半径、 </a:t>
            </a:r>
            <a:r>
              <a:rPr lang="zh-CN" altLang="en-US" sz="2000" b="1" dirty="0"/>
              <a:t>电荷</a:t>
            </a:r>
            <a:r>
              <a:rPr lang="zh-CN" altLang="en-US" sz="2000" b="1" dirty="0" smtClean="0"/>
              <a:t>和离子</a:t>
            </a:r>
            <a:r>
              <a:rPr lang="zh-CN" altLang="en-US" sz="2000" b="1" dirty="0"/>
              <a:t>构型。 </a:t>
            </a:r>
            <a:r>
              <a:rPr lang="en-US" altLang="zh-CN" sz="2000" b="1" dirty="0" smtClean="0"/>
              <a:t>Li</a:t>
            </a:r>
            <a:r>
              <a:rPr lang="en-US" altLang="zh-CN" sz="2000" b="1" baseline="30000" dirty="0" smtClean="0"/>
              <a:t>+</a:t>
            </a:r>
            <a:r>
              <a:rPr lang="zh-CN" altLang="en-US" sz="2000" b="1" dirty="0" smtClean="0"/>
              <a:t>和 Na</a:t>
            </a:r>
            <a:r>
              <a:rPr lang="en-US" altLang="zh-CN" sz="2000" b="1" baseline="30000" dirty="0" smtClean="0"/>
              <a:t>+</a:t>
            </a:r>
            <a:r>
              <a:rPr lang="zh-CN" altLang="en-US" sz="2000" b="1" dirty="0" smtClean="0"/>
              <a:t>虽然</a:t>
            </a:r>
            <a:r>
              <a:rPr lang="zh-CN" altLang="en-US" sz="2000" b="1" dirty="0"/>
              <a:t>同属一族。 </a:t>
            </a:r>
            <a:r>
              <a:rPr lang="zh-CN" altLang="en-US" sz="2000" b="1" dirty="0" smtClean="0"/>
              <a:t>离子电荷相同 </a:t>
            </a:r>
            <a:r>
              <a:rPr lang="zh-CN" altLang="en-US" sz="2000" b="1" dirty="0"/>
              <a:t>, 但是前者半径较小 </a:t>
            </a:r>
            <a:r>
              <a:rPr lang="zh-CN" altLang="en-US" sz="2000" b="1" dirty="0" smtClean="0"/>
              <a:t>(</a:t>
            </a:r>
            <a:r>
              <a:rPr lang="en-US" altLang="zh-CN" sz="2000" b="1" dirty="0"/>
              <a:t>Li</a:t>
            </a:r>
            <a:r>
              <a:rPr lang="en-US" altLang="zh-CN" sz="2000" b="1" baseline="30000" dirty="0" smtClean="0"/>
              <a:t>+</a:t>
            </a:r>
            <a:r>
              <a:rPr lang="zh-CN" altLang="en-US" sz="2000" b="1" dirty="0" smtClean="0"/>
              <a:t>=</a:t>
            </a:r>
            <a:r>
              <a:rPr lang="en-US" altLang="zh-CN" sz="2000" b="1" dirty="0" smtClean="0"/>
              <a:t>60pm</a:t>
            </a:r>
            <a:r>
              <a:rPr lang="zh-CN" altLang="en-US" sz="2000" b="1" dirty="0" smtClean="0"/>
              <a:t>， </a:t>
            </a:r>
            <a:r>
              <a:rPr lang="en-US" altLang="zh-CN" sz="2000" b="1" dirty="0" smtClean="0"/>
              <a:t>Na</a:t>
            </a:r>
            <a:r>
              <a:rPr lang="en-US" altLang="zh-CN" sz="2000" b="1" baseline="30000" dirty="0" smtClean="0"/>
              <a:t>+</a:t>
            </a:r>
            <a:r>
              <a:rPr lang="zh-CN" altLang="en-US" sz="2000" b="1" dirty="0" smtClean="0"/>
              <a:t>=</a:t>
            </a:r>
            <a:r>
              <a:rPr lang="en-US" altLang="zh-CN" sz="2000" b="1" dirty="0" smtClean="0"/>
              <a:t>95pm</a:t>
            </a:r>
            <a:r>
              <a:rPr lang="zh-CN" altLang="en-US" sz="2000" b="1" dirty="0" smtClean="0"/>
              <a:t>) </a:t>
            </a:r>
            <a:r>
              <a:rPr lang="zh-CN" altLang="en-US" sz="2000" b="1" dirty="0"/>
              <a:t>且为 2 电子构型 , </a:t>
            </a:r>
            <a:r>
              <a:rPr lang="en-US" altLang="zh-CN" sz="2000" b="1" dirty="0"/>
              <a:t>Li</a:t>
            </a:r>
            <a:r>
              <a:rPr lang="en-US" altLang="zh-CN" sz="2000" b="1" baseline="30000" dirty="0" smtClean="0"/>
              <a:t>+</a:t>
            </a:r>
            <a:r>
              <a:rPr lang="zh-CN" altLang="en-US" sz="2000" b="1" dirty="0" smtClean="0"/>
              <a:t>的</a:t>
            </a:r>
            <a:r>
              <a:rPr lang="zh-CN" altLang="en-US" sz="2000" b="1" dirty="0"/>
              <a:t>极化能力比 </a:t>
            </a:r>
            <a:r>
              <a:rPr lang="zh-CN" altLang="en-US" sz="2000" b="1" dirty="0" smtClean="0"/>
              <a:t>Na</a:t>
            </a:r>
            <a:r>
              <a:rPr lang="zh-CN" altLang="en-US" sz="2000" b="1" baseline="30000" dirty="0" smtClean="0"/>
              <a:t>+</a:t>
            </a:r>
            <a:r>
              <a:rPr lang="zh-CN" altLang="en-US" sz="2000" b="1" dirty="0" smtClean="0"/>
              <a:t>强</a:t>
            </a:r>
            <a:r>
              <a:rPr lang="zh-CN" altLang="en-US" sz="2000" b="1" dirty="0"/>
              <a:t>得多 。 </a:t>
            </a:r>
            <a:r>
              <a:rPr lang="zh-CN" altLang="en-US" sz="2000" b="1" dirty="0" smtClean="0"/>
              <a:t>因而</a:t>
            </a:r>
            <a:r>
              <a:rPr lang="zh-CN" altLang="en-US" sz="2000" b="1" dirty="0"/>
              <a:t>锂</a:t>
            </a:r>
            <a:r>
              <a:rPr lang="zh-CN" altLang="en-US" sz="2000" b="1" dirty="0" smtClean="0"/>
              <a:t>化合物同</a:t>
            </a:r>
            <a:r>
              <a:rPr lang="zh-CN" altLang="en-US" sz="2000" b="1" dirty="0"/>
              <a:t>钠化合物性质上</a:t>
            </a:r>
            <a:r>
              <a:rPr lang="zh-CN" altLang="en-US" sz="2000" b="1" dirty="0" smtClean="0"/>
              <a:t>差别很大</a:t>
            </a:r>
            <a:r>
              <a:rPr lang="zh-CN" altLang="en-US" sz="2000" b="1" dirty="0"/>
              <a:t>。 由于 </a:t>
            </a:r>
            <a:r>
              <a:rPr lang="en-US" altLang="zh-CN" sz="2000" b="1" dirty="0" smtClean="0"/>
              <a:t>Mg</a:t>
            </a:r>
            <a:r>
              <a:rPr lang="en-US" altLang="zh-CN" sz="2000" b="1" baseline="30000" dirty="0" smtClean="0"/>
              <a:t>2+</a:t>
            </a:r>
            <a:r>
              <a:rPr lang="zh-CN" altLang="en-US" sz="2000" b="1" dirty="0" smtClean="0"/>
              <a:t>电荷</a:t>
            </a:r>
            <a:r>
              <a:rPr lang="zh-CN" altLang="en-US" sz="2000" b="1" dirty="0"/>
              <a:t>较高 , </a:t>
            </a:r>
            <a:r>
              <a:rPr lang="zh-CN" altLang="en-US" sz="2000" b="1" dirty="0" smtClean="0"/>
              <a:t>半径又小于</a:t>
            </a:r>
            <a:r>
              <a:rPr lang="en-US" altLang="zh-CN" sz="2000" b="1" dirty="0" smtClean="0"/>
              <a:t>Na</a:t>
            </a:r>
            <a:r>
              <a:rPr lang="en-US" altLang="zh-CN" sz="2000" b="1" baseline="30000" dirty="0"/>
              <a:t>+</a:t>
            </a:r>
            <a:r>
              <a:rPr lang="zh-CN" altLang="en-US" sz="2000" b="1" dirty="0"/>
              <a:t>=</a:t>
            </a:r>
            <a:r>
              <a:rPr lang="en-US" altLang="zh-CN" sz="2000" b="1" dirty="0" smtClean="0"/>
              <a:t>95pm</a:t>
            </a:r>
            <a:r>
              <a:rPr lang="zh-CN" altLang="en-US" sz="2000" b="1" dirty="0" smtClean="0"/>
              <a:t>，</a:t>
            </a:r>
            <a:r>
              <a:rPr lang="en-US" altLang="zh-CN" sz="2000" b="1" dirty="0" smtClean="0"/>
              <a:t>Mg</a:t>
            </a:r>
            <a:r>
              <a:rPr lang="en-US" altLang="zh-CN" sz="2000" b="1" baseline="30000" dirty="0" smtClean="0"/>
              <a:t>2+</a:t>
            </a:r>
            <a:r>
              <a:rPr lang="en-US" altLang="zh-CN" sz="2000" b="1" baseline="-25000" dirty="0" smtClean="0"/>
              <a:t> </a:t>
            </a:r>
            <a:r>
              <a:rPr lang="en-US" altLang="zh-CN" sz="2000" b="1" dirty="0" smtClean="0"/>
              <a:t>=65pm</a:t>
            </a:r>
            <a:r>
              <a:rPr lang="zh-CN" altLang="en-US" sz="2000" b="1" dirty="0" smtClean="0"/>
              <a:t>，极化</a:t>
            </a:r>
            <a:r>
              <a:rPr lang="zh-CN" altLang="en-US" sz="2000" b="1" dirty="0"/>
              <a:t>能力</a:t>
            </a:r>
            <a:r>
              <a:rPr lang="zh-CN" altLang="en-US" sz="2000" b="1" dirty="0" smtClean="0"/>
              <a:t>与 相近 </a:t>
            </a:r>
            <a:r>
              <a:rPr lang="zh-CN" altLang="en-US" sz="2000" b="1" dirty="0"/>
              <a:t>, </a:t>
            </a:r>
            <a:r>
              <a:rPr lang="zh-CN" altLang="en-US" sz="2000" b="1" dirty="0" smtClean="0"/>
              <a:t>所以便</a:t>
            </a:r>
            <a:r>
              <a:rPr lang="zh-CN" altLang="en-US" sz="2000" b="1" dirty="0"/>
              <a:t>与它右下方</a:t>
            </a:r>
            <a:r>
              <a:rPr lang="zh-CN" altLang="en-US" sz="2000" b="1" dirty="0" smtClean="0"/>
              <a:t>的性质</a:t>
            </a:r>
            <a:r>
              <a:rPr lang="zh-CN" altLang="en-US" sz="2000" b="1" dirty="0"/>
              <a:t>上有明显的相似性 。 </a:t>
            </a:r>
          </a:p>
        </p:txBody>
      </p:sp>
    </p:spTree>
    <p:extLst>
      <p:ext uri="{BB962C8B-B14F-4D97-AF65-F5344CB8AC3E}">
        <p14:creationId xmlns:p14="http://schemas.microsoft.com/office/powerpoint/2010/main" val="42047528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348817348"/>
              </p:ext>
            </p:extLst>
          </p:nvPr>
        </p:nvGraphicFramePr>
        <p:xfrm>
          <a:off x="218183" y="1616896"/>
          <a:ext cx="8925817" cy="4480956"/>
        </p:xfrm>
        <a:graphic>
          <a:graphicData uri="http://schemas.openxmlformats.org/drawingml/2006/table">
            <a:tbl>
              <a:tblPr firstRow="1" bandRow="1">
                <a:tableStyleId>{5C22544A-7EE6-4342-B048-85BDC9FD1C3A}</a:tableStyleId>
              </a:tblPr>
              <a:tblGrid>
                <a:gridCol w="2781346">
                  <a:extLst>
                    <a:ext uri="{9D8B030D-6E8A-4147-A177-3AD203B41FA5}">
                      <a16:colId xmlns:a16="http://schemas.microsoft.com/office/drawing/2014/main" val="20000"/>
                    </a:ext>
                  </a:extLst>
                </a:gridCol>
                <a:gridCol w="6144471">
                  <a:extLst>
                    <a:ext uri="{9D8B030D-6E8A-4147-A177-3AD203B41FA5}">
                      <a16:colId xmlns:a16="http://schemas.microsoft.com/office/drawing/2014/main" val="20001"/>
                    </a:ext>
                  </a:extLst>
                </a:gridCol>
              </a:tblGrid>
              <a:tr h="249944">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dirty="0" smtClean="0">
                          <a:solidFill>
                            <a:schemeClr val="tx1"/>
                          </a:solidFill>
                        </a:rPr>
                        <a:t>近</a:t>
                      </a:r>
                      <a:r>
                        <a:rPr lang="en-US" altLang="zh-CN" sz="2000" b="1" dirty="0" smtClean="0">
                          <a:solidFill>
                            <a:schemeClr val="tx1"/>
                          </a:solidFill>
                        </a:rPr>
                        <a:t>9</a:t>
                      </a:r>
                      <a:r>
                        <a:rPr lang="zh-CN" altLang="en-US" sz="2000" b="1" dirty="0" smtClean="0">
                          <a:solidFill>
                            <a:schemeClr val="tx1"/>
                          </a:solidFill>
                        </a:rPr>
                        <a:t>年</a:t>
                      </a:r>
                      <a:r>
                        <a:rPr lang="zh-CN" altLang="en-US" sz="2000" b="1" dirty="0">
                          <a:solidFill>
                            <a:schemeClr val="tx1"/>
                          </a:solidFill>
                        </a:rPr>
                        <a:t>全国卷试题</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dirty="0">
                          <a:solidFill>
                            <a:schemeClr val="tx1"/>
                          </a:solidFill>
                        </a:rPr>
                        <a:t>考查知识点</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50191">
                <a:tc>
                  <a:txBody>
                    <a:bodyPr/>
                    <a:lstStyle/>
                    <a:p>
                      <a:r>
                        <a:rPr lang="en-US" altLang="zh-CN" sz="2000" b="1" dirty="0">
                          <a:latin typeface="楷体" panose="02010609060101010101" pitchFamily="49" charset="-122"/>
                          <a:ea typeface="楷体" panose="02010609060101010101" pitchFamily="49" charset="-122"/>
                        </a:rPr>
                        <a:t>2011</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Ⅰ</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2000" b="1" dirty="0">
                          <a:latin typeface="楷体" panose="02010609060101010101" pitchFamily="49" charset="-122"/>
                          <a:ea typeface="楷体" panose="02010609060101010101" pitchFamily="49" charset="-122"/>
                        </a:rPr>
                        <a:t>在</a:t>
                      </a:r>
                      <a:r>
                        <a:rPr lang="en-US" altLang="zh-CN" sz="2000" b="1" dirty="0">
                          <a:latin typeface="楷体" panose="02010609060101010101" pitchFamily="49" charset="-122"/>
                          <a:ea typeface="楷体" panose="02010609060101010101" pitchFamily="49" charset="-122"/>
                        </a:rPr>
                        <a:t>BF</a:t>
                      </a:r>
                      <a:r>
                        <a:rPr lang="en-US" altLang="zh-CN" sz="2000" b="1" baseline="-25000" dirty="0">
                          <a:latin typeface="楷体" panose="02010609060101010101" pitchFamily="49" charset="-122"/>
                          <a:ea typeface="楷体" panose="02010609060101010101" pitchFamily="49" charset="-122"/>
                        </a:rPr>
                        <a:t>3</a:t>
                      </a:r>
                      <a:r>
                        <a:rPr lang="zh-CN" altLang="en-US" sz="2000" b="1" baseline="0" dirty="0">
                          <a:latin typeface="楷体" panose="02010609060101010101" pitchFamily="49" charset="-122"/>
                          <a:ea typeface="楷体" panose="02010609060101010101" pitchFamily="49" charset="-122"/>
                        </a:rPr>
                        <a:t>分子中</a:t>
                      </a:r>
                      <a:r>
                        <a:rPr lang="en-US" altLang="zh-CN" sz="2000" b="1" baseline="0" dirty="0">
                          <a:latin typeface="楷体" panose="02010609060101010101" pitchFamily="49" charset="-122"/>
                          <a:ea typeface="楷体" panose="02010609060101010101" pitchFamily="49" charset="-122"/>
                        </a:rPr>
                        <a:t>F-B-F</a:t>
                      </a:r>
                      <a:r>
                        <a:rPr lang="zh-CN" altLang="en-US" sz="2000" b="1" baseline="0" dirty="0" smtClean="0">
                          <a:solidFill>
                            <a:srgbClr val="FF0000"/>
                          </a:solidFill>
                          <a:latin typeface="楷体" panose="02010609060101010101" pitchFamily="49" charset="-122"/>
                          <a:ea typeface="楷体" panose="02010609060101010101" pitchFamily="49" charset="-122"/>
                        </a:rPr>
                        <a:t>键角</a:t>
                      </a:r>
                      <a:endParaRPr lang="zh-CN" altLang="en-US" sz="20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50191">
                <a:tc>
                  <a:txBody>
                    <a:bodyPr/>
                    <a:lstStyle/>
                    <a:p>
                      <a:r>
                        <a:rPr lang="en-US" altLang="zh-CN" sz="2000" b="1" dirty="0">
                          <a:latin typeface="楷体" panose="02010609060101010101" pitchFamily="49" charset="-122"/>
                          <a:ea typeface="楷体" panose="02010609060101010101" pitchFamily="49" charset="-122"/>
                        </a:rPr>
                        <a:t>2011</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Ⅰ</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题⑷</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2000" b="1" dirty="0">
                          <a:latin typeface="楷体" panose="02010609060101010101" pitchFamily="49" charset="-122"/>
                          <a:ea typeface="楷体" panose="02010609060101010101" pitchFamily="49" charset="-122"/>
                        </a:rPr>
                        <a:t>六方</a:t>
                      </a:r>
                      <a:r>
                        <a:rPr lang="en-US" altLang="zh-CN" sz="2000" b="1" dirty="0">
                          <a:latin typeface="楷体" panose="02010609060101010101" pitchFamily="49" charset="-122"/>
                          <a:ea typeface="楷体" panose="02010609060101010101" pitchFamily="49" charset="-122"/>
                        </a:rPr>
                        <a:t>BN</a:t>
                      </a:r>
                      <a:r>
                        <a:rPr lang="zh-CN" altLang="en-US" sz="2000" b="1" dirty="0">
                          <a:latin typeface="楷体" panose="02010609060101010101" pitchFamily="49" charset="-122"/>
                          <a:ea typeface="楷体" panose="02010609060101010101" pitchFamily="49" charset="-122"/>
                        </a:rPr>
                        <a:t>晶体</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层状</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a:t>
                      </a:r>
                      <a:r>
                        <a:rPr lang="en-US" altLang="zh-CN" sz="2000" b="1" dirty="0">
                          <a:latin typeface="楷体" panose="02010609060101010101" pitchFamily="49" charset="-122"/>
                          <a:ea typeface="楷体" panose="02010609060101010101" pitchFamily="49" charset="-122"/>
                        </a:rPr>
                        <a:t>B</a:t>
                      </a:r>
                      <a:r>
                        <a:rPr lang="zh-CN" altLang="en-US" sz="2000" b="1" dirty="0">
                          <a:latin typeface="楷体" panose="02010609060101010101" pitchFamily="49" charset="-122"/>
                          <a:ea typeface="楷体" panose="02010609060101010101" pitchFamily="49" charset="-122"/>
                        </a:rPr>
                        <a:t>、</a:t>
                      </a:r>
                      <a:r>
                        <a:rPr lang="en-US" altLang="zh-CN" sz="2000" b="1" dirty="0">
                          <a:latin typeface="楷体" panose="02010609060101010101" pitchFamily="49" charset="-122"/>
                          <a:ea typeface="楷体" panose="02010609060101010101" pitchFamily="49" charset="-122"/>
                        </a:rPr>
                        <a:t>N</a:t>
                      </a:r>
                      <a:r>
                        <a:rPr lang="zh-CN" altLang="en-US" sz="2000" b="1" dirty="0">
                          <a:latin typeface="楷体" panose="02010609060101010101" pitchFamily="49" charset="-122"/>
                          <a:ea typeface="楷体" panose="02010609060101010101" pitchFamily="49" charset="-122"/>
                        </a:rPr>
                        <a:t>间化学键</a:t>
                      </a:r>
                      <a:r>
                        <a:rPr lang="en-US" altLang="zh-CN" sz="2000" b="1" dirty="0">
                          <a:latin typeface="楷体" panose="02010609060101010101" pitchFamily="49" charset="-122"/>
                          <a:ea typeface="楷体" panose="02010609060101010101" pitchFamily="49" charset="-122"/>
                        </a:rPr>
                        <a:t>____</a:t>
                      </a:r>
                      <a:r>
                        <a:rPr lang="zh-CN" altLang="en-US" sz="2000" b="1" dirty="0">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层间作用力</a:t>
                      </a:r>
                      <a:r>
                        <a:rPr lang="en-US" altLang="zh-CN" sz="2000" b="1" dirty="0">
                          <a:latin typeface="楷体" panose="02010609060101010101" pitchFamily="49" charset="-122"/>
                          <a:ea typeface="楷体" panose="02010609060101010101" pitchFamily="49" charset="-122"/>
                        </a:rPr>
                        <a:t>____</a:t>
                      </a:r>
                      <a:r>
                        <a:rPr lang="zh-CN" altLang="en-US" sz="2000" b="1" u="none"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r h="35019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楷体" panose="02010609060101010101" pitchFamily="49" charset="-122"/>
                          <a:ea typeface="楷体" panose="02010609060101010101" pitchFamily="49" charset="-122"/>
                        </a:rPr>
                        <a:t>2013</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Ⅰ</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题⑸</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2000" b="1" dirty="0">
                          <a:latin typeface="楷体" panose="02010609060101010101" pitchFamily="49" charset="-122"/>
                          <a:ea typeface="楷体" panose="02010609060101010101" pitchFamily="49" charset="-122"/>
                        </a:rPr>
                        <a:t>利用相关</a:t>
                      </a:r>
                      <a:r>
                        <a:rPr lang="zh-CN" altLang="en-US" sz="2000" b="1" dirty="0">
                          <a:solidFill>
                            <a:srgbClr val="FF0000"/>
                          </a:solidFill>
                          <a:latin typeface="楷体" panose="02010609060101010101" pitchFamily="49" charset="-122"/>
                          <a:ea typeface="楷体" panose="02010609060101010101" pitchFamily="49" charset="-122"/>
                        </a:rPr>
                        <a:t>键能</a:t>
                      </a:r>
                      <a:r>
                        <a:rPr lang="zh-CN" altLang="en-US" sz="2000" b="1" dirty="0" smtClean="0">
                          <a:latin typeface="楷体" panose="02010609060101010101" pitchFamily="49" charset="-122"/>
                          <a:ea typeface="楷体" panose="02010609060101010101" pitchFamily="49" charset="-122"/>
                        </a:rPr>
                        <a:t>数据解释  ① 硅烷</a:t>
                      </a:r>
                      <a:r>
                        <a:rPr lang="zh-CN" altLang="en-US" sz="2000" b="1" dirty="0">
                          <a:latin typeface="楷体" panose="02010609060101010101" pitchFamily="49" charset="-122"/>
                          <a:ea typeface="楷体" panose="02010609060101010101" pitchFamily="49" charset="-122"/>
                        </a:rPr>
                        <a:t>不如烷烃</a:t>
                      </a:r>
                      <a:r>
                        <a:rPr lang="zh-CN" altLang="en-US" sz="2000" b="1" dirty="0" smtClean="0">
                          <a:latin typeface="楷体" panose="02010609060101010101" pitchFamily="49" charset="-122"/>
                          <a:ea typeface="楷体" panose="02010609060101010101" pitchFamily="49" charset="-122"/>
                        </a:rPr>
                        <a:t>多</a:t>
                      </a:r>
                      <a:endParaRPr lang="en-US" altLang="zh-CN" sz="2000" b="1" dirty="0" smtClean="0">
                        <a:latin typeface="楷体" panose="02010609060101010101" pitchFamily="49" charset="-122"/>
                        <a:ea typeface="楷体" panose="02010609060101010101" pitchFamily="49" charset="-122"/>
                      </a:endParaRPr>
                    </a:p>
                    <a:p>
                      <a:r>
                        <a:rPr lang="en-US" altLang="zh-CN" sz="2000" b="1" dirty="0" smtClean="0">
                          <a:latin typeface="楷体" panose="02010609060101010101" pitchFamily="49" charset="-122"/>
                          <a:ea typeface="楷体" panose="02010609060101010101" pitchFamily="49" charset="-122"/>
                        </a:rPr>
                        <a:t> </a:t>
                      </a:r>
                      <a:r>
                        <a:rPr lang="zh-CN" altLang="en-US" sz="2000" b="1" dirty="0" smtClean="0">
                          <a:latin typeface="楷体" panose="02010609060101010101" pitchFamily="49" charset="-122"/>
                          <a:ea typeface="楷体" panose="02010609060101010101" pitchFamily="49" charset="-122"/>
                        </a:rPr>
                        <a:t>② </a:t>
                      </a:r>
                      <a:r>
                        <a:rPr lang="en-US" altLang="zh-CN" sz="2000" b="1" dirty="0" smtClean="0">
                          <a:latin typeface="楷体" panose="02010609060101010101" pitchFamily="49" charset="-122"/>
                          <a:ea typeface="楷体" panose="02010609060101010101" pitchFamily="49" charset="-122"/>
                        </a:rPr>
                        <a:t>CH</a:t>
                      </a:r>
                      <a:r>
                        <a:rPr lang="en-US" altLang="zh-CN" sz="2000" b="1" baseline="-25000" dirty="0" smtClean="0">
                          <a:latin typeface="楷体" panose="02010609060101010101" pitchFamily="49" charset="-122"/>
                          <a:ea typeface="楷体" panose="02010609060101010101" pitchFamily="49" charset="-122"/>
                        </a:rPr>
                        <a:t>4</a:t>
                      </a:r>
                      <a:r>
                        <a:rPr lang="zh-CN" altLang="en-US" sz="2000" b="1" baseline="0" dirty="0">
                          <a:latin typeface="楷体" panose="02010609060101010101" pitchFamily="49" charset="-122"/>
                          <a:ea typeface="楷体" panose="02010609060101010101" pitchFamily="49" charset="-122"/>
                        </a:rPr>
                        <a:t>比</a:t>
                      </a:r>
                      <a:r>
                        <a:rPr lang="en-US" altLang="zh-CN" sz="2000" b="1" baseline="0" dirty="0">
                          <a:latin typeface="楷体" panose="02010609060101010101" pitchFamily="49" charset="-122"/>
                          <a:ea typeface="楷体" panose="02010609060101010101" pitchFamily="49" charset="-122"/>
                        </a:rPr>
                        <a:t>SiH</a:t>
                      </a:r>
                      <a:r>
                        <a:rPr lang="en-US" altLang="zh-CN" sz="2000" b="1" baseline="-25000" dirty="0">
                          <a:latin typeface="楷体" panose="02010609060101010101" pitchFamily="49" charset="-122"/>
                          <a:ea typeface="楷体" panose="02010609060101010101" pitchFamily="49" charset="-122"/>
                        </a:rPr>
                        <a:t>4</a:t>
                      </a:r>
                      <a:r>
                        <a:rPr lang="zh-CN" altLang="en-US" sz="2000" b="1" baseline="0" dirty="0">
                          <a:latin typeface="楷体" panose="02010609060101010101" pitchFamily="49" charset="-122"/>
                          <a:ea typeface="楷体" panose="02010609060101010101" pitchFamily="49" charset="-122"/>
                        </a:rPr>
                        <a:t>稳定</a:t>
                      </a:r>
                      <a:endParaRPr lang="zh-CN" altLang="en-US" sz="20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35019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楷体" panose="02010609060101010101" pitchFamily="49" charset="-122"/>
                          <a:ea typeface="楷体" panose="02010609060101010101" pitchFamily="49" charset="-122"/>
                        </a:rPr>
                        <a:t>2013</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Ⅱ</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题⑷</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2000" b="1" baseline="0" dirty="0" smtClean="0">
                          <a:latin typeface="楷体" panose="02010609060101010101" pitchFamily="49" charset="-122"/>
                          <a:ea typeface="楷体" panose="02010609060101010101" pitchFamily="49" charset="-122"/>
                        </a:rPr>
                        <a:t>K</a:t>
                      </a:r>
                      <a:r>
                        <a:rPr lang="en-US" altLang="zh-CN" sz="2000" b="1" baseline="-25000" dirty="0" smtClean="0">
                          <a:latin typeface="楷体" panose="02010609060101010101" pitchFamily="49" charset="-122"/>
                          <a:ea typeface="楷体" panose="02010609060101010101" pitchFamily="49" charset="-122"/>
                        </a:rPr>
                        <a:t>3</a:t>
                      </a:r>
                      <a:r>
                        <a:rPr lang="en-US" altLang="zh-CN" sz="2000" b="1" baseline="0" dirty="0" smtClean="0">
                          <a:latin typeface="楷体" panose="02010609060101010101" pitchFamily="49" charset="-122"/>
                          <a:ea typeface="楷体" panose="02010609060101010101" pitchFamily="49" charset="-122"/>
                        </a:rPr>
                        <a:t>FeF</a:t>
                      </a:r>
                      <a:r>
                        <a:rPr lang="en-US" altLang="zh-CN" sz="2000" b="1" baseline="-25000" dirty="0" smtClean="0">
                          <a:latin typeface="楷体" panose="02010609060101010101" pitchFamily="49" charset="-122"/>
                          <a:ea typeface="楷体" panose="02010609060101010101" pitchFamily="49" charset="-122"/>
                        </a:rPr>
                        <a:t>6</a:t>
                      </a:r>
                      <a:r>
                        <a:rPr lang="zh-CN" altLang="en-US" sz="2000" b="1" baseline="0" dirty="0">
                          <a:latin typeface="楷体" panose="02010609060101010101" pitchFamily="49" charset="-122"/>
                          <a:ea typeface="楷体" panose="02010609060101010101" pitchFamily="49" charset="-122"/>
                        </a:rPr>
                        <a:t>中化学键类型，其中复杂离子的</a:t>
                      </a:r>
                      <a:r>
                        <a:rPr lang="zh-CN" altLang="en-US" sz="2000" b="1" baseline="0" dirty="0" smtClean="0">
                          <a:latin typeface="楷体" panose="02010609060101010101" pitchFamily="49" charset="-122"/>
                          <a:ea typeface="楷体" panose="02010609060101010101" pitchFamily="49" charset="-122"/>
                        </a:rPr>
                        <a:t>化学式</a:t>
                      </a:r>
                      <a:r>
                        <a:rPr lang="zh-CN" altLang="en-US" sz="2000" b="1" u="sng" baseline="0" dirty="0" smtClean="0">
                          <a:latin typeface="楷体" panose="02010609060101010101" pitchFamily="49" charset="-122"/>
                          <a:ea typeface="楷体" panose="02010609060101010101" pitchFamily="49" charset="-122"/>
                        </a:rPr>
                        <a:t>      </a:t>
                      </a:r>
                      <a:r>
                        <a:rPr lang="zh-CN" altLang="en-US" sz="2000" b="1" u="none" baseline="0" dirty="0" smtClean="0">
                          <a:latin typeface="楷体" panose="02010609060101010101" pitchFamily="49" charset="-122"/>
                          <a:ea typeface="楷体" panose="02010609060101010101" pitchFamily="49" charset="-122"/>
                        </a:rPr>
                        <a:t>，</a:t>
                      </a:r>
                      <a:r>
                        <a:rPr lang="zh-CN" altLang="en-US" sz="2000" b="1" u="none" baseline="0" dirty="0">
                          <a:latin typeface="楷体" panose="02010609060101010101" pitchFamily="49" charset="-122"/>
                          <a:ea typeface="楷体" panose="02010609060101010101" pitchFamily="49" charset="-122"/>
                        </a:rPr>
                        <a:t>配体是</a:t>
                      </a:r>
                      <a:r>
                        <a:rPr lang="zh-CN" altLang="en-US" sz="2000" b="1" u="sng" baseline="0" dirty="0">
                          <a:latin typeface="楷体" panose="02010609060101010101" pitchFamily="49" charset="-122"/>
                          <a:ea typeface="楷体" panose="02010609060101010101" pitchFamily="49" charset="-122"/>
                        </a:rPr>
                        <a:t>   </a:t>
                      </a:r>
                      <a:r>
                        <a:rPr lang="zh-CN" altLang="en-US" sz="2000" b="1" u="none" baseline="0" dirty="0" smtClean="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35019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楷体" panose="02010609060101010101" pitchFamily="49" charset="-122"/>
                          <a:ea typeface="楷体" panose="02010609060101010101" pitchFamily="49" charset="-122"/>
                        </a:rPr>
                        <a:t>2014</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Ⅰ</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2000" b="1" dirty="0">
                          <a:latin typeface="楷体" panose="02010609060101010101" pitchFamily="49" charset="-122"/>
                          <a:ea typeface="楷体" panose="02010609060101010101" pitchFamily="49" charset="-122"/>
                        </a:rPr>
                        <a:t>乙醛中</a:t>
                      </a:r>
                      <a:r>
                        <a:rPr lang="en-US" altLang="zh-CN" sz="2000" b="1" dirty="0">
                          <a:latin typeface="楷体" panose="02010609060101010101" pitchFamily="49" charset="-122"/>
                          <a:ea typeface="楷体" panose="02010609060101010101" pitchFamily="49" charset="-122"/>
                        </a:rPr>
                        <a:t>C</a:t>
                      </a:r>
                      <a:r>
                        <a:rPr lang="zh-CN" altLang="en-US" sz="2000" b="1" dirty="0">
                          <a:latin typeface="楷体" panose="02010609060101010101" pitchFamily="49" charset="-122"/>
                          <a:ea typeface="楷体" panose="02010609060101010101" pitchFamily="49" charset="-122"/>
                        </a:rPr>
                        <a:t>原子</a:t>
                      </a:r>
                      <a:r>
                        <a:rPr lang="zh-CN" altLang="en-US" sz="2000" b="1" dirty="0">
                          <a:solidFill>
                            <a:srgbClr val="FF0000"/>
                          </a:solidFill>
                          <a:latin typeface="楷体" panose="02010609060101010101" pitchFamily="49" charset="-122"/>
                          <a:ea typeface="楷体" panose="02010609060101010101" pitchFamily="49" charset="-122"/>
                        </a:rPr>
                        <a:t>杂化类型</a:t>
                      </a:r>
                      <a:r>
                        <a:rPr lang="zh-CN" altLang="en-US" sz="2000" b="1" dirty="0">
                          <a:latin typeface="楷体" panose="02010609060101010101" pitchFamily="49" charset="-122"/>
                          <a:ea typeface="楷体" panose="02010609060101010101" pitchFamily="49" charset="-122"/>
                        </a:rPr>
                        <a:t>；</a:t>
                      </a:r>
                      <a:r>
                        <a:rPr lang="en-US" altLang="zh-CN" sz="2000" b="1" dirty="0">
                          <a:solidFill>
                            <a:srgbClr val="FF0000"/>
                          </a:solidFill>
                          <a:latin typeface="楷体" panose="02010609060101010101" pitchFamily="49" charset="-122"/>
                          <a:ea typeface="楷体" panose="02010609060101010101" pitchFamily="49" charset="-122"/>
                        </a:rPr>
                        <a:t>σ</a:t>
                      </a:r>
                      <a:r>
                        <a:rPr lang="zh-CN" altLang="en-US" sz="2000" b="1" dirty="0">
                          <a:solidFill>
                            <a:srgbClr val="FF0000"/>
                          </a:solidFill>
                          <a:latin typeface="楷体" panose="02010609060101010101" pitchFamily="49" charset="-122"/>
                          <a:ea typeface="楷体" panose="02010609060101010101" pitchFamily="49" charset="-122"/>
                        </a:rPr>
                        <a:t>键数目</a:t>
                      </a:r>
                      <a:r>
                        <a:rPr lang="zh-CN" altLang="en-US" sz="2000" b="1" dirty="0">
                          <a:latin typeface="楷体" panose="02010609060101010101" pitchFamily="49" charset="-122"/>
                          <a:ea typeface="楷体" panose="02010609060101010101" pitchFamily="49" charset="-122"/>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r h="35019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楷体" panose="02010609060101010101" pitchFamily="49" charset="-122"/>
                          <a:ea typeface="楷体" panose="02010609060101010101" pitchFamily="49" charset="-122"/>
                        </a:rPr>
                        <a:t>2014</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Ⅱ</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题⑵</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2000" b="1" baseline="0" dirty="0">
                          <a:latin typeface="楷体" panose="02010609060101010101" pitchFamily="49" charset="-122"/>
                          <a:ea typeface="楷体" panose="02010609060101010101" pitchFamily="49" charset="-122"/>
                        </a:rPr>
                        <a:t>N</a:t>
                      </a:r>
                      <a:r>
                        <a:rPr lang="en-US" altLang="zh-CN" sz="2000" b="1" baseline="-25000" dirty="0">
                          <a:latin typeface="楷体" panose="02010609060101010101" pitchFamily="49" charset="-122"/>
                          <a:ea typeface="楷体" panose="02010609060101010101" pitchFamily="49" charset="-122"/>
                        </a:rPr>
                        <a:t>2</a:t>
                      </a:r>
                      <a:r>
                        <a:rPr lang="en-US" altLang="zh-CN" sz="2000" b="1" baseline="0" dirty="0">
                          <a:latin typeface="楷体" panose="02010609060101010101" pitchFamily="49" charset="-122"/>
                          <a:ea typeface="楷体" panose="02010609060101010101" pitchFamily="49" charset="-122"/>
                        </a:rPr>
                        <a:t>H</a:t>
                      </a:r>
                      <a:r>
                        <a:rPr lang="en-US" altLang="zh-CN" sz="2000" b="1" baseline="-25000" dirty="0">
                          <a:latin typeface="楷体" panose="02010609060101010101" pitchFamily="49" charset="-122"/>
                          <a:ea typeface="楷体" panose="02010609060101010101" pitchFamily="49" charset="-122"/>
                        </a:rPr>
                        <a:t>4</a:t>
                      </a:r>
                      <a:r>
                        <a:rPr lang="zh-CN" altLang="en-US" sz="2000" b="1" baseline="0" dirty="0">
                          <a:latin typeface="楷体" panose="02010609060101010101" pitchFamily="49" charset="-122"/>
                          <a:ea typeface="楷体" panose="02010609060101010101" pitchFamily="49" charset="-122"/>
                        </a:rPr>
                        <a:t>、</a:t>
                      </a:r>
                      <a:r>
                        <a:rPr lang="en-US" altLang="zh-CN" sz="2000" b="1" baseline="0" dirty="0">
                          <a:latin typeface="楷体" panose="02010609060101010101" pitchFamily="49" charset="-122"/>
                          <a:ea typeface="楷体" panose="02010609060101010101" pitchFamily="49" charset="-122"/>
                        </a:rPr>
                        <a:t>H</a:t>
                      </a:r>
                      <a:r>
                        <a:rPr lang="en-US" altLang="zh-CN" sz="2000" b="1" baseline="-25000" dirty="0">
                          <a:latin typeface="楷体" panose="02010609060101010101" pitchFamily="49" charset="-122"/>
                          <a:ea typeface="楷体" panose="02010609060101010101" pitchFamily="49" charset="-122"/>
                        </a:rPr>
                        <a:t>2</a:t>
                      </a:r>
                      <a:r>
                        <a:rPr lang="en-US" altLang="zh-CN" sz="2000" b="1" baseline="0" dirty="0">
                          <a:latin typeface="楷体" panose="02010609060101010101" pitchFamily="49" charset="-122"/>
                          <a:ea typeface="楷体" panose="02010609060101010101" pitchFamily="49" charset="-122"/>
                        </a:rPr>
                        <a:t>O</a:t>
                      </a:r>
                      <a:r>
                        <a:rPr lang="en-US" altLang="zh-CN" sz="2000" b="1" baseline="-25000" dirty="0">
                          <a:latin typeface="楷体" panose="02010609060101010101" pitchFamily="49" charset="-122"/>
                          <a:ea typeface="楷体" panose="02010609060101010101" pitchFamily="49" charset="-122"/>
                        </a:rPr>
                        <a:t>2</a:t>
                      </a:r>
                      <a:r>
                        <a:rPr lang="zh-CN" altLang="en-US" sz="2000" b="1" baseline="0" dirty="0">
                          <a:latin typeface="楷体" panose="02010609060101010101" pitchFamily="49" charset="-122"/>
                          <a:ea typeface="楷体" panose="02010609060101010101" pitchFamily="49" charset="-122"/>
                        </a:rPr>
                        <a:t>分子中</a:t>
                      </a:r>
                      <a:r>
                        <a:rPr lang="zh-CN" altLang="en-US" sz="2000" b="1" baseline="0" dirty="0">
                          <a:solidFill>
                            <a:srgbClr val="FF0000"/>
                          </a:solidFill>
                          <a:latin typeface="楷体" panose="02010609060101010101" pitchFamily="49" charset="-122"/>
                          <a:ea typeface="楷体" panose="02010609060101010101" pitchFamily="49" charset="-122"/>
                        </a:rPr>
                        <a:t>化学键类型</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6"/>
                  </a:ext>
                </a:extLst>
              </a:tr>
              <a:tr h="35019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楷体" panose="02010609060101010101" pitchFamily="49" charset="-122"/>
                          <a:ea typeface="楷体" panose="02010609060101010101" pitchFamily="49" charset="-122"/>
                        </a:rPr>
                        <a:t>2015</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Ⅰ</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题⑵</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2000" b="1" dirty="0">
                          <a:latin typeface="楷体" panose="02010609060101010101" pitchFamily="49" charset="-122"/>
                          <a:ea typeface="楷体" panose="02010609060101010101" pitchFamily="49" charset="-122"/>
                        </a:rPr>
                        <a:t>C</a:t>
                      </a:r>
                      <a:r>
                        <a:rPr lang="zh-CN" altLang="en-US" sz="2000" b="1" dirty="0">
                          <a:latin typeface="楷体" panose="02010609060101010101" pitchFamily="49" charset="-122"/>
                          <a:ea typeface="楷体" panose="02010609060101010101" pitchFamily="49" charset="-122"/>
                        </a:rPr>
                        <a:t>原子形成化合物时，主要</a:t>
                      </a:r>
                      <a:r>
                        <a:rPr lang="zh-CN" altLang="en-US" sz="2000" b="1" dirty="0">
                          <a:solidFill>
                            <a:srgbClr val="FF0000"/>
                          </a:solidFill>
                          <a:latin typeface="楷体" panose="02010609060101010101" pitchFamily="49" charset="-122"/>
                          <a:ea typeface="楷体" panose="02010609060101010101" pitchFamily="49" charset="-122"/>
                        </a:rPr>
                        <a:t>成键类型及原因</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7"/>
                  </a:ext>
                </a:extLst>
              </a:tr>
              <a:tr h="385936">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楷体" panose="02010609060101010101" pitchFamily="49" charset="-122"/>
                          <a:ea typeface="楷体" panose="02010609060101010101" pitchFamily="49" charset="-122"/>
                        </a:rPr>
                        <a:t>2015</a:t>
                      </a:r>
                      <a:r>
                        <a:rPr lang="zh-CN" altLang="en-US" sz="2000" b="1" dirty="0">
                          <a:latin typeface="楷体" panose="02010609060101010101" pitchFamily="49" charset="-122"/>
                          <a:ea typeface="楷体" panose="02010609060101010101" pitchFamily="49" charset="-122"/>
                        </a:rPr>
                        <a:t>年全国</a:t>
                      </a:r>
                      <a:r>
                        <a:rPr lang="en-US" altLang="zh-CN" sz="2000" b="1" dirty="0">
                          <a:latin typeface="楷体" panose="02010609060101010101" pitchFamily="49" charset="-122"/>
                          <a:ea typeface="楷体" panose="02010609060101010101" pitchFamily="49" charset="-122"/>
                        </a:rPr>
                        <a:t>Ⅰ</a:t>
                      </a:r>
                      <a:r>
                        <a:rPr lang="zh-CN" altLang="en-US" sz="2000" b="1" dirty="0">
                          <a:latin typeface="楷体" panose="02010609060101010101" pitchFamily="49" charset="-122"/>
                          <a:ea typeface="楷体" panose="02010609060101010101" pitchFamily="49" charset="-122"/>
                        </a:rPr>
                        <a:t>卷</a:t>
                      </a:r>
                      <a:r>
                        <a:rPr lang="en-US" altLang="zh-CN" sz="2000" b="1" dirty="0">
                          <a:latin typeface="楷体" panose="02010609060101010101" pitchFamily="49" charset="-122"/>
                          <a:ea typeface="楷体" panose="02010609060101010101" pitchFamily="49" charset="-122"/>
                        </a:rPr>
                        <a:t>37</a:t>
                      </a:r>
                      <a:r>
                        <a:rPr lang="zh-CN" altLang="en-US" sz="20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2000" b="1" dirty="0">
                          <a:latin typeface="楷体" panose="02010609060101010101" pitchFamily="49" charset="-122"/>
                          <a:ea typeface="楷体" panose="02010609060101010101" pitchFamily="49" charset="-122"/>
                        </a:rPr>
                        <a:t>CS</a:t>
                      </a:r>
                      <a:r>
                        <a:rPr lang="en-US" altLang="zh-CN" sz="2000" b="1" baseline="-25000" dirty="0">
                          <a:latin typeface="楷体" panose="02010609060101010101" pitchFamily="49" charset="-122"/>
                          <a:ea typeface="楷体" panose="02010609060101010101" pitchFamily="49" charset="-122"/>
                        </a:rPr>
                        <a:t>2</a:t>
                      </a:r>
                      <a:r>
                        <a:rPr lang="zh-CN" altLang="en-US" sz="2000" b="1" baseline="0" dirty="0">
                          <a:latin typeface="楷体" panose="02010609060101010101" pitchFamily="49" charset="-122"/>
                          <a:ea typeface="楷体" panose="02010609060101010101" pitchFamily="49" charset="-122"/>
                        </a:rPr>
                        <a:t>分子</a:t>
                      </a:r>
                      <a:r>
                        <a:rPr lang="zh-CN" altLang="en-US" sz="2000" b="1" baseline="0" dirty="0">
                          <a:solidFill>
                            <a:srgbClr val="FF0000"/>
                          </a:solidFill>
                          <a:latin typeface="楷体" panose="02010609060101010101" pitchFamily="49" charset="-122"/>
                          <a:ea typeface="楷体" panose="02010609060101010101" pitchFamily="49" charset="-122"/>
                        </a:rPr>
                        <a:t>中共价键</a:t>
                      </a:r>
                      <a:r>
                        <a:rPr lang="zh-CN" altLang="en-US" sz="2000" b="1" baseline="0" dirty="0" smtClean="0">
                          <a:latin typeface="楷体" panose="02010609060101010101" pitchFamily="49" charset="-122"/>
                          <a:ea typeface="楷体" panose="02010609060101010101" pitchFamily="49" charset="-122"/>
                        </a:rPr>
                        <a:t>类型</a:t>
                      </a:r>
                      <a:endParaRPr lang="zh-CN" altLang="en-US" sz="20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8"/>
                  </a:ext>
                </a:extLst>
              </a:tr>
            </a:tbl>
          </a:graphicData>
        </a:graphic>
      </p:graphicFrame>
      <p:sp>
        <p:nvSpPr>
          <p:cNvPr id="3" name="矩形 2"/>
          <p:cNvSpPr/>
          <p:nvPr/>
        </p:nvSpPr>
        <p:spPr>
          <a:xfrm>
            <a:off x="251520" y="188640"/>
            <a:ext cx="8568952" cy="1446550"/>
          </a:xfrm>
          <a:prstGeom prst="rect">
            <a:avLst/>
          </a:prstGeom>
        </p:spPr>
        <p:txBody>
          <a:bodyPr wrap="square">
            <a:spAutoFit/>
          </a:bodyPr>
          <a:lstStyle/>
          <a:p>
            <a:r>
              <a:rPr lang="en-US" altLang="zh-CN" sz="2800" b="1" dirty="0" smtClean="0">
                <a:solidFill>
                  <a:schemeClr val="dk1"/>
                </a:solidFill>
              </a:rPr>
              <a:t>                          </a:t>
            </a:r>
            <a:r>
              <a:rPr lang="zh-CN" altLang="en-US" sz="2800" b="1" dirty="0" smtClean="0">
                <a:solidFill>
                  <a:schemeClr val="dk1"/>
                </a:solidFill>
              </a:rPr>
              <a:t>化学键</a:t>
            </a:r>
            <a:r>
              <a:rPr lang="zh-CN" altLang="en-US" sz="2800" b="1" dirty="0">
                <a:solidFill>
                  <a:schemeClr val="dk1"/>
                </a:solidFill>
              </a:rPr>
              <a:t>与分子结构</a:t>
            </a:r>
            <a:endParaRPr lang="en-US" altLang="zh-CN" sz="2800" b="1" dirty="0">
              <a:solidFill>
                <a:schemeClr val="dk1"/>
              </a:solidFill>
            </a:endParaRPr>
          </a:p>
          <a:p>
            <a:r>
              <a:rPr lang="en-US" altLang="zh-CN" sz="2000" b="1" dirty="0" smtClean="0">
                <a:solidFill>
                  <a:schemeClr val="dk1"/>
                </a:solidFill>
              </a:rPr>
              <a:t> 1.</a:t>
            </a:r>
            <a:r>
              <a:rPr lang="zh-CN" altLang="zh-CN" sz="2000" b="1" dirty="0" smtClean="0">
                <a:solidFill>
                  <a:schemeClr val="dk1"/>
                </a:solidFill>
              </a:rPr>
              <a:t>理解</a:t>
            </a:r>
            <a:r>
              <a:rPr lang="zh-CN" altLang="zh-CN" sz="2000" b="1" dirty="0">
                <a:solidFill>
                  <a:schemeClr val="dk1"/>
                </a:solidFill>
              </a:rPr>
              <a:t>离子键的形成，能根据离子化合物的结构特征解释其物理性质</a:t>
            </a:r>
            <a:endParaRPr lang="en-US" altLang="zh-CN" sz="2000" b="1" dirty="0">
              <a:solidFill>
                <a:schemeClr val="dk1"/>
              </a:solidFill>
            </a:endParaRPr>
          </a:p>
          <a:p>
            <a:r>
              <a:rPr lang="en-US" altLang="zh-CN" sz="2000" b="1" dirty="0" smtClean="0">
                <a:solidFill>
                  <a:schemeClr val="dk1"/>
                </a:solidFill>
              </a:rPr>
              <a:t> 2.</a:t>
            </a:r>
            <a:r>
              <a:rPr lang="zh-CN" altLang="zh-CN" sz="2000" b="1" dirty="0" smtClean="0">
                <a:solidFill>
                  <a:schemeClr val="dk1"/>
                </a:solidFill>
              </a:rPr>
              <a:t>了解</a:t>
            </a:r>
            <a:r>
              <a:rPr lang="zh-CN" altLang="zh-CN" sz="2000" b="1" dirty="0">
                <a:solidFill>
                  <a:schemeClr val="dk1"/>
                </a:solidFill>
              </a:rPr>
              <a:t>共价键的形成、</a:t>
            </a:r>
            <a:r>
              <a:rPr lang="zh-CN" altLang="zh-CN" sz="2000" b="1" dirty="0">
                <a:solidFill>
                  <a:srgbClr val="FF0000"/>
                </a:solidFill>
              </a:rPr>
              <a:t>极性</a:t>
            </a:r>
            <a:r>
              <a:rPr lang="zh-CN" altLang="zh-CN" sz="2000" b="1" dirty="0">
                <a:solidFill>
                  <a:schemeClr val="dk1"/>
                </a:solidFill>
              </a:rPr>
              <a:t>、类型（σ 键和 π 键），</a:t>
            </a:r>
            <a:r>
              <a:rPr lang="zh-CN" altLang="zh-CN" sz="2000" b="1" dirty="0">
                <a:solidFill>
                  <a:srgbClr val="FF0000"/>
                </a:solidFill>
              </a:rPr>
              <a:t>了解配位键的含义</a:t>
            </a:r>
            <a:r>
              <a:rPr lang="zh-CN" altLang="zh-CN" sz="2000" b="1" dirty="0">
                <a:solidFill>
                  <a:schemeClr val="dk1"/>
                </a:solidFill>
              </a:rPr>
              <a:t>。</a:t>
            </a:r>
          </a:p>
          <a:p>
            <a:r>
              <a:rPr lang="en-US" altLang="zh-CN" sz="2000" b="1" dirty="0" smtClean="0">
                <a:solidFill>
                  <a:schemeClr val="dk1"/>
                </a:solidFill>
              </a:rPr>
              <a:t> 3.</a:t>
            </a:r>
            <a:r>
              <a:rPr lang="zh-CN" altLang="zh-CN" sz="2000" b="1" dirty="0" smtClean="0">
                <a:solidFill>
                  <a:schemeClr val="dk1"/>
                </a:solidFill>
              </a:rPr>
              <a:t>能</a:t>
            </a:r>
            <a:r>
              <a:rPr lang="zh-CN" altLang="zh-CN" sz="2000" b="1" dirty="0">
                <a:solidFill>
                  <a:schemeClr val="dk1"/>
                </a:solidFill>
              </a:rPr>
              <a:t>用键能、键长、键角等说明简单分子的某些性质。</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AutoShape 7"/>
          <p:cNvSpPr>
            <a:spLocks noChangeArrowheads="1"/>
          </p:cNvSpPr>
          <p:nvPr/>
        </p:nvSpPr>
        <p:spPr bwMode="auto">
          <a:xfrm>
            <a:off x="353004" y="6177290"/>
            <a:ext cx="8034020" cy="643343"/>
          </a:xfrm>
          <a:prstGeom prst="wedgeRectCallout">
            <a:avLst>
              <a:gd name="adj1" fmla="val -46476"/>
              <a:gd name="adj2" fmla="val -92055"/>
            </a:avLst>
          </a:prstGeom>
          <a:solidFill>
            <a:srgbClr val="9900FF">
              <a:alpha val="19000"/>
            </a:srgbClr>
          </a:solidFill>
          <a:ln w="28575" cmpd="sng">
            <a:solidFill>
              <a:srgbClr val="CC99FF"/>
            </a:solidFill>
            <a:miter lim="800000"/>
          </a:ln>
          <a:effectLst/>
        </p:spPr>
        <p:txBody>
          <a:bodyPr/>
          <a:lstStyle/>
          <a:p>
            <a:pPr fontAlgn="auto">
              <a:spcBef>
                <a:spcPts val="0"/>
              </a:spcBef>
              <a:spcAft>
                <a:spcPts val="0"/>
              </a:spcAft>
              <a:defRPr/>
            </a:pPr>
            <a:r>
              <a:rPr lang="zh-CN" altLang="en-US" sz="3200" b="1" dirty="0">
                <a:solidFill>
                  <a:schemeClr val="accent6">
                    <a:lumMod val="50000"/>
                  </a:schemeClr>
                </a:solidFill>
                <a:latin typeface="+mn-lt"/>
                <a:ea typeface="+mn-ea"/>
              </a:rPr>
              <a:t>突出了陌生化学物质的化学键类型考察</a:t>
            </a:r>
          </a:p>
        </p:txBody>
      </p:sp>
      <p:graphicFrame>
        <p:nvGraphicFramePr>
          <p:cNvPr id="16" name="表格 15"/>
          <p:cNvGraphicFramePr>
            <a:graphicFrameLocks noGrp="1"/>
          </p:cNvGraphicFramePr>
          <p:nvPr>
            <p:extLst>
              <p:ext uri="{D42A27DB-BD31-4B8C-83A1-F6EECF244321}">
                <p14:modId xmlns:p14="http://schemas.microsoft.com/office/powerpoint/2010/main" val="333874325"/>
              </p:ext>
            </p:extLst>
          </p:nvPr>
        </p:nvGraphicFramePr>
        <p:xfrm>
          <a:off x="100468" y="281769"/>
          <a:ext cx="9001000" cy="5740809"/>
        </p:xfrm>
        <a:graphic>
          <a:graphicData uri="http://schemas.openxmlformats.org/drawingml/2006/table">
            <a:tbl>
              <a:tblPr firstRow="1" bandRow="1">
                <a:tableStyleId>{5C22544A-7EE6-4342-B048-85BDC9FD1C3A}</a:tableStyleId>
              </a:tblPr>
              <a:tblGrid>
                <a:gridCol w="2916832">
                  <a:extLst>
                    <a:ext uri="{9D8B030D-6E8A-4147-A177-3AD203B41FA5}">
                      <a16:colId xmlns:a16="http://schemas.microsoft.com/office/drawing/2014/main" val="1928862149"/>
                    </a:ext>
                  </a:extLst>
                </a:gridCol>
                <a:gridCol w="6084168">
                  <a:extLst>
                    <a:ext uri="{9D8B030D-6E8A-4147-A177-3AD203B41FA5}">
                      <a16:colId xmlns:a16="http://schemas.microsoft.com/office/drawing/2014/main" val="2682055812"/>
                    </a:ext>
                  </a:extLst>
                </a:gridCol>
              </a:tblGrid>
              <a:tr h="433197">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I</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37</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p>
                  </a:txBody>
                  <a:tcPr marL="91444" marR="91444" marT="45742" marB="457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Ge</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原子之间难以形成</a:t>
                      </a:r>
                      <a:r>
                        <a:rPr lang="zh-CN" altLang="en-US" sz="2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双键或三键</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的原因</a:t>
                      </a:r>
                    </a:p>
                  </a:txBody>
                  <a:tcPr marL="91444" marR="91444" marT="45742" marB="457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73178171"/>
                  </a:ext>
                </a:extLst>
              </a:tr>
              <a:tr h="63401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2016</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II</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37</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a:t>
                      </a:r>
                    </a:p>
                  </a:txBody>
                  <a:tcPr marL="91444" marR="91444" marT="45742" marB="457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txBody>
                  <a:tcPr marL="91444" marR="91444" marT="45742" marB="4574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0325823"/>
                  </a:ext>
                </a:extLst>
              </a:tr>
              <a:tr h="363152">
                <a:tc>
                  <a:txBody>
                    <a:bodyPr/>
                    <a:lstStyle/>
                    <a:p>
                      <a:pPr indent="0">
                        <a:buNone/>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Ⅱ</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buNone/>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a:t>
                      </a:r>
                      <a:r>
                        <a:rPr 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N</a:t>
                      </a:r>
                      <a:r>
                        <a:rPr lang="en-US"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5</a:t>
                      </a:r>
                      <a:r>
                        <a:rPr lang="en-US" sz="2000" b="1" baseline="30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中的</a:t>
                      </a:r>
                      <a:r>
                        <a:rPr lang="zh-CN" altLang="zh-CN" sz="2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σ 键</a:t>
                      </a:r>
                      <a:r>
                        <a:rPr lang="zh-CN"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数目和 </a:t>
                      </a:r>
                      <a:r>
                        <a:rPr lang="zh-CN" altLang="zh-CN" sz="2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π 键</a:t>
                      </a:r>
                      <a:r>
                        <a:rPr lang="zh-CN"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数目</a:t>
                      </a: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0611699"/>
                  </a:ext>
                </a:extLst>
              </a:tr>
              <a:tr h="363152">
                <a:tc>
                  <a:txBody>
                    <a:bodyPr/>
                    <a:lstStyle/>
                    <a:p>
                      <a:pPr indent="0">
                        <a:buNone/>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III</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buNone/>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H</a:t>
                      </a:r>
                      <a:r>
                        <a:rPr lang="en-US" altLang="zh-CN"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O</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CH</a:t>
                      </a:r>
                      <a:r>
                        <a:rPr lang="en-US" altLang="zh-CN"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OH</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沸点比较与原因</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分析</a:t>
                      </a: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1005345"/>
                  </a:ext>
                </a:extLst>
              </a:tr>
              <a:tr h="363152">
                <a:tc>
                  <a:txBody>
                    <a:bodyPr/>
                    <a:lstStyle/>
                    <a:p>
                      <a:pPr indent="0">
                        <a:buNone/>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III</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(4)</a:t>
                      </a: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buNone/>
                      </a:pP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dirty="0" err="1">
                          <a:solidFill>
                            <a:schemeClr val="tx1"/>
                          </a:solidFill>
                          <a:latin typeface="Times New Roman" panose="02020603050405020304" pitchFamily="18" charset="0"/>
                          <a:ea typeface="宋体" panose="02010600030101010101" pitchFamily="2" charset="-122"/>
                          <a:cs typeface="Times New Roman" panose="02020603050405020304" pitchFamily="18" charset="0"/>
                        </a:rPr>
                        <a:t>Mn</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baseline="-250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中的化学键</a:t>
                      </a:r>
                      <a:r>
                        <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类型（</a:t>
                      </a:r>
                      <a:r>
                        <a:rPr lang="zh-CN" altLang="en-US" sz="2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离子键、</a:t>
                      </a:r>
                      <a:r>
                        <a:rPr lang="zh-CN" altLang="zh-CN" sz="2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π 键）</a:t>
                      </a:r>
                      <a:endPar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533143"/>
                  </a:ext>
                </a:extLst>
              </a:tr>
              <a:tr h="3631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I</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buNone/>
                      </a:pPr>
                      <a:r>
                        <a:rPr lang="en-US"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LiAlH</a:t>
                      </a:r>
                      <a:r>
                        <a:rPr lang="en-US" altLang="zh-CN" sz="2000" b="1" kern="1200" baseline="-250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中，存在</a:t>
                      </a:r>
                      <a:r>
                        <a:rPr lang="en-US" altLang="zh-CN" sz="2000" b="1" dirty="0" err="1"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的化学键</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类型</a:t>
                      </a:r>
                      <a:r>
                        <a:rPr lang="en-US"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_____</a:t>
                      </a:r>
                      <a:endParaRPr lang="zh-CN"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1473128"/>
                  </a:ext>
                </a:extLst>
              </a:tr>
              <a:tr h="3631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2018</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III</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ZnF</a:t>
                      </a:r>
                      <a:r>
                        <a:rPr lang="en-US" altLang="zh-CN" sz="2000" b="1" kern="0"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具有较高的熔点</a:t>
                      </a:r>
                      <a:r>
                        <a:rPr lang="en-US"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(872 </a:t>
                      </a:r>
                      <a:r>
                        <a:rPr lang="zh-CN"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，其化学键类型</a:t>
                      </a:r>
                      <a:r>
                        <a:rPr lang="en-US" altLang="zh-CN" sz="2000" b="1" u="sng"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000" b="1" kern="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33537"/>
                  </a:ext>
                </a:extLst>
              </a:tr>
              <a:tr h="3631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2019</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I</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乙二胺与</a:t>
                      </a:r>
                      <a:r>
                        <a:rPr lang="en-US"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Mg</a:t>
                      </a:r>
                      <a:r>
                        <a:rPr lang="en-US" altLang="zh-CN" sz="2000" b="1" kern="0" baseline="30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Cu</a:t>
                      </a:r>
                      <a:r>
                        <a:rPr lang="en-US" altLang="zh-CN" sz="2000" b="1" kern="0" baseline="30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等金属离子形成稳定环状离子，原因</a:t>
                      </a:r>
                      <a:r>
                        <a:rPr lang="zh-CN" altLang="en-US"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分析，</a:t>
                      </a:r>
                      <a:r>
                        <a:rPr lang="zh-CN"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与乙二胺形成的化合物稳定性相对较高</a:t>
                      </a:r>
                      <a:endPar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6039125"/>
                  </a:ext>
                </a:extLst>
              </a:tr>
              <a:tr h="3631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2019</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I</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根据</a:t>
                      </a:r>
                      <a:r>
                        <a:rPr lang="en-US"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Li</a:t>
                      </a:r>
                      <a:r>
                        <a:rPr lang="en-US" altLang="zh-CN" sz="2000" b="1" kern="0" baseline="-25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O</a:t>
                      </a:r>
                      <a:r>
                        <a:rPr lang="zh-CN" altLang="en-US"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kern="0" dirty="0" err="1"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MgO</a:t>
                      </a:r>
                      <a:r>
                        <a:rPr lang="zh-CN" altLang="en-US"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kern="0" baseline="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2000" b="1" kern="0" baseline="-25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2000" b="1" kern="0" baseline="-25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6</a:t>
                      </a:r>
                      <a:r>
                        <a:rPr lang="zh-CN" altLang="en-US"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2000" b="1" kern="0" baseline="-25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kern="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熔点数据解释熔点差异原因</a:t>
                      </a:r>
                      <a:endParaRPr lang="zh-CN" altLang="en-US" sz="2000" b="1" kern="0"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3361509"/>
                  </a:ext>
                </a:extLst>
              </a:tr>
              <a:tr h="3631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2019</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年全国</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III</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en-US"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sz="20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(1)</a:t>
                      </a:r>
                      <a:endParaRPr lang="en-US" altLang="zh-CN"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苯胺与甲苯熔点</a:t>
                      </a:r>
                      <a:r>
                        <a:rPr lang="zh-CN" altLang="en-US"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沸点</a:t>
                      </a:r>
                      <a:r>
                        <a:rPr lang="zh-CN" altLang="en-US"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差异的原因分析</a:t>
                      </a:r>
                      <a:endParaRPr lang="en-US"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FeCl</a:t>
                      </a:r>
                      <a:r>
                        <a:rPr lang="en-US" altLang="zh-CN" sz="2000" b="1" kern="1200" baseline="-250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中的化学键具有明显的共价性，蒸汽状态下以双聚分子存在的</a:t>
                      </a:r>
                      <a:r>
                        <a:rPr lang="en-US"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FeCl</a:t>
                      </a:r>
                      <a:r>
                        <a:rPr lang="en-US" altLang="zh-CN" sz="2000" b="1" kern="1200" baseline="-250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000" b="1" kern="12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的结构式，其中Fe的配位数</a:t>
                      </a:r>
                    </a:p>
                  </a:txBody>
                  <a:tcPr marL="0" marR="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0753390"/>
                  </a:ext>
                </a:extLst>
              </a:tr>
            </a:tbl>
          </a:graphicData>
        </a:graphic>
      </p:graphicFrame>
      <p:pic>
        <p:nvPicPr>
          <p:cNvPr id="17" name="图片 16"/>
          <p:cNvPicPr>
            <a:picLocks noChangeAspect="1"/>
          </p:cNvPicPr>
          <p:nvPr/>
        </p:nvPicPr>
        <p:blipFill>
          <a:blip r:embed="rId3"/>
          <a:stretch>
            <a:fillRect/>
          </a:stretch>
        </p:blipFill>
        <p:spPr>
          <a:xfrm>
            <a:off x="3059832" y="743438"/>
            <a:ext cx="5832648" cy="5811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5536" y="332656"/>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sp>
        <p:nvSpPr>
          <p:cNvPr id="4" name="文本框 3"/>
          <p:cNvSpPr txBox="1"/>
          <p:nvPr/>
        </p:nvSpPr>
        <p:spPr>
          <a:xfrm>
            <a:off x="407636" y="1196752"/>
            <a:ext cx="7263064" cy="3046988"/>
          </a:xfrm>
          <a:prstGeom prst="rect">
            <a:avLst/>
          </a:prstGeom>
          <a:noFill/>
          <a:ln w="9525">
            <a:noFill/>
          </a:ln>
        </p:spPr>
        <p:txBody>
          <a:bodyPr wrap="square">
            <a:spAutoFit/>
          </a:bodyPr>
          <a:lstStyle/>
          <a:p>
            <a:pPr>
              <a:lnSpc>
                <a:spcPct val="200000"/>
              </a:lnSpc>
            </a:pPr>
            <a:r>
              <a:rPr lang="zh-CN" altLang="en-US" sz="2400" b="1" dirty="0" smtClean="0">
                <a:latin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cs typeface="宋体" panose="02010600030101010101" pitchFamily="2" charset="-122"/>
              </a:rPr>
              <a:t>1</a:t>
            </a:r>
            <a:r>
              <a:rPr lang="zh-CN" altLang="en-US" sz="2400" b="1" dirty="0" smtClean="0">
                <a:latin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cs typeface="宋体" panose="02010600030101010101" pitchFamily="2" charset="-122"/>
              </a:rPr>
              <a:t>离子键的识别</a:t>
            </a:r>
            <a:endParaRPr lang="en-US" altLang="zh-CN" sz="2400" b="1" dirty="0" smtClean="0">
              <a:latin typeface="宋体" panose="02010600030101010101" pitchFamily="2" charset="-122"/>
              <a:cs typeface="宋体" panose="02010600030101010101" pitchFamily="2" charset="-122"/>
            </a:endParaRPr>
          </a:p>
          <a:p>
            <a:pPr>
              <a:lnSpc>
                <a:spcPct val="20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a:t>
            </a:r>
            <a:r>
              <a:rPr lang="zh-CN" altLang="en-US" sz="2400" b="1" dirty="0" smtClean="0">
                <a:latin typeface="宋体" panose="02010600030101010101" pitchFamily="2" charset="-122"/>
              </a:rPr>
              <a:t>共价键（配位键）</a:t>
            </a:r>
            <a:endParaRPr lang="en-US" altLang="zh-CN" sz="2400" b="1" dirty="0" smtClean="0">
              <a:latin typeface="宋体" panose="02010600030101010101" pitchFamily="2" charset="-122"/>
            </a:endParaRPr>
          </a:p>
          <a:p>
            <a:pPr>
              <a:lnSpc>
                <a:spcPct val="200000"/>
              </a:lnSpc>
            </a:pPr>
            <a:endParaRPr lang="en-US" altLang="zh-CN" sz="2400" b="1" dirty="0" smtClean="0">
              <a:latin typeface="宋体" panose="02010600030101010101" pitchFamily="2" charset="-122"/>
            </a:endParaRPr>
          </a:p>
          <a:p>
            <a:pPr>
              <a:lnSpc>
                <a:spcPct val="20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）分析两种元素原子成键或不成键的原因</a:t>
            </a:r>
            <a:endParaRPr lang="zh-CN" altLang="en-US" sz="2400" dirty="0">
              <a:solidFill>
                <a:srgbClr val="FF0000"/>
              </a:solidFill>
            </a:endParaRPr>
          </a:p>
        </p:txBody>
      </p:sp>
      <p:grpSp>
        <p:nvGrpSpPr>
          <p:cNvPr id="5" name="组合 4"/>
          <p:cNvGrpSpPr/>
          <p:nvPr/>
        </p:nvGrpSpPr>
        <p:grpSpPr>
          <a:xfrm>
            <a:off x="3707904" y="1844824"/>
            <a:ext cx="1294875" cy="1179294"/>
            <a:chOff x="3969423" y="3488028"/>
            <a:chExt cx="1294875" cy="1179294"/>
          </a:xfrm>
        </p:grpSpPr>
        <p:cxnSp>
          <p:nvCxnSpPr>
            <p:cNvPr id="6" name="直接连接符 5"/>
            <p:cNvCxnSpPr/>
            <p:nvPr/>
          </p:nvCxnSpPr>
          <p:spPr>
            <a:xfrm flipV="1">
              <a:off x="3969423" y="4064092"/>
              <a:ext cx="451861" cy="47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405811" y="3488028"/>
              <a:ext cx="858487" cy="1179294"/>
              <a:chOff x="5517013" y="3486096"/>
              <a:chExt cx="858487" cy="1179294"/>
            </a:xfrm>
          </p:grpSpPr>
          <p:grpSp>
            <p:nvGrpSpPr>
              <p:cNvPr id="11" name="组合 10"/>
              <p:cNvGrpSpPr/>
              <p:nvPr/>
            </p:nvGrpSpPr>
            <p:grpSpPr>
              <a:xfrm>
                <a:off x="5517013" y="3486096"/>
                <a:ext cx="858487" cy="1179294"/>
                <a:chOff x="5095506" y="3496985"/>
                <a:chExt cx="858487" cy="1179294"/>
              </a:xfrm>
            </p:grpSpPr>
            <p:cxnSp>
              <p:nvCxnSpPr>
                <p:cNvPr id="13" name="直接箭头连接符 12"/>
                <p:cNvCxnSpPr/>
                <p:nvPr/>
              </p:nvCxnSpPr>
              <p:spPr>
                <a:xfrm>
                  <a:off x="5095506" y="3496985"/>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110979" y="4676279"/>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H="1" flipV="1">
                <a:off x="5517014" y="3486096"/>
                <a:ext cx="15472" cy="11792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文本框 17"/>
          <p:cNvSpPr txBox="1"/>
          <p:nvPr/>
        </p:nvSpPr>
        <p:spPr>
          <a:xfrm>
            <a:off x="5018251" y="2824062"/>
            <a:ext cx="3511844" cy="400110"/>
          </a:xfrm>
          <a:prstGeom prst="rect">
            <a:avLst/>
          </a:prstGeom>
          <a:noFill/>
          <a:ln w="9525">
            <a:noFill/>
          </a:ln>
        </p:spPr>
        <p:txBody>
          <a:bodyPr wrap="square">
            <a:spAutoFit/>
          </a:bodyPr>
          <a:lstStyle/>
          <a:p>
            <a:r>
              <a:rPr lang="zh-CN" altLang="en-US" sz="2000" b="1" dirty="0" smtClean="0">
                <a:latin typeface="宋体" panose="02010600030101010101" pitchFamily="2" charset="-122"/>
                <a:cs typeface="宋体" panose="02010600030101010101" pitchFamily="2" charset="-122"/>
              </a:rPr>
              <a:t>键参数（键能、键长、键角）</a:t>
            </a:r>
            <a:endParaRPr lang="zh-CN" altLang="en-US" sz="2000" dirty="0"/>
          </a:p>
        </p:txBody>
      </p:sp>
      <p:sp>
        <p:nvSpPr>
          <p:cNvPr id="21" name="矩形 20"/>
          <p:cNvSpPr/>
          <p:nvPr/>
        </p:nvSpPr>
        <p:spPr>
          <a:xfrm>
            <a:off x="5562896" y="1402562"/>
            <a:ext cx="1249060" cy="369332"/>
          </a:xfrm>
          <a:prstGeom prst="rect">
            <a:avLst/>
          </a:prstGeom>
        </p:spPr>
        <p:txBody>
          <a:bodyPr wrap="none">
            <a:spAutoFit/>
          </a:bodyPr>
          <a:lstStyle/>
          <a:p>
            <a:r>
              <a:rPr lang="zh-CN" altLang="zh-CN" b="1" dirty="0">
                <a:solidFill>
                  <a:srgbClr val="FF0000"/>
                </a:solidFill>
                <a:latin typeface="Times New Roman" panose="02020603050405020304" pitchFamily="18" charset="0"/>
                <a:cs typeface="Times New Roman" panose="02020603050405020304" pitchFamily="18" charset="0"/>
                <a:sym typeface="+mn-ea"/>
              </a:rPr>
              <a:t>σ </a:t>
            </a:r>
            <a:r>
              <a:rPr lang="zh-CN" altLang="zh-CN" b="1" dirty="0" smtClean="0">
                <a:solidFill>
                  <a:srgbClr val="FF0000"/>
                </a:solidFill>
                <a:latin typeface="Times New Roman" panose="02020603050405020304" pitchFamily="18" charset="0"/>
                <a:cs typeface="Times New Roman" panose="02020603050405020304" pitchFamily="18" charset="0"/>
                <a:sym typeface="+mn-ea"/>
              </a:rPr>
              <a:t>键</a:t>
            </a:r>
            <a:r>
              <a:rPr lang="zh-CN" altLang="en-US" b="1" dirty="0" smtClean="0">
                <a:latin typeface="Times New Roman" panose="02020603050405020304" pitchFamily="18" charset="0"/>
                <a:cs typeface="Times New Roman" panose="02020603050405020304" pitchFamily="18" charset="0"/>
                <a:sym typeface="+mn-ea"/>
              </a:rPr>
              <a:t>、</a:t>
            </a:r>
            <a:r>
              <a:rPr lang="zh-CN" altLang="zh-CN" b="1" dirty="0" smtClean="0">
                <a:solidFill>
                  <a:srgbClr val="FF0000"/>
                </a:solidFill>
                <a:latin typeface="Times New Roman" panose="02020603050405020304" pitchFamily="18" charset="0"/>
                <a:cs typeface="Times New Roman" panose="02020603050405020304" pitchFamily="18" charset="0"/>
                <a:sym typeface="+mn-ea"/>
              </a:rPr>
              <a:t>π 键</a:t>
            </a:r>
            <a:endParaRPr lang="zh-CN" altLang="zh-CN" b="1" dirty="0">
              <a:latin typeface="Times New Roman" panose="02020603050405020304" pitchFamily="18" charset="0"/>
              <a:cs typeface="Times New Roman" panose="02020603050405020304" pitchFamily="18" charset="0"/>
              <a:sym typeface="+mn-ea"/>
            </a:endParaRPr>
          </a:p>
        </p:txBody>
      </p:sp>
      <p:sp>
        <p:nvSpPr>
          <p:cNvPr id="22" name="矩形 21"/>
          <p:cNvSpPr/>
          <p:nvPr/>
        </p:nvSpPr>
        <p:spPr>
          <a:xfrm>
            <a:off x="5587339" y="1916433"/>
            <a:ext cx="2101857" cy="369332"/>
          </a:xfrm>
          <a:prstGeom prst="rect">
            <a:avLst/>
          </a:prstGeom>
        </p:spPr>
        <p:txBody>
          <a:bodyPr wrap="none">
            <a:spAutoFit/>
          </a:bodyPr>
          <a:lstStyle/>
          <a:p>
            <a:r>
              <a:rPr lang="zh-CN" altLang="en-US" b="1" dirty="0" smtClean="0">
                <a:solidFill>
                  <a:srgbClr val="FF0000"/>
                </a:solidFill>
                <a:latin typeface="Times New Roman" panose="02020603050405020304" pitchFamily="18" charset="0"/>
                <a:cs typeface="Times New Roman" panose="02020603050405020304" pitchFamily="18" charset="0"/>
                <a:sym typeface="+mn-ea"/>
              </a:rPr>
              <a:t>极性</a:t>
            </a:r>
            <a:r>
              <a:rPr lang="zh-CN" altLang="zh-CN" b="1" dirty="0" smtClean="0">
                <a:solidFill>
                  <a:srgbClr val="FF0000"/>
                </a:solidFill>
                <a:latin typeface="Times New Roman" panose="02020603050405020304" pitchFamily="18" charset="0"/>
                <a:cs typeface="Times New Roman" panose="02020603050405020304" pitchFamily="18" charset="0"/>
                <a:sym typeface="+mn-ea"/>
              </a:rPr>
              <a:t>键</a:t>
            </a:r>
            <a:r>
              <a:rPr lang="zh-CN" altLang="en-US" b="1" dirty="0" smtClean="0">
                <a:latin typeface="Times New Roman" panose="02020603050405020304" pitchFamily="18" charset="0"/>
                <a:cs typeface="Times New Roman" panose="02020603050405020304" pitchFamily="18" charset="0"/>
                <a:sym typeface="+mn-ea"/>
              </a:rPr>
              <a:t>、</a:t>
            </a:r>
            <a:r>
              <a:rPr lang="zh-CN" altLang="en-US" b="1" dirty="0" smtClean="0">
                <a:solidFill>
                  <a:srgbClr val="FF0000"/>
                </a:solidFill>
                <a:latin typeface="Times New Roman" panose="02020603050405020304" pitchFamily="18" charset="0"/>
                <a:cs typeface="Times New Roman" panose="02020603050405020304" pitchFamily="18" charset="0"/>
                <a:sym typeface="+mn-ea"/>
              </a:rPr>
              <a:t>非极性</a:t>
            </a:r>
            <a:r>
              <a:rPr lang="zh-CN" altLang="zh-CN" b="1" dirty="0" smtClean="0">
                <a:solidFill>
                  <a:srgbClr val="FF0000"/>
                </a:solidFill>
                <a:latin typeface="Times New Roman" panose="02020603050405020304" pitchFamily="18" charset="0"/>
                <a:cs typeface="Times New Roman" panose="02020603050405020304" pitchFamily="18" charset="0"/>
                <a:sym typeface="+mn-ea"/>
              </a:rPr>
              <a:t>键</a:t>
            </a:r>
            <a:endParaRPr lang="zh-CN" altLang="zh-CN" b="1" dirty="0">
              <a:latin typeface="Times New Roman" panose="02020603050405020304" pitchFamily="18" charset="0"/>
              <a:cs typeface="Times New Roman" panose="02020603050405020304" pitchFamily="18" charset="0"/>
              <a:sym typeface="+mn-ea"/>
            </a:endParaRPr>
          </a:p>
        </p:txBody>
      </p:sp>
      <p:grpSp>
        <p:nvGrpSpPr>
          <p:cNvPr id="23" name="组合 22"/>
          <p:cNvGrpSpPr/>
          <p:nvPr/>
        </p:nvGrpSpPr>
        <p:grpSpPr>
          <a:xfrm>
            <a:off x="5002779" y="1623821"/>
            <a:ext cx="595564" cy="486614"/>
            <a:chOff x="4405811" y="3488028"/>
            <a:chExt cx="858487" cy="1179294"/>
          </a:xfrm>
        </p:grpSpPr>
        <p:cxnSp>
          <p:nvCxnSpPr>
            <p:cNvPr id="24" name="直接连接符 23"/>
            <p:cNvCxnSpPr/>
            <p:nvPr/>
          </p:nvCxnSpPr>
          <p:spPr>
            <a:xfrm flipV="1">
              <a:off x="4421284" y="4064091"/>
              <a:ext cx="0" cy="1219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405811" y="3488028"/>
              <a:ext cx="858487" cy="1179294"/>
              <a:chOff x="5517013" y="3486096"/>
              <a:chExt cx="858487" cy="1179294"/>
            </a:xfrm>
          </p:grpSpPr>
          <p:grpSp>
            <p:nvGrpSpPr>
              <p:cNvPr id="26" name="组合 25"/>
              <p:cNvGrpSpPr/>
              <p:nvPr/>
            </p:nvGrpSpPr>
            <p:grpSpPr>
              <a:xfrm>
                <a:off x="5517013" y="3486096"/>
                <a:ext cx="858487" cy="1179294"/>
                <a:chOff x="5095506" y="3496985"/>
                <a:chExt cx="858487" cy="1179294"/>
              </a:xfrm>
            </p:grpSpPr>
            <p:cxnSp>
              <p:nvCxnSpPr>
                <p:cNvPr id="28" name="直接箭头连接符 27"/>
                <p:cNvCxnSpPr/>
                <p:nvPr/>
              </p:nvCxnSpPr>
              <p:spPr>
                <a:xfrm>
                  <a:off x="5095506" y="3496985"/>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5110979" y="4676279"/>
                  <a:ext cx="843014"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a:xfrm flipH="1" flipV="1">
                <a:off x="5517014" y="3486096"/>
                <a:ext cx="15472" cy="11792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1" name="矩形 30"/>
          <p:cNvSpPr/>
          <p:nvPr/>
        </p:nvSpPr>
        <p:spPr>
          <a:xfrm>
            <a:off x="5006077" y="3064660"/>
            <a:ext cx="3078088" cy="557910"/>
          </a:xfrm>
          <a:prstGeom prst="rect">
            <a:avLst/>
          </a:prstGeom>
        </p:spPr>
        <p:txBody>
          <a:bodyPr wrap="square">
            <a:spAutoFit/>
          </a:bodyPr>
          <a:lstStyle/>
          <a:p>
            <a:pPr>
              <a:lnSpc>
                <a:spcPct val="200000"/>
              </a:lnSpc>
            </a:pPr>
            <a:r>
              <a:rPr lang="zh-CN" altLang="en-US" b="1" dirty="0" smtClean="0">
                <a:solidFill>
                  <a:srgbClr val="FF0000"/>
                </a:solidFill>
                <a:latin typeface="宋体" panose="02010600030101010101" pitchFamily="2" charset="-122"/>
              </a:rPr>
              <a:t>利用数据分析分子的稳定性</a:t>
            </a:r>
            <a:endParaRPr lang="zh-CN" altLang="en-US" dirty="0">
              <a:solidFill>
                <a:srgbClr val="FF0000"/>
              </a:solidFill>
            </a:endParaRPr>
          </a:p>
        </p:txBody>
      </p:sp>
    </p:spTree>
    <p:extLst>
      <p:ext uri="{BB962C8B-B14F-4D97-AF65-F5344CB8AC3E}">
        <p14:creationId xmlns:p14="http://schemas.microsoft.com/office/powerpoint/2010/main" val="26917965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07504" y="68775"/>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黑体" panose="02010600030101010101" pitchFamily="2" charset="-122"/>
                <a:ea typeface="黑体" panose="02010600030101010101" pitchFamily="2" charset="-122"/>
              </a:rPr>
              <a:t>拓展迁移：</a:t>
            </a:r>
            <a:endParaRPr lang="zh-CN" altLang="zh-CN" sz="2800" b="1" dirty="0">
              <a:solidFill>
                <a:schemeClr val="dk1"/>
              </a:solidFill>
            </a:endParaRPr>
          </a:p>
        </p:txBody>
      </p:sp>
      <p:sp>
        <p:nvSpPr>
          <p:cNvPr id="5" name="矩形 4"/>
          <p:cNvSpPr>
            <a:spLocks noChangeArrowheads="1"/>
          </p:cNvSpPr>
          <p:nvPr/>
        </p:nvSpPr>
        <p:spPr bwMode="auto">
          <a:xfrm>
            <a:off x="539552" y="598555"/>
            <a:ext cx="55446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黑体" panose="02010600030101010101" pitchFamily="2" charset="-122"/>
                <a:ea typeface="黑体" panose="02010600030101010101" pitchFamily="2" charset="-122"/>
              </a:rPr>
              <a:t>1.</a:t>
            </a:r>
            <a:r>
              <a:rPr lang="zh-CN" altLang="en-US" sz="2800" dirty="0" smtClean="0">
                <a:latin typeface="黑体" panose="02010600030101010101" pitchFamily="2" charset="-122"/>
                <a:ea typeface="黑体" panose="02010600030101010101" pitchFamily="2" charset="-122"/>
              </a:rPr>
              <a:t>关于</a:t>
            </a:r>
            <a:r>
              <a:rPr lang="en-US" altLang="zh-CN" sz="2800" dirty="0" smtClean="0">
                <a:latin typeface="黑体" panose="02010600030101010101" pitchFamily="2" charset="-122"/>
                <a:ea typeface="黑体" panose="02010600030101010101" pitchFamily="2" charset="-122"/>
              </a:rPr>
              <a:t>Ge</a:t>
            </a:r>
            <a:r>
              <a:rPr lang="zh-CN" altLang="en-US" sz="2800" dirty="0" smtClean="0">
                <a:latin typeface="黑体" panose="02010600030101010101" pitchFamily="2" charset="-122"/>
                <a:ea typeface="黑体" panose="02010600030101010101" pitchFamily="2" charset="-122"/>
              </a:rPr>
              <a:t>与</a:t>
            </a:r>
            <a:r>
              <a:rPr lang="en-US" altLang="zh-CN" sz="2800" dirty="0" smtClean="0">
                <a:latin typeface="黑体" panose="02010600030101010101" pitchFamily="2" charset="-122"/>
                <a:ea typeface="黑体" panose="02010600030101010101" pitchFamily="2" charset="-122"/>
              </a:rPr>
              <a:t>Ge</a:t>
            </a:r>
            <a:r>
              <a:rPr lang="zh-CN" altLang="en-US" sz="2800" dirty="0" smtClean="0">
                <a:latin typeface="黑体" panose="02010600030101010101" pitchFamily="2" charset="-122"/>
                <a:ea typeface="黑体" panose="02010600030101010101" pitchFamily="2" charset="-122"/>
              </a:rPr>
              <a:t>之间成键问题分析</a:t>
            </a:r>
            <a:endParaRPr lang="zh-CN" altLang="zh-CN" sz="2800" b="1" dirty="0">
              <a:solidFill>
                <a:schemeClr val="dk1"/>
              </a:solidFill>
            </a:endParaRPr>
          </a:p>
        </p:txBody>
      </p:sp>
      <p:sp>
        <p:nvSpPr>
          <p:cNvPr id="8" name="矩形 7"/>
          <p:cNvSpPr>
            <a:spLocks noChangeArrowheads="1"/>
          </p:cNvSpPr>
          <p:nvPr/>
        </p:nvSpPr>
        <p:spPr bwMode="auto">
          <a:xfrm>
            <a:off x="544686" y="3198498"/>
            <a:ext cx="61834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黑体" panose="02010600030101010101" pitchFamily="2" charset="-122"/>
                <a:ea typeface="黑体" panose="02010600030101010101" pitchFamily="2" charset="-122"/>
              </a:rPr>
              <a:t>2.</a:t>
            </a:r>
            <a:r>
              <a:rPr lang="zh-CN" altLang="en-US" sz="2800" dirty="0" smtClean="0">
                <a:latin typeface="黑体" panose="02010600030101010101" pitchFamily="2" charset="-122"/>
                <a:ea typeface="黑体" panose="02010600030101010101" pitchFamily="2" charset="-122"/>
              </a:rPr>
              <a:t>配合物</a:t>
            </a:r>
            <a:r>
              <a:rPr lang="zh-CN" altLang="en-US" sz="2800" dirty="0">
                <a:latin typeface="黑体" panose="02010600030101010101" pitchFamily="2" charset="-122"/>
                <a:ea typeface="黑体" panose="02010600030101010101" pitchFamily="2" charset="-122"/>
              </a:rPr>
              <a:t>的</a:t>
            </a:r>
            <a:r>
              <a:rPr lang="zh-CN" altLang="en-US" sz="2800" dirty="0" smtClean="0">
                <a:latin typeface="黑体" panose="02010600030101010101" pitchFamily="2" charset="-122"/>
                <a:ea typeface="黑体" panose="02010600030101010101" pitchFamily="2" charset="-122"/>
              </a:rPr>
              <a:t>稳定性</a:t>
            </a:r>
            <a:endParaRPr lang="zh-CN" altLang="zh-CN" sz="2800" b="1" dirty="0">
              <a:solidFill>
                <a:schemeClr val="dk1"/>
              </a:solidFill>
            </a:endParaRPr>
          </a:p>
        </p:txBody>
      </p:sp>
      <p:pic>
        <p:nvPicPr>
          <p:cNvPr id="12" name="图片 11"/>
          <p:cNvPicPr>
            <a:picLocks noChangeAspect="1"/>
          </p:cNvPicPr>
          <p:nvPr/>
        </p:nvPicPr>
        <p:blipFill>
          <a:blip r:embed="rId2"/>
          <a:stretch>
            <a:fillRect/>
          </a:stretch>
        </p:blipFill>
        <p:spPr>
          <a:xfrm>
            <a:off x="1184583" y="1074242"/>
            <a:ext cx="5543550" cy="1819275"/>
          </a:xfrm>
          <a:prstGeom prst="rect">
            <a:avLst/>
          </a:prstGeom>
        </p:spPr>
      </p:pic>
      <p:sp>
        <p:nvSpPr>
          <p:cNvPr id="13" name="矩形 12"/>
          <p:cNvSpPr/>
          <p:nvPr/>
        </p:nvSpPr>
        <p:spPr>
          <a:xfrm>
            <a:off x="683568" y="3921773"/>
            <a:ext cx="8027876" cy="2492990"/>
          </a:xfrm>
          <a:prstGeom prst="rect">
            <a:avLst/>
          </a:prstGeom>
        </p:spPr>
        <p:txBody>
          <a:bodyPr wrap="square">
            <a:spAutoFit/>
          </a:bodyPr>
          <a:lstStyle/>
          <a:p>
            <a:pPr rtl="0" eaLnBrk="1" fontAlgn="auto" hangingPunct="1">
              <a:lnSpc>
                <a:spcPct val="130000"/>
              </a:lnSpc>
              <a:spcBef>
                <a:spcPts val="0"/>
              </a:spcBef>
              <a:spcAft>
                <a:spcPts val="0"/>
              </a:spcAft>
              <a:defRPr/>
            </a:pPr>
            <a:r>
              <a:rPr lang="zh-CN" altLang="en-US" sz="2400" b="1" kern="0" dirty="0" smtClean="0">
                <a:latin typeface="Times New Roman" panose="02020603050405020304" pitchFamily="18" charset="0"/>
                <a:cs typeface="Times New Roman" panose="02020603050405020304" pitchFamily="18" charset="0"/>
              </a:rPr>
              <a:t>（</a:t>
            </a:r>
            <a:r>
              <a:rPr lang="en-US" altLang="zh-CN" sz="2400" b="1" kern="0" dirty="0" smtClean="0">
                <a:latin typeface="Times New Roman" panose="02020603050405020304" pitchFamily="18" charset="0"/>
                <a:cs typeface="Times New Roman" panose="02020603050405020304" pitchFamily="18" charset="0"/>
              </a:rPr>
              <a:t>1</a:t>
            </a:r>
            <a:r>
              <a:rPr lang="zh-CN" altLang="en-US" sz="2400" b="1" kern="0" dirty="0" smtClean="0">
                <a:latin typeface="Times New Roman" panose="02020603050405020304" pitchFamily="18" charset="0"/>
                <a:cs typeface="Times New Roman" panose="02020603050405020304" pitchFamily="18" charset="0"/>
              </a:rPr>
              <a:t>）</a:t>
            </a:r>
            <a:r>
              <a:rPr lang="zh-CN" altLang="en-US" sz="2400" dirty="0">
                <a:latin typeface="黑体" panose="02010600030101010101" pitchFamily="2" charset="-122"/>
                <a:ea typeface="黑体" panose="02010600030101010101" pitchFamily="2" charset="-122"/>
              </a:rPr>
              <a:t>（</a:t>
            </a:r>
            <a:r>
              <a:rPr lang="en-US" altLang="zh-CN" sz="2400" dirty="0">
                <a:latin typeface="黑体" panose="02010600030101010101" pitchFamily="2" charset="-122"/>
                <a:ea typeface="黑体" panose="02010600030101010101" pitchFamily="2" charset="-122"/>
              </a:rPr>
              <a:t>VAN</a:t>
            </a:r>
            <a:r>
              <a:rPr lang="zh-CN" altLang="en-US" sz="2400" dirty="0">
                <a:latin typeface="黑体" panose="02010600030101010101" pitchFamily="2" charset="-122"/>
                <a:ea typeface="黑体" panose="02010600030101010101" pitchFamily="2" charset="-122"/>
              </a:rPr>
              <a:t>规则、</a:t>
            </a:r>
            <a:r>
              <a:rPr lang="en-US" altLang="zh-CN" sz="2400" dirty="0">
                <a:latin typeface="黑体" panose="02010600030101010101" pitchFamily="2" charset="-122"/>
                <a:ea typeface="黑体" panose="02010600030101010101" pitchFamily="2" charset="-122"/>
              </a:rPr>
              <a:t>18e</a:t>
            </a:r>
            <a:r>
              <a:rPr lang="en-US" altLang="zh-CN" sz="2400" baseline="30000" dirty="0">
                <a:latin typeface="黑体" panose="02010600030101010101" pitchFamily="2" charset="-122"/>
                <a:ea typeface="黑体" panose="02010600030101010101" pitchFamily="2" charset="-122"/>
              </a:rPr>
              <a:t>-</a:t>
            </a:r>
            <a:r>
              <a:rPr lang="zh-CN" altLang="en-US" sz="2400" dirty="0" smtClean="0">
                <a:latin typeface="黑体" panose="02010600030101010101" pitchFamily="2" charset="-122"/>
                <a:ea typeface="黑体" panose="02010600030101010101" pitchFamily="2" charset="-122"/>
              </a:rPr>
              <a:t>）</a:t>
            </a:r>
            <a:r>
              <a:rPr lang="zh-CN" altLang="zh-CN" sz="2400" b="1" dirty="0">
                <a:latin typeface="Times New Roman" panose="02020603050405020304" pitchFamily="18" charset="0"/>
                <a:ea typeface="等线" panose="02010600030101010101" pitchFamily="2" charset="-122"/>
                <a:cs typeface="Times New Roman" panose="02020603050405020304" pitchFamily="18" charset="0"/>
              </a:rPr>
              <a:t>过渡金属配合物</a:t>
            </a:r>
            <a:r>
              <a:rPr lang="en-US" altLang="zh-CN" sz="2400" b="1" dirty="0">
                <a:latin typeface="Times New Roman" panose="02020603050405020304" pitchFamily="18" charset="0"/>
                <a:ea typeface="等线" panose="02010600030101010101" pitchFamily="2" charset="-122"/>
                <a:cs typeface="Times New Roman" panose="02020603050405020304" pitchFamily="18" charset="0"/>
              </a:rPr>
              <a:t>Ni(CO)</a:t>
            </a:r>
            <a:r>
              <a:rPr lang="en-US" altLang="zh-CN" sz="2400" b="1" baseline="-25000" dirty="0">
                <a:latin typeface="Times New Roman" panose="02020603050405020304" pitchFamily="18" charset="0"/>
                <a:ea typeface="等线" panose="02010600030101010101" pitchFamily="2" charset="-122"/>
                <a:cs typeface="Times New Roman" panose="02020603050405020304" pitchFamily="18" charset="0"/>
              </a:rPr>
              <a:t>n</a:t>
            </a:r>
            <a:r>
              <a:rPr lang="zh-CN" altLang="zh-CN" sz="2400" b="1" dirty="0">
                <a:latin typeface="Times New Roman" panose="02020603050405020304" pitchFamily="18" charset="0"/>
                <a:ea typeface="等线" panose="02010600030101010101" pitchFamily="2" charset="-122"/>
                <a:cs typeface="Times New Roman" panose="02020603050405020304" pitchFamily="18" charset="0"/>
              </a:rPr>
              <a:t>的中心原子价电子数与配体提供电子总数之和为</a:t>
            </a:r>
            <a:r>
              <a:rPr lang="en-US" altLang="zh-CN" sz="2400" b="1" dirty="0">
                <a:latin typeface="Times New Roman" panose="02020603050405020304" pitchFamily="18" charset="0"/>
                <a:ea typeface="等线" panose="02010600030101010101" pitchFamily="2" charset="-122"/>
                <a:cs typeface="Times New Roman" panose="02020603050405020304" pitchFamily="18" charset="0"/>
              </a:rPr>
              <a:t>18</a:t>
            </a:r>
            <a:r>
              <a:rPr lang="zh-CN" altLang="zh-CN" sz="2400" b="1" dirty="0">
                <a:latin typeface="Times New Roman" panose="02020603050405020304" pitchFamily="18" charset="0"/>
                <a:ea typeface="等线" panose="02010600030101010101" pitchFamily="2" charset="-122"/>
                <a:cs typeface="Times New Roman" panose="02020603050405020304" pitchFamily="18" charset="0"/>
              </a:rPr>
              <a:t>，则</a:t>
            </a:r>
            <a:r>
              <a:rPr lang="en-US" altLang="zh-CN" sz="2400" b="1" dirty="0">
                <a:latin typeface="Times New Roman" panose="02020603050405020304" pitchFamily="18" charset="0"/>
                <a:ea typeface="等线" panose="02010600030101010101" pitchFamily="2" charset="-122"/>
                <a:cs typeface="Times New Roman" panose="02020603050405020304" pitchFamily="18" charset="0"/>
              </a:rPr>
              <a:t>n=</a:t>
            </a:r>
            <a:r>
              <a:rPr lang="en-US" altLang="zh-CN" sz="2400" b="1" u="sng" dirty="0">
                <a:latin typeface="Times New Roman" panose="02020603050405020304" pitchFamily="18" charset="0"/>
                <a:ea typeface="等线" panose="02010600030101010101" pitchFamily="2" charset="-122"/>
                <a:cs typeface="Times New Roman" panose="02020603050405020304" pitchFamily="18" charset="0"/>
              </a:rPr>
              <a:t>    </a:t>
            </a:r>
            <a:r>
              <a:rPr lang="zh-CN" altLang="zh-CN" sz="2400" b="1" dirty="0" smtClean="0">
                <a:latin typeface="Times New Roman" panose="02020603050405020304" pitchFamily="18" charset="0"/>
                <a:ea typeface="等线" panose="02010600030101010101" pitchFamily="2" charset="-122"/>
                <a:cs typeface="Times New Roman" panose="02020603050405020304" pitchFamily="18" charset="0"/>
              </a:rPr>
              <a:t>。</a:t>
            </a:r>
            <a:endParaRPr lang="en-US" altLang="zh-CN" sz="2400" b="1" kern="0" dirty="0" smtClean="0">
              <a:latin typeface="Times New Roman" panose="02020603050405020304" pitchFamily="18" charset="0"/>
              <a:cs typeface="Times New Roman" panose="02020603050405020304" pitchFamily="18" charset="0"/>
            </a:endParaRPr>
          </a:p>
          <a:p>
            <a:pPr lvl="0" rtl="0" eaLnBrk="1" fontAlgn="auto" hangingPunct="1">
              <a:lnSpc>
                <a:spcPct val="130000"/>
              </a:lnSpc>
              <a:spcBef>
                <a:spcPts val="0"/>
              </a:spcBef>
              <a:spcAft>
                <a:spcPts val="0"/>
              </a:spcAft>
              <a:defRPr/>
            </a:pPr>
            <a:r>
              <a:rPr lang="zh-CN" altLang="en-US" sz="2400" b="1" kern="0" dirty="0" smtClean="0">
                <a:latin typeface="Times New Roman" panose="02020603050405020304" pitchFamily="18" charset="0"/>
                <a:cs typeface="Times New Roman" panose="02020603050405020304" pitchFamily="18" charset="0"/>
              </a:rPr>
              <a:t>（</a:t>
            </a:r>
            <a:r>
              <a:rPr lang="en-US" altLang="zh-CN" sz="2400" b="1" kern="0" dirty="0" smtClean="0">
                <a:latin typeface="Times New Roman" panose="02020603050405020304" pitchFamily="18" charset="0"/>
                <a:cs typeface="Times New Roman" panose="02020603050405020304" pitchFamily="18" charset="0"/>
              </a:rPr>
              <a:t>2</a:t>
            </a:r>
            <a:r>
              <a:rPr lang="zh-CN" altLang="en-US" sz="2400" b="1" kern="0" dirty="0" smtClean="0">
                <a:latin typeface="Times New Roman" panose="02020603050405020304" pitchFamily="18" charset="0"/>
                <a:cs typeface="Times New Roman" panose="02020603050405020304" pitchFamily="18" charset="0"/>
              </a:rPr>
              <a:t>）</a:t>
            </a:r>
            <a:r>
              <a:rPr lang="zh-CN" altLang="zh-CN" sz="2400" b="1" kern="0" dirty="0" smtClean="0">
                <a:latin typeface="Times New Roman" panose="02020603050405020304" pitchFamily="18" charset="0"/>
                <a:cs typeface="Times New Roman" panose="02020603050405020304" pitchFamily="18" charset="0"/>
              </a:rPr>
              <a:t>乙</a:t>
            </a:r>
            <a:r>
              <a:rPr lang="zh-CN" altLang="zh-CN" sz="2400" b="1" kern="0" dirty="0">
                <a:latin typeface="Times New Roman" panose="02020603050405020304" pitchFamily="18" charset="0"/>
                <a:cs typeface="Times New Roman" panose="02020603050405020304" pitchFamily="18" charset="0"/>
              </a:rPr>
              <a:t>二胺与</a:t>
            </a:r>
            <a:r>
              <a:rPr lang="en-US" altLang="zh-CN" sz="2400" b="1" kern="0" dirty="0">
                <a:latin typeface="Times New Roman" panose="02020603050405020304" pitchFamily="18" charset="0"/>
                <a:cs typeface="Times New Roman" panose="02020603050405020304" pitchFamily="18" charset="0"/>
              </a:rPr>
              <a:t>Mg</a:t>
            </a:r>
            <a:r>
              <a:rPr lang="en-US" altLang="zh-CN" sz="2400" b="1" kern="0" baseline="30000" dirty="0">
                <a:latin typeface="Times New Roman" panose="02020603050405020304" pitchFamily="18" charset="0"/>
                <a:cs typeface="Times New Roman" panose="02020603050405020304" pitchFamily="18" charset="0"/>
              </a:rPr>
              <a:t>2</a:t>
            </a:r>
            <a:r>
              <a:rPr lang="en-US" altLang="zh-CN" sz="2400" b="1" kern="0" baseline="30000" dirty="0" smtClean="0">
                <a:latin typeface="Times New Roman" panose="02020603050405020304" pitchFamily="18" charset="0"/>
                <a:cs typeface="Times New Roman" panose="02020603050405020304" pitchFamily="18" charset="0"/>
              </a:rPr>
              <a:t>+</a:t>
            </a:r>
            <a:r>
              <a:rPr lang="en-US" altLang="zh-CN" sz="2400" b="1" kern="0" dirty="0" smtClean="0">
                <a:solidFill>
                  <a:srgbClr val="FF0000"/>
                </a:solidFill>
                <a:latin typeface="Times New Roman" panose="02020603050405020304" pitchFamily="18" charset="0"/>
                <a:cs typeface="Times New Roman" panose="02020603050405020304" pitchFamily="18" charset="0"/>
              </a:rPr>
              <a:t>(</a:t>
            </a:r>
            <a:r>
              <a:rPr lang="zh-CN" altLang="en-US" sz="2400" b="1" kern="0" dirty="0" smtClean="0">
                <a:solidFill>
                  <a:srgbClr val="FF0000"/>
                </a:solidFill>
                <a:latin typeface="Times New Roman" panose="02020603050405020304" pitchFamily="18" charset="0"/>
                <a:cs typeface="Times New Roman" panose="02020603050405020304" pitchFamily="18" charset="0"/>
              </a:rPr>
              <a:t>主族</a:t>
            </a:r>
            <a:r>
              <a:rPr lang="en-US" altLang="zh-CN" sz="2400" b="1" kern="0" dirty="0" smtClean="0">
                <a:solidFill>
                  <a:srgbClr val="FF0000"/>
                </a:solidFill>
                <a:latin typeface="Times New Roman" panose="02020603050405020304" pitchFamily="18" charset="0"/>
                <a:cs typeface="Times New Roman" panose="02020603050405020304" pitchFamily="18" charset="0"/>
              </a:rPr>
              <a:t>)</a:t>
            </a:r>
            <a:r>
              <a:rPr lang="zh-CN" altLang="zh-CN" sz="2400" b="1" kern="0" dirty="0" smtClean="0">
                <a:latin typeface="Times New Roman" panose="02020603050405020304" pitchFamily="18" charset="0"/>
                <a:cs typeface="Times New Roman" panose="02020603050405020304" pitchFamily="18" charset="0"/>
              </a:rPr>
              <a:t>、</a:t>
            </a:r>
            <a:r>
              <a:rPr lang="en-US" altLang="zh-CN" sz="2400" b="1" kern="0" dirty="0">
                <a:latin typeface="Times New Roman" panose="02020603050405020304" pitchFamily="18" charset="0"/>
                <a:cs typeface="Times New Roman" panose="02020603050405020304" pitchFamily="18" charset="0"/>
              </a:rPr>
              <a:t>Cu</a:t>
            </a:r>
            <a:r>
              <a:rPr lang="en-US" altLang="zh-CN" sz="2400" b="1" kern="0" baseline="30000" dirty="0">
                <a:latin typeface="Times New Roman" panose="02020603050405020304" pitchFamily="18" charset="0"/>
                <a:cs typeface="Times New Roman" panose="02020603050405020304" pitchFamily="18" charset="0"/>
              </a:rPr>
              <a:t>2</a:t>
            </a:r>
            <a:r>
              <a:rPr lang="en-US" altLang="zh-CN" sz="2400" b="1" kern="0" baseline="30000" dirty="0" smtClean="0">
                <a:latin typeface="Times New Roman" panose="02020603050405020304" pitchFamily="18" charset="0"/>
                <a:cs typeface="Times New Roman" panose="02020603050405020304" pitchFamily="18" charset="0"/>
              </a:rPr>
              <a:t>+</a:t>
            </a:r>
            <a:r>
              <a:rPr lang="en-US" altLang="zh-CN" sz="2400" b="1" kern="0" dirty="0" smtClean="0">
                <a:solidFill>
                  <a:srgbClr val="3333FF"/>
                </a:solidFill>
                <a:latin typeface="Times New Roman" panose="02020603050405020304" pitchFamily="18" charset="0"/>
                <a:cs typeface="Times New Roman" panose="02020603050405020304" pitchFamily="18" charset="0"/>
              </a:rPr>
              <a:t>(</a:t>
            </a:r>
            <a:r>
              <a:rPr lang="zh-CN" altLang="en-US" sz="2400" b="1" kern="0" dirty="0" smtClean="0">
                <a:solidFill>
                  <a:srgbClr val="3333FF"/>
                </a:solidFill>
                <a:latin typeface="Times New Roman" panose="02020603050405020304" pitchFamily="18" charset="0"/>
                <a:cs typeface="Times New Roman" panose="02020603050405020304" pitchFamily="18" charset="0"/>
              </a:rPr>
              <a:t>过渡</a:t>
            </a:r>
            <a:r>
              <a:rPr lang="en-US" altLang="zh-CN" sz="2400" b="1" kern="0" dirty="0" smtClean="0">
                <a:solidFill>
                  <a:srgbClr val="3333FF"/>
                </a:solidFill>
                <a:latin typeface="Times New Roman" panose="02020603050405020304" pitchFamily="18" charset="0"/>
                <a:cs typeface="Times New Roman" panose="02020603050405020304" pitchFamily="18" charset="0"/>
              </a:rPr>
              <a:t>)</a:t>
            </a:r>
            <a:r>
              <a:rPr lang="zh-CN" altLang="zh-CN" sz="2400" b="1" kern="0" dirty="0" smtClean="0">
                <a:latin typeface="Times New Roman" panose="02020603050405020304" pitchFamily="18" charset="0"/>
                <a:cs typeface="Times New Roman" panose="02020603050405020304" pitchFamily="18" charset="0"/>
              </a:rPr>
              <a:t>等</a:t>
            </a:r>
            <a:r>
              <a:rPr lang="zh-CN" altLang="zh-CN" sz="2400" b="1" kern="0" dirty="0">
                <a:latin typeface="Times New Roman" panose="02020603050405020304" pitchFamily="18" charset="0"/>
                <a:cs typeface="Times New Roman" panose="02020603050405020304" pitchFamily="18" charset="0"/>
              </a:rPr>
              <a:t>金属离子形成稳定环状离子，原因</a:t>
            </a:r>
            <a:r>
              <a:rPr lang="zh-CN" altLang="en-US" sz="2400" b="1" kern="0" dirty="0">
                <a:latin typeface="Times New Roman" panose="02020603050405020304" pitchFamily="18" charset="0"/>
                <a:cs typeface="Times New Roman" panose="02020603050405020304" pitchFamily="18" charset="0"/>
              </a:rPr>
              <a:t>分析，</a:t>
            </a:r>
            <a:r>
              <a:rPr lang="zh-CN" altLang="zh-CN" sz="2400" b="1" kern="0" dirty="0">
                <a:latin typeface="Times New Roman" panose="02020603050405020304" pitchFamily="18" charset="0"/>
                <a:cs typeface="Times New Roman" panose="02020603050405020304" pitchFamily="18" charset="0"/>
              </a:rPr>
              <a:t>与乙二胺形成的化合物稳定性相对较高</a:t>
            </a:r>
            <a:endParaRPr lang="zh-CN" altLang="en-US" sz="2400" b="1" dirty="0">
              <a:latin typeface="Times New Roman" panose="02020603050405020304" pitchFamily="18" charset="0"/>
              <a:cs typeface="Times New Roman" panose="02020603050405020304" pitchFamily="18" charset="0"/>
            </a:endParaRPr>
          </a:p>
        </p:txBody>
      </p:sp>
      <p:sp>
        <p:nvSpPr>
          <p:cNvPr id="14" name="矩形 2"/>
          <p:cNvSpPr>
            <a:spLocks noChangeArrowheads="1"/>
          </p:cNvSpPr>
          <p:nvPr/>
        </p:nvSpPr>
        <p:spPr bwMode="auto">
          <a:xfrm>
            <a:off x="87192" y="4845103"/>
            <a:ext cx="8856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b="1" dirty="0">
                <a:latin typeface="Times New Roman" panose="02020603050405020304" pitchFamily="18" charset="0"/>
                <a:ea typeface="等线" panose="02010600030101010101" pitchFamily="2" charset="-122"/>
                <a:cs typeface="Times New Roman" panose="02020603050405020304" pitchFamily="18" charset="0"/>
              </a:rPr>
              <a:t>        </a:t>
            </a:r>
            <a:endParaRPr lang="zh-CN" altLang="zh-CN" sz="1800" b="1" dirty="0">
              <a:latin typeface="Times New Roman" panose="02020603050405020304" pitchFamily="18" charset="0"/>
              <a:ea typeface="等线" panose="02010600030101010101" pitchFamily="2" charset="-122"/>
              <a:cs typeface="Times New Roman" panose="02020603050405020304" pitchFamily="18" charset="0"/>
            </a:endParaRPr>
          </a:p>
          <a:p>
            <a:pPr>
              <a:spcBef>
                <a:spcPct val="0"/>
              </a:spcBef>
              <a:buFontTx/>
              <a:buNone/>
            </a:pPr>
            <a:r>
              <a:rPr lang="en-US" altLang="zh-CN" sz="1800" b="1" dirty="0">
                <a:latin typeface="Times New Roman" panose="02020603050405020304" pitchFamily="18" charset="0"/>
                <a:ea typeface="等线" panose="02010600030101010101" pitchFamily="2" charset="-122"/>
                <a:cs typeface="Times New Roman" panose="02020603050405020304" pitchFamily="18" charset="0"/>
              </a:rPr>
              <a:t> </a:t>
            </a:r>
            <a:endParaRPr lang="zh-CN" altLang="zh-CN" sz="1800" b="1" dirty="0">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818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67544" y="548680"/>
            <a:ext cx="871296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黑体" panose="02010600030101010101" pitchFamily="2" charset="-122"/>
                <a:ea typeface="黑体" panose="02010600030101010101" pitchFamily="2" charset="-122"/>
              </a:rPr>
              <a:t>3.</a:t>
            </a:r>
            <a:r>
              <a:rPr lang="zh-CN" altLang="en-US" sz="2800" dirty="0" smtClean="0">
                <a:latin typeface="黑体" panose="02010600030101010101" pitchFamily="2" charset="-122"/>
                <a:ea typeface="黑体" panose="02010600030101010101" pitchFamily="2" charset="-122"/>
              </a:rPr>
              <a:t>键角</a:t>
            </a:r>
            <a:r>
              <a:rPr lang="zh-CN" altLang="en-US" sz="2800" dirty="0" smtClean="0">
                <a:latin typeface="黑体" panose="02010600030101010101" pitchFamily="2" charset="-122"/>
                <a:ea typeface="黑体" panose="02010600030101010101" pitchFamily="2" charset="-122"/>
              </a:rPr>
              <a:t>大小比较</a:t>
            </a:r>
            <a:r>
              <a:rPr lang="zh-CN" altLang="en-US" sz="2800" dirty="0" smtClean="0">
                <a:latin typeface="黑体" panose="02010600030101010101" pitchFamily="2" charset="-122"/>
                <a:ea typeface="黑体" panose="02010600030101010101" pitchFamily="2" charset="-122"/>
              </a:rPr>
              <a:t>问题：</a:t>
            </a:r>
            <a:endParaRPr lang="en-US" altLang="zh-CN" sz="2800" dirty="0" smtClean="0">
              <a:latin typeface="黑体" panose="02010600030101010101" pitchFamily="2" charset="-122"/>
              <a:ea typeface="黑体" panose="02010600030101010101" pitchFamily="2" charset="-122"/>
            </a:endParaRPr>
          </a:p>
          <a:p>
            <a:pPr eaLnBrk="1" hangingPunct="1"/>
            <a:r>
              <a:rPr lang="en-US" altLang="zh-CN" sz="2800" b="1" dirty="0">
                <a:solidFill>
                  <a:schemeClr val="dk1"/>
                </a:solidFill>
                <a:latin typeface="黑体" panose="02010600030101010101" pitchFamily="2" charset="-122"/>
                <a:ea typeface="黑体" panose="02010600030101010101" pitchFamily="2" charset="-122"/>
              </a:rPr>
              <a:t> </a:t>
            </a:r>
            <a:r>
              <a:rPr lang="en-US" altLang="zh-CN" sz="2800" b="1" dirty="0" smtClean="0">
                <a:solidFill>
                  <a:schemeClr val="dk1"/>
                </a:solidFill>
                <a:latin typeface="黑体" panose="02010600030101010101" pitchFamily="2" charset="-122"/>
                <a:ea typeface="黑体" panose="02010600030101010101" pitchFamily="2" charset="-122"/>
              </a:rPr>
              <a:t> </a:t>
            </a:r>
            <a:r>
              <a:rPr lang="zh-CN" altLang="en-US" sz="2800" b="1" dirty="0" smtClean="0">
                <a:solidFill>
                  <a:schemeClr val="dk1"/>
                </a:solidFill>
                <a:latin typeface="黑体" panose="02010600030101010101" pitchFamily="2" charset="-122"/>
                <a:ea typeface="黑体" panose="02010600030101010101" pitchFamily="2" charset="-122"/>
              </a:rPr>
              <a:t>（</a:t>
            </a:r>
            <a:r>
              <a:rPr lang="en-US" altLang="zh-CN" sz="2800" b="1" dirty="0" smtClean="0">
                <a:solidFill>
                  <a:schemeClr val="dk1"/>
                </a:solidFill>
                <a:latin typeface="黑体" panose="02010600030101010101" pitchFamily="2" charset="-122"/>
                <a:ea typeface="黑体" panose="02010600030101010101" pitchFamily="2" charset="-122"/>
              </a:rPr>
              <a:t>1</a:t>
            </a:r>
            <a:r>
              <a:rPr lang="zh-CN" altLang="en-US" sz="2800" b="1" dirty="0" smtClean="0">
                <a:solidFill>
                  <a:schemeClr val="dk1"/>
                </a:solidFill>
                <a:latin typeface="黑体" panose="02010600030101010101" pitchFamily="2" charset="-122"/>
                <a:ea typeface="黑体" panose="02010600030101010101" pitchFamily="2" charset="-122"/>
              </a:rPr>
              <a:t>）</a:t>
            </a:r>
            <a:r>
              <a:rPr lang="en-US" altLang="zh-CN" sz="2800" b="1" dirty="0" smtClean="0">
                <a:solidFill>
                  <a:schemeClr val="dk1"/>
                </a:solidFill>
                <a:latin typeface="黑体" panose="02010600030101010101" pitchFamily="2" charset="-122"/>
                <a:ea typeface="黑体" panose="02010600030101010101" pitchFamily="2" charset="-122"/>
              </a:rPr>
              <a:t>CH</a:t>
            </a:r>
            <a:r>
              <a:rPr lang="en-US" altLang="zh-CN" sz="2800" b="1" baseline="-25000" dirty="0" smtClean="0">
                <a:solidFill>
                  <a:schemeClr val="dk1"/>
                </a:solidFill>
                <a:latin typeface="黑体" panose="02010600030101010101" pitchFamily="2" charset="-122"/>
                <a:ea typeface="黑体" panose="02010600030101010101" pitchFamily="2" charset="-122"/>
              </a:rPr>
              <a:t>4      </a:t>
            </a:r>
            <a:r>
              <a:rPr lang="en-US" altLang="zh-CN" sz="2800" b="1" dirty="0" smtClean="0">
                <a:solidFill>
                  <a:schemeClr val="dk1"/>
                </a:solidFill>
                <a:latin typeface="黑体" panose="02010600030101010101" pitchFamily="2" charset="-122"/>
                <a:ea typeface="黑体" panose="02010600030101010101" pitchFamily="2" charset="-122"/>
              </a:rPr>
              <a:t>NH</a:t>
            </a:r>
            <a:r>
              <a:rPr lang="en-US" altLang="zh-CN" sz="2800" b="1" baseline="-25000" dirty="0" smtClean="0">
                <a:solidFill>
                  <a:schemeClr val="dk1"/>
                </a:solidFill>
                <a:latin typeface="黑体" panose="02010600030101010101" pitchFamily="2" charset="-122"/>
                <a:ea typeface="黑体" panose="02010600030101010101" pitchFamily="2" charset="-122"/>
              </a:rPr>
              <a:t>3     </a:t>
            </a:r>
            <a:r>
              <a:rPr lang="en-US" altLang="zh-CN" sz="2800" b="1" dirty="0" smtClean="0">
                <a:solidFill>
                  <a:schemeClr val="dk1"/>
                </a:solidFill>
                <a:latin typeface="黑体" panose="02010600030101010101" pitchFamily="2" charset="-122"/>
                <a:ea typeface="黑体" panose="02010600030101010101" pitchFamily="2" charset="-122"/>
              </a:rPr>
              <a:t>H</a:t>
            </a:r>
            <a:r>
              <a:rPr lang="en-US" altLang="zh-CN" sz="2800" b="1" baseline="-25000" dirty="0" smtClean="0">
                <a:solidFill>
                  <a:schemeClr val="dk1"/>
                </a:solidFill>
                <a:latin typeface="黑体" panose="02010600030101010101" pitchFamily="2" charset="-122"/>
                <a:ea typeface="黑体" panose="02010600030101010101" pitchFamily="2" charset="-122"/>
              </a:rPr>
              <a:t>2</a:t>
            </a:r>
            <a:r>
              <a:rPr lang="en-US" altLang="zh-CN" sz="2800" b="1" dirty="0" smtClean="0">
                <a:solidFill>
                  <a:schemeClr val="dk1"/>
                </a:solidFill>
                <a:latin typeface="黑体" panose="02010600030101010101" pitchFamily="2" charset="-122"/>
                <a:ea typeface="黑体" panose="02010600030101010101" pitchFamily="2" charset="-122"/>
              </a:rPr>
              <a:t>O </a:t>
            </a:r>
            <a:r>
              <a:rPr lang="zh-CN" altLang="en-US" sz="2800" b="1" dirty="0" smtClean="0">
                <a:solidFill>
                  <a:schemeClr val="dk1"/>
                </a:solidFill>
                <a:latin typeface="黑体" panose="02010600030101010101" pitchFamily="2" charset="-122"/>
                <a:ea typeface="黑体" panose="02010600030101010101" pitchFamily="2" charset="-122"/>
              </a:rPr>
              <a:t>  （</a:t>
            </a:r>
            <a:r>
              <a:rPr lang="en-US" altLang="zh-CN" sz="2800" b="1" dirty="0" smtClean="0">
                <a:solidFill>
                  <a:schemeClr val="dk1"/>
                </a:solidFill>
                <a:latin typeface="黑体" panose="02010600030101010101" pitchFamily="2" charset="-122"/>
                <a:ea typeface="黑体" panose="02010600030101010101" pitchFamily="2" charset="-122"/>
              </a:rPr>
              <a:t>2</a:t>
            </a:r>
            <a:r>
              <a:rPr lang="zh-CN" altLang="en-US" sz="2800" b="1" dirty="0" smtClean="0">
                <a:solidFill>
                  <a:schemeClr val="dk1"/>
                </a:solidFill>
                <a:latin typeface="黑体" panose="02010600030101010101" pitchFamily="2" charset="-122"/>
                <a:ea typeface="黑体" panose="02010600030101010101" pitchFamily="2" charset="-122"/>
              </a:rPr>
              <a:t>）</a:t>
            </a:r>
            <a:r>
              <a:rPr lang="en-US" altLang="zh-CN" sz="2800" b="1" dirty="0" smtClean="0">
                <a:solidFill>
                  <a:schemeClr val="dk1"/>
                </a:solidFill>
                <a:latin typeface="黑体" panose="02010600030101010101" pitchFamily="2" charset="-122"/>
                <a:ea typeface="黑体" panose="02010600030101010101" pitchFamily="2" charset="-122"/>
              </a:rPr>
              <a:t>NH</a:t>
            </a:r>
            <a:r>
              <a:rPr lang="en-US" altLang="zh-CN" sz="2800" b="1" baseline="-25000" dirty="0" smtClean="0">
                <a:solidFill>
                  <a:schemeClr val="dk1"/>
                </a:solidFill>
                <a:latin typeface="黑体" panose="02010600030101010101" pitchFamily="2" charset="-122"/>
                <a:ea typeface="黑体" panose="02010600030101010101" pitchFamily="2" charset="-122"/>
              </a:rPr>
              <a:t>3</a:t>
            </a:r>
            <a:r>
              <a:rPr lang="en-US" altLang="zh-CN" sz="2800" b="1" dirty="0" smtClean="0">
                <a:solidFill>
                  <a:schemeClr val="dk1"/>
                </a:solidFill>
                <a:latin typeface="黑体" panose="02010600030101010101" pitchFamily="2" charset="-122"/>
                <a:ea typeface="黑体" panose="02010600030101010101" pitchFamily="2" charset="-122"/>
              </a:rPr>
              <a:t>   PH</a:t>
            </a:r>
            <a:r>
              <a:rPr lang="en-US" altLang="zh-CN" sz="2800" b="1" baseline="-25000" dirty="0" smtClean="0">
                <a:solidFill>
                  <a:schemeClr val="dk1"/>
                </a:solidFill>
                <a:latin typeface="黑体" panose="02010600030101010101" pitchFamily="2" charset="-122"/>
                <a:ea typeface="黑体" panose="02010600030101010101" pitchFamily="2" charset="-122"/>
              </a:rPr>
              <a:t>3</a:t>
            </a:r>
            <a:r>
              <a:rPr lang="en-US" altLang="zh-CN" sz="2800" b="1" dirty="0" smtClean="0">
                <a:solidFill>
                  <a:schemeClr val="dk1"/>
                </a:solidFill>
                <a:latin typeface="黑体" panose="02010600030101010101" pitchFamily="2" charset="-122"/>
                <a:ea typeface="黑体" panose="02010600030101010101" pitchFamily="2" charset="-122"/>
              </a:rPr>
              <a:t>   AsH</a:t>
            </a:r>
            <a:r>
              <a:rPr lang="en-US" altLang="zh-CN" sz="2800" b="1" baseline="-25000" dirty="0" smtClean="0">
                <a:solidFill>
                  <a:schemeClr val="dk1"/>
                </a:solidFill>
                <a:latin typeface="黑体" panose="02010600030101010101" pitchFamily="2" charset="-122"/>
                <a:ea typeface="黑体" panose="02010600030101010101" pitchFamily="2" charset="-122"/>
              </a:rPr>
              <a:t>3</a:t>
            </a:r>
          </a:p>
          <a:p>
            <a:pPr eaLnBrk="1" hangingPunct="1"/>
            <a:r>
              <a:rPr lang="en-US" altLang="zh-CN" sz="2800" b="1" dirty="0" smtClean="0">
                <a:solidFill>
                  <a:schemeClr val="dk1"/>
                </a:solidFill>
                <a:latin typeface="黑体" panose="02010600030101010101" pitchFamily="2" charset="-122"/>
                <a:ea typeface="黑体" panose="02010600030101010101" pitchFamily="2" charset="-122"/>
              </a:rPr>
              <a:t>       109   107   105        107    </a:t>
            </a:r>
            <a:r>
              <a:rPr lang="en-US" altLang="zh-CN" sz="2800" b="1" dirty="0" smtClean="0">
                <a:solidFill>
                  <a:schemeClr val="dk1"/>
                </a:solidFill>
                <a:latin typeface="黑体" panose="02010600030101010101" pitchFamily="2" charset="-122"/>
                <a:ea typeface="黑体" panose="02010600030101010101" pitchFamily="2" charset="-122"/>
              </a:rPr>
              <a:t>93     91    </a:t>
            </a:r>
            <a:endParaRPr lang="zh-CN" altLang="zh-CN" sz="2800" b="1" dirty="0">
              <a:solidFill>
                <a:schemeClr val="dk1"/>
              </a:solidFill>
            </a:endParaRPr>
          </a:p>
        </p:txBody>
      </p:sp>
      <p:pic>
        <p:nvPicPr>
          <p:cNvPr id="5" name="图片 4"/>
          <p:cNvPicPr>
            <a:picLocks noChangeAspect="1"/>
          </p:cNvPicPr>
          <p:nvPr/>
        </p:nvPicPr>
        <p:blipFill>
          <a:blip r:embed="rId2"/>
          <a:stretch>
            <a:fillRect/>
          </a:stretch>
        </p:blipFill>
        <p:spPr>
          <a:xfrm>
            <a:off x="4572000" y="1866598"/>
            <a:ext cx="4032448" cy="2696299"/>
          </a:xfrm>
          <a:prstGeom prst="rect">
            <a:avLst/>
          </a:prstGeom>
        </p:spPr>
      </p:pic>
      <p:pic>
        <p:nvPicPr>
          <p:cNvPr id="6" name="图片 5"/>
          <p:cNvPicPr>
            <a:picLocks noChangeAspect="1"/>
          </p:cNvPicPr>
          <p:nvPr/>
        </p:nvPicPr>
        <p:blipFill>
          <a:blip r:embed="rId3"/>
          <a:stretch>
            <a:fillRect/>
          </a:stretch>
        </p:blipFill>
        <p:spPr>
          <a:xfrm>
            <a:off x="683568" y="2017859"/>
            <a:ext cx="2160240" cy="2285472"/>
          </a:xfrm>
          <a:prstGeom prst="rect">
            <a:avLst/>
          </a:prstGeom>
        </p:spPr>
      </p:pic>
      <p:pic>
        <p:nvPicPr>
          <p:cNvPr id="7" name="图片 6"/>
          <p:cNvPicPr>
            <a:picLocks noChangeAspect="1"/>
          </p:cNvPicPr>
          <p:nvPr/>
        </p:nvPicPr>
        <p:blipFill>
          <a:blip r:embed="rId4"/>
          <a:stretch>
            <a:fillRect/>
          </a:stretch>
        </p:blipFill>
        <p:spPr>
          <a:xfrm>
            <a:off x="2843808" y="4387515"/>
            <a:ext cx="3069704" cy="2261166"/>
          </a:xfrm>
          <a:prstGeom prst="rect">
            <a:avLst/>
          </a:prstGeom>
        </p:spPr>
      </p:pic>
    </p:spTree>
    <p:extLst>
      <p:ext uri="{BB962C8B-B14F-4D97-AF65-F5344CB8AC3E}">
        <p14:creationId xmlns:p14="http://schemas.microsoft.com/office/powerpoint/2010/main" val="25927277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229655622"/>
              </p:ext>
            </p:extLst>
          </p:nvPr>
        </p:nvGraphicFramePr>
        <p:xfrm>
          <a:off x="256016" y="1403629"/>
          <a:ext cx="8809037" cy="2867772"/>
        </p:xfrm>
        <a:graphic>
          <a:graphicData uri="http://schemas.openxmlformats.org/drawingml/2006/table">
            <a:tbl>
              <a:tblPr firstRow="1" bandRow="1">
                <a:tableStyleId>{5C22544A-7EE6-4342-B048-85BDC9FD1C3A}</a:tableStyleId>
              </a:tblPr>
              <a:tblGrid>
                <a:gridCol w="2664566">
                  <a:extLst>
                    <a:ext uri="{9D8B030D-6E8A-4147-A177-3AD203B41FA5}">
                      <a16:colId xmlns:a16="http://schemas.microsoft.com/office/drawing/2014/main" val="20000"/>
                    </a:ext>
                  </a:extLst>
                </a:gridCol>
                <a:gridCol w="6144471">
                  <a:extLst>
                    <a:ext uri="{9D8B030D-6E8A-4147-A177-3AD203B41FA5}">
                      <a16:colId xmlns:a16="http://schemas.microsoft.com/office/drawing/2014/main" val="20001"/>
                    </a:ext>
                  </a:extLst>
                </a:gridCol>
              </a:tblGrid>
              <a:tr h="365804">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smtClean="0">
                          <a:solidFill>
                            <a:schemeClr val="tx1"/>
                          </a:solidFill>
                        </a:rPr>
                        <a:t>近</a:t>
                      </a:r>
                      <a:r>
                        <a:rPr lang="en-US" altLang="zh-CN" sz="1800" b="1" dirty="0" smtClean="0">
                          <a:solidFill>
                            <a:schemeClr val="tx1"/>
                          </a:solidFill>
                        </a:rPr>
                        <a:t>9</a:t>
                      </a:r>
                      <a:r>
                        <a:rPr lang="zh-CN" altLang="en-US" sz="1800" b="1" dirty="0" smtClean="0">
                          <a:solidFill>
                            <a:schemeClr val="tx1"/>
                          </a:solidFill>
                        </a:rPr>
                        <a:t>年</a:t>
                      </a:r>
                      <a:r>
                        <a:rPr lang="zh-CN" altLang="en-US" sz="1800" b="1" dirty="0">
                          <a:solidFill>
                            <a:schemeClr val="tx1"/>
                          </a:solidFill>
                        </a:rPr>
                        <a:t>全国卷试题</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solidFill>
                            <a:schemeClr val="tx1"/>
                          </a:solidFill>
                        </a:rPr>
                        <a:t>考查知识点</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42271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2014</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乙酸沸点明显高于乙醛的主要原因</a:t>
                      </a:r>
                      <a:r>
                        <a:rPr lang="en-US" altLang="zh-CN" sz="1800" b="1" dirty="0">
                          <a:latin typeface="楷体" panose="02010609060101010101" pitchFamily="49" charset="-122"/>
                          <a:ea typeface="楷体" panose="02010609060101010101" pitchFamily="49" charset="-122"/>
                        </a:rPr>
                        <a:t>(</a:t>
                      </a:r>
                      <a:r>
                        <a:rPr lang="zh-CN" altLang="en-US" sz="1800" b="1" dirty="0">
                          <a:latin typeface="楷体" panose="02010609060101010101" pitchFamily="49" charset="-122"/>
                          <a:ea typeface="楷体" panose="02010609060101010101" pitchFamily="49" charset="-122"/>
                        </a:rPr>
                        <a:t>氢键影响</a:t>
                      </a:r>
                      <a:r>
                        <a:rPr lang="en-US" altLang="zh-CN" sz="1800" b="1" dirty="0">
                          <a:latin typeface="楷体" panose="02010609060101010101" pitchFamily="49" charset="-122"/>
                          <a:ea typeface="楷体" panose="02010609060101010101" pitchFamily="49" charset="-122"/>
                        </a:rPr>
                        <a:t>)</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a:solidFill>
                        <a:schemeClr val="tx1"/>
                      </a:solidFill>
                      <a:prstDash val="solid"/>
                    </a:lnB>
                    <a:noFill/>
                  </a:tcPr>
                </a:tc>
                <a:extLst>
                  <a:ext uri="{0D108BD9-81ED-4DB2-BD59-A6C34878D82A}">
                    <a16:rowId xmlns:a16="http://schemas.microsoft.com/office/drawing/2014/main" val="10002"/>
                  </a:ext>
                </a:extLst>
              </a:tr>
              <a:tr h="42271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2015</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O</a:t>
                      </a:r>
                      <a:r>
                        <a:rPr lang="en-US" altLang="zh-CN" sz="1800" b="1" baseline="-25000" dirty="0">
                          <a:latin typeface="楷体" panose="02010609060101010101" pitchFamily="49" charset="-122"/>
                          <a:ea typeface="楷体" panose="02010609060101010101" pitchFamily="49" charset="-122"/>
                        </a:rPr>
                        <a:t>2</a:t>
                      </a:r>
                      <a:r>
                        <a:rPr lang="zh-CN" altLang="en-US" sz="1800" b="1" baseline="0" dirty="0">
                          <a:latin typeface="楷体" panose="02010609060101010101" pitchFamily="49" charset="-122"/>
                          <a:ea typeface="楷体" panose="02010609060101010101" pitchFamily="49" charset="-122"/>
                        </a:rPr>
                        <a:t>、</a:t>
                      </a:r>
                      <a:r>
                        <a:rPr lang="en-US" altLang="zh-CN" sz="1800" b="1" baseline="0" dirty="0">
                          <a:latin typeface="楷体" panose="02010609060101010101" pitchFamily="49" charset="-122"/>
                          <a:ea typeface="楷体" panose="02010609060101010101" pitchFamily="49" charset="-122"/>
                        </a:rPr>
                        <a:t>O</a:t>
                      </a:r>
                      <a:r>
                        <a:rPr lang="en-US" altLang="zh-CN" sz="1800" b="1" baseline="-25000" dirty="0">
                          <a:latin typeface="楷体" panose="02010609060101010101" pitchFamily="49" charset="-122"/>
                          <a:ea typeface="楷体" panose="02010609060101010101" pitchFamily="49" charset="-122"/>
                        </a:rPr>
                        <a:t>3</a:t>
                      </a:r>
                      <a:r>
                        <a:rPr lang="zh-CN" altLang="en-US" sz="1800" b="1" baseline="0" dirty="0">
                          <a:latin typeface="楷体" panose="02010609060101010101" pitchFamily="49" charset="-122"/>
                          <a:ea typeface="楷体" panose="02010609060101010101" pitchFamily="49" charset="-122"/>
                        </a:rPr>
                        <a:t>沸点比较；</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42271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I</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en-US" altLang="zh-CN" sz="1800" b="1"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锗卤化物的熔点和沸点比较说明</a:t>
                      </a:r>
                      <a:r>
                        <a:rPr lang="zh-CN" altLang="en-US" sz="1800" b="1" dirty="0" smtClean="0">
                          <a:latin typeface="楷体" panose="02010609060101010101" pitchFamily="49" charset="-122"/>
                          <a:ea typeface="楷体" panose="02010609060101010101" pitchFamily="49" charset="-122"/>
                        </a:rPr>
                        <a:t>原因</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411176">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latin typeface="楷体" panose="02010609060101010101" pitchFamily="49" charset="-122"/>
                          <a:ea typeface="楷体" panose="02010609060101010101" pitchFamily="49" charset="-122"/>
                        </a:rPr>
                        <a:t>NH</a:t>
                      </a:r>
                      <a:r>
                        <a:rPr lang="en-US" altLang="zh-CN" sz="1800" b="1" baseline="-25000"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与</a:t>
                      </a:r>
                      <a:r>
                        <a:rPr lang="en-US" altLang="zh-CN" sz="1800" b="1" dirty="0">
                          <a:latin typeface="楷体" panose="02010609060101010101" pitchFamily="49" charset="-122"/>
                          <a:ea typeface="楷体" panose="02010609060101010101" pitchFamily="49" charset="-122"/>
                        </a:rPr>
                        <a:t>PH</a:t>
                      </a:r>
                      <a:r>
                        <a:rPr lang="en-US" altLang="zh-CN" sz="1800" b="1" baseline="-25000"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沸点比较，解释原因</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r h="411176">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楷体" panose="02010609060101010101" pitchFamily="49" charset="-122"/>
                          <a:ea typeface="楷体" panose="02010609060101010101" pitchFamily="49" charset="-122"/>
                        </a:rPr>
                        <a:t>2017</a:t>
                      </a:r>
                      <a:r>
                        <a:rPr lang="zh-CN" altLang="en-US" sz="1800" b="1" dirty="0">
                          <a:solidFill>
                            <a:schemeClr val="tx1"/>
                          </a:solidFill>
                          <a:latin typeface="楷体" panose="02010609060101010101" pitchFamily="49" charset="-122"/>
                          <a:ea typeface="楷体" panose="02010609060101010101" pitchFamily="49" charset="-122"/>
                        </a:rPr>
                        <a:t>年全国</a:t>
                      </a:r>
                      <a:r>
                        <a:rPr lang="en-US" altLang="zh-CN" sz="1800" dirty="0">
                          <a:solidFill>
                            <a:schemeClr val="tx1"/>
                          </a:solidFill>
                          <a:latin typeface="楷体" charset="0"/>
                          <a:cs typeface="楷体" charset="0"/>
                          <a:sym typeface="+mn-ea"/>
                        </a:rPr>
                        <a:t>Ⅱ</a:t>
                      </a:r>
                      <a:r>
                        <a:rPr lang="zh-CN" altLang="en-US" sz="1800" b="1" dirty="0">
                          <a:solidFill>
                            <a:schemeClr val="tx1"/>
                          </a:solidFill>
                          <a:latin typeface="楷体" panose="02010609060101010101" pitchFamily="49" charset="-122"/>
                          <a:ea typeface="楷体" panose="02010609060101010101" pitchFamily="49" charset="-122"/>
                        </a:rPr>
                        <a:t>卷</a:t>
                      </a:r>
                      <a:r>
                        <a:rPr lang="en-US" altLang="zh-CN" sz="1800" b="1" dirty="0">
                          <a:solidFill>
                            <a:schemeClr val="tx1"/>
                          </a:solidFill>
                          <a:latin typeface="楷体" panose="02010609060101010101" pitchFamily="49" charset="-122"/>
                          <a:ea typeface="楷体" panose="02010609060101010101" pitchFamily="49" charset="-122"/>
                        </a:rPr>
                        <a:t>35</a:t>
                      </a:r>
                      <a:r>
                        <a:rPr lang="zh-CN" altLang="en-US" sz="1800" b="1" dirty="0">
                          <a:solidFill>
                            <a:schemeClr val="tx1"/>
                          </a:solidFill>
                          <a:latin typeface="楷体" panose="02010609060101010101" pitchFamily="49" charset="-122"/>
                          <a:ea typeface="楷体" panose="02010609060101010101" pitchFamily="49" charset="-122"/>
                        </a:rPr>
                        <a:t>题（</a:t>
                      </a:r>
                      <a:r>
                        <a:rPr lang="en-US" altLang="zh-CN" sz="1800" b="1" dirty="0">
                          <a:solidFill>
                            <a:schemeClr val="tx1"/>
                          </a:solidFill>
                          <a:latin typeface="楷体" panose="02010609060101010101" pitchFamily="49" charset="-122"/>
                          <a:ea typeface="楷体" panose="02010609060101010101" pitchFamily="49" charset="-122"/>
                        </a:rPr>
                        <a:t>3</a:t>
                      </a:r>
                      <a:r>
                        <a:rPr lang="zh-CN" altLang="en-US" sz="1800" b="1" dirty="0">
                          <a:solidFill>
                            <a:schemeClr val="tx1"/>
                          </a:solidFill>
                          <a:latin typeface="楷体" panose="02010609060101010101" pitchFamily="49" charset="-122"/>
                          <a:ea typeface="楷体" panose="02010609060101010101" pitchFamily="49" charset="-122"/>
                        </a:rPr>
                        <a:t>）</a:t>
                      </a: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800" b="1" dirty="0">
                          <a:solidFill>
                            <a:schemeClr val="tx1"/>
                          </a:solidFill>
                          <a:latin typeface="楷体" panose="02010609060101010101" pitchFamily="49" charset="-122"/>
                          <a:ea typeface="楷体" panose="02010609060101010101" pitchFamily="49" charset="-122"/>
                        </a:rPr>
                        <a:t> </a:t>
                      </a:r>
                      <a:r>
                        <a:rPr lang="en-US" sz="1800" b="1" dirty="0">
                          <a:solidFill>
                            <a:srgbClr val="FF0000"/>
                          </a:solidFill>
                          <a:latin typeface="楷体" panose="02010609060101010101" pitchFamily="49" charset="-122"/>
                          <a:ea typeface="楷体" panose="02010609060101010101" pitchFamily="49" charset="-122"/>
                        </a:rPr>
                        <a:t>氢键</a:t>
                      </a:r>
                      <a:r>
                        <a:rPr lang="en-US" sz="1800" b="1" dirty="0">
                          <a:solidFill>
                            <a:schemeClr val="tx1"/>
                          </a:solidFill>
                          <a:latin typeface="楷体" panose="02010609060101010101" pitchFamily="49" charset="-122"/>
                          <a:ea typeface="楷体" panose="02010609060101010101" pitchFamily="49" charset="-122"/>
                        </a:rPr>
                        <a:t>(H</a:t>
                      </a:r>
                      <a:r>
                        <a:rPr lang="en-US" sz="1800" b="1" baseline="-25000" dirty="0">
                          <a:solidFill>
                            <a:schemeClr val="tx1"/>
                          </a:solidFill>
                          <a:latin typeface="楷体" panose="02010609060101010101" pitchFamily="49" charset="-122"/>
                          <a:ea typeface="楷体" panose="02010609060101010101" pitchFamily="49" charset="-122"/>
                        </a:rPr>
                        <a:t>3</a:t>
                      </a:r>
                      <a:r>
                        <a:rPr lang="en-US" sz="1800" b="1" dirty="0">
                          <a:solidFill>
                            <a:schemeClr val="tx1"/>
                          </a:solidFill>
                          <a:latin typeface="楷体" panose="02010609060101010101" pitchFamily="49" charset="-122"/>
                          <a:ea typeface="楷体" panose="02010609060101010101" pitchFamily="49" charset="-122"/>
                        </a:rPr>
                        <a:t>O</a:t>
                      </a:r>
                      <a:r>
                        <a:rPr lang="en-US" sz="1800" b="1" baseline="30000" dirty="0">
                          <a:solidFill>
                            <a:schemeClr val="tx1"/>
                          </a:solidFill>
                          <a:latin typeface="楷体" panose="02010609060101010101" pitchFamily="49" charset="-122"/>
                          <a:ea typeface="楷体" panose="02010609060101010101" pitchFamily="49" charset="-122"/>
                        </a:rPr>
                        <a:t>＋</a:t>
                      </a:r>
                      <a:r>
                        <a:rPr lang="en-US" sz="1800" b="1" dirty="0">
                          <a:solidFill>
                            <a:schemeClr val="tx1"/>
                          </a:solidFill>
                          <a:latin typeface="楷体" panose="02010609060101010101" pitchFamily="49" charset="-122"/>
                          <a:ea typeface="楷体" panose="02010609060101010101" pitchFamily="49" charset="-122"/>
                        </a:rPr>
                        <a:t>)O—H…N(N</a:t>
                      </a:r>
                      <a:r>
                        <a:rPr lang="en-US" sz="1800" b="1" baseline="-25000" dirty="0">
                          <a:solidFill>
                            <a:schemeClr val="tx1"/>
                          </a:solidFill>
                          <a:latin typeface="楷体" panose="02010609060101010101" pitchFamily="49" charset="-122"/>
                          <a:ea typeface="楷体" panose="02010609060101010101" pitchFamily="49" charset="-122"/>
                        </a:rPr>
                        <a:t>5</a:t>
                      </a:r>
                      <a:r>
                        <a:rPr lang="en-US" sz="1800" b="1" baseline="30000" dirty="0">
                          <a:solidFill>
                            <a:schemeClr val="tx1"/>
                          </a:solidFill>
                          <a:latin typeface="楷体" panose="02010609060101010101" pitchFamily="49" charset="-122"/>
                          <a:ea typeface="楷体" panose="02010609060101010101" pitchFamily="49" charset="-122"/>
                        </a:rPr>
                        <a:t>-</a:t>
                      </a:r>
                      <a:r>
                        <a:rPr lang="en-US" sz="1800" b="1" dirty="0">
                          <a:solidFill>
                            <a:schemeClr val="tx1"/>
                          </a:solidFill>
                          <a:latin typeface="楷体" panose="02010609060101010101" pitchFamily="49" charset="-122"/>
                          <a:ea typeface="楷体" panose="02010609060101010101" pitchFamily="49" charset="-122"/>
                        </a:rPr>
                        <a:t>),(NH</a:t>
                      </a:r>
                      <a:r>
                        <a:rPr lang="en-US" sz="1800" b="1" baseline="-25000" dirty="0">
                          <a:solidFill>
                            <a:schemeClr val="tx1"/>
                          </a:solidFill>
                          <a:latin typeface="楷体" panose="02010609060101010101" pitchFamily="49" charset="-122"/>
                          <a:ea typeface="楷体" panose="02010609060101010101" pitchFamily="49" charset="-122"/>
                        </a:rPr>
                        <a:t>4</a:t>
                      </a:r>
                      <a:r>
                        <a:rPr lang="en-US" sz="1800" b="1" baseline="30000" dirty="0">
                          <a:solidFill>
                            <a:schemeClr val="tx1"/>
                          </a:solidFill>
                          <a:latin typeface="楷体" panose="02010609060101010101" pitchFamily="49" charset="-122"/>
                          <a:ea typeface="楷体" panose="02010609060101010101" pitchFamily="49" charset="-122"/>
                        </a:rPr>
                        <a:t>+</a:t>
                      </a:r>
                      <a:r>
                        <a:rPr lang="en-US" sz="1800" b="1" dirty="0">
                          <a:solidFill>
                            <a:schemeClr val="tx1"/>
                          </a:solidFill>
                          <a:latin typeface="楷体" panose="02010609060101010101" pitchFamily="49" charset="-122"/>
                          <a:ea typeface="楷体" panose="02010609060101010101" pitchFamily="49" charset="-122"/>
                        </a:rPr>
                        <a:t>)N—H…N</a:t>
                      </a:r>
                      <a:r>
                        <a:rPr lang="en-US" sz="1800" dirty="0">
                          <a:solidFill>
                            <a:schemeClr val="tx1"/>
                          </a:solidFill>
                          <a:latin typeface="楷体" panose="02010609060101010101" pitchFamily="49" charset="-122"/>
                          <a:ea typeface="楷体" panose="02010609060101010101" pitchFamily="49" charset="-122"/>
                          <a:sym typeface="+mn-ea"/>
                        </a:rPr>
                        <a:t>(N</a:t>
                      </a:r>
                      <a:r>
                        <a:rPr lang="en-US" sz="1800" baseline="-25000" dirty="0">
                          <a:solidFill>
                            <a:schemeClr val="tx1"/>
                          </a:solidFill>
                          <a:latin typeface="楷体" panose="02010609060101010101" pitchFamily="49" charset="-122"/>
                          <a:ea typeface="楷体" panose="02010609060101010101" pitchFamily="49" charset="-122"/>
                          <a:sym typeface="+mn-ea"/>
                        </a:rPr>
                        <a:t>5</a:t>
                      </a:r>
                      <a:r>
                        <a:rPr lang="en-US" sz="1800" baseline="30000" dirty="0">
                          <a:solidFill>
                            <a:schemeClr val="tx1"/>
                          </a:solidFill>
                          <a:latin typeface="楷体" panose="02010609060101010101" pitchFamily="49" charset="-122"/>
                          <a:ea typeface="楷体" panose="02010609060101010101" pitchFamily="49" charset="-122"/>
                          <a:sym typeface="+mn-ea"/>
                        </a:rPr>
                        <a:t>-</a:t>
                      </a:r>
                      <a:r>
                        <a:rPr lang="en-US" sz="1800" dirty="0">
                          <a:solidFill>
                            <a:schemeClr val="tx1"/>
                          </a:solidFill>
                          <a:latin typeface="楷体" panose="02010609060101010101" pitchFamily="49" charset="-122"/>
                          <a:ea typeface="楷体" panose="02010609060101010101" pitchFamily="49" charset="-122"/>
                          <a:sym typeface="+mn-ea"/>
                        </a:rPr>
                        <a:t>)</a:t>
                      </a:r>
                      <a:endParaRPr lang="en-US" sz="1800" b="1" dirty="0">
                        <a:solidFill>
                          <a:schemeClr val="tx1"/>
                        </a:solidFill>
                        <a:latin typeface="楷体" panose="02010609060101010101" pitchFamily="49" charset="-122"/>
                        <a:ea typeface="楷体" panose="02010609060101010101" pitchFamily="49" charset="-122"/>
                      </a:endParaRPr>
                    </a:p>
                  </a:txBody>
                  <a:tcPr marL="91431" marR="91431" marT="45739" marB="45739">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6"/>
                  </a:ext>
                </a:extLst>
              </a:tr>
              <a:tr h="41148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sym typeface="+mn-ea"/>
                        </a:rPr>
                        <a:t>2017</a:t>
                      </a:r>
                      <a:r>
                        <a:rPr lang="zh-CN" altLang="en-US" sz="1800" b="1" dirty="0">
                          <a:latin typeface="楷体" panose="02010609060101010101" pitchFamily="49" charset="-122"/>
                          <a:ea typeface="楷体" panose="02010609060101010101" pitchFamily="49" charset="-122"/>
                          <a:sym typeface="+mn-ea"/>
                        </a:rPr>
                        <a:t>年全国</a:t>
                      </a:r>
                      <a:r>
                        <a:rPr lang="en-US" altLang="zh-CN" sz="1800" b="1" dirty="0">
                          <a:latin typeface="楷体" panose="02010609060101010101" pitchFamily="49" charset="-122"/>
                          <a:ea typeface="楷体" panose="02010609060101010101" pitchFamily="49" charset="-122"/>
                          <a:sym typeface="+mn-ea"/>
                        </a:rPr>
                        <a:t>III</a:t>
                      </a:r>
                      <a:r>
                        <a:rPr lang="zh-CN" altLang="en-US" sz="1800" b="1" dirty="0">
                          <a:latin typeface="楷体" panose="02010609060101010101" pitchFamily="49" charset="-122"/>
                          <a:ea typeface="楷体" panose="02010609060101010101" pitchFamily="49" charset="-122"/>
                          <a:sym typeface="+mn-ea"/>
                        </a:rPr>
                        <a:t>卷</a:t>
                      </a:r>
                      <a:r>
                        <a:rPr lang="en-US" altLang="zh-CN" sz="1800" b="1" dirty="0">
                          <a:latin typeface="楷体" panose="02010609060101010101" pitchFamily="49" charset="-122"/>
                          <a:ea typeface="楷体" panose="02010609060101010101" pitchFamily="49" charset="-122"/>
                          <a:sym typeface="+mn-ea"/>
                        </a:rPr>
                        <a:t>35</a:t>
                      </a:r>
                      <a:r>
                        <a:rPr lang="zh-CN" altLang="en-US" sz="1800" b="1" dirty="0">
                          <a:latin typeface="楷体" panose="02010609060101010101" pitchFamily="49" charset="-122"/>
                          <a:ea typeface="楷体" panose="02010609060101010101" pitchFamily="49" charset="-122"/>
                          <a:sym typeface="+mn-ea"/>
                        </a:rPr>
                        <a:t>（</a:t>
                      </a:r>
                      <a:r>
                        <a:rPr lang="en-US" altLang="zh-CN" sz="1800" b="1" dirty="0">
                          <a:latin typeface="楷体" panose="02010609060101010101" pitchFamily="49" charset="-122"/>
                          <a:ea typeface="楷体" panose="02010609060101010101" pitchFamily="49" charset="-122"/>
                          <a:sym typeface="+mn-ea"/>
                        </a:rPr>
                        <a:t>3</a:t>
                      </a:r>
                      <a:r>
                        <a:rPr lang="zh-CN" altLang="en-US" sz="1800" b="1" dirty="0">
                          <a:latin typeface="楷体" panose="02010609060101010101" pitchFamily="49" charset="-122"/>
                          <a:ea typeface="楷体" panose="02010609060101010101" pitchFamily="49" charset="-122"/>
                          <a:sym typeface="+mn-ea"/>
                        </a:rPr>
                        <a:t>）</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a:buNone/>
                      </a:pPr>
                      <a:r>
                        <a:rPr lang="zh-CN" altLang="en-US" sz="1800" b="1" dirty="0">
                          <a:latin typeface="楷体" panose="02010609060101010101" pitchFamily="49" charset="-122"/>
                          <a:ea typeface="楷体" panose="02010609060101010101" pitchFamily="49" charset="-122"/>
                        </a:rPr>
                        <a:t>H</a:t>
                      </a:r>
                      <a:r>
                        <a:rPr lang="zh-CN" altLang="en-US" sz="1800" b="1" baseline="-25000"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O、CH</a:t>
                      </a:r>
                      <a:r>
                        <a:rPr lang="zh-CN" altLang="en-US" sz="1800" b="1" baseline="-25000"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OH、CO</a:t>
                      </a:r>
                      <a:r>
                        <a:rPr lang="zh-CN" altLang="en-US" sz="1800" b="1" baseline="-25000"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、H</a:t>
                      </a:r>
                      <a:r>
                        <a:rPr lang="en-US" altLang="zh-CN" sz="1800" b="1" baseline="-25000"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沸点高低顺序及原因</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7"/>
                  </a:ext>
                </a:extLst>
              </a:tr>
            </a:tbl>
          </a:graphicData>
        </a:graphic>
      </p:graphicFrame>
      <p:sp>
        <p:nvSpPr>
          <p:cNvPr id="3" name="矩形 2"/>
          <p:cNvSpPr/>
          <p:nvPr/>
        </p:nvSpPr>
        <p:spPr>
          <a:xfrm>
            <a:off x="179512" y="116632"/>
            <a:ext cx="8496301" cy="923330"/>
          </a:xfrm>
          <a:prstGeom prst="rect">
            <a:avLst/>
          </a:prstGeom>
        </p:spPr>
        <p:txBody>
          <a:bodyPr wrap="square">
            <a:spAutoFit/>
          </a:bodyPr>
          <a:lstStyle/>
          <a:p>
            <a:r>
              <a:rPr lang="zh-CN" altLang="en-US" b="1" dirty="0">
                <a:solidFill>
                  <a:schemeClr val="dk1"/>
                </a:solidFill>
              </a:rPr>
              <a:t>分子间作用力与物质性质</a:t>
            </a:r>
            <a:endParaRPr lang="en-US" altLang="zh-CN" b="1" dirty="0">
              <a:solidFill>
                <a:schemeClr val="dk1"/>
              </a:solidFill>
            </a:endParaRPr>
          </a:p>
          <a:p>
            <a:r>
              <a:rPr lang="en-US" altLang="zh-CN" b="1" dirty="0" smtClean="0">
                <a:solidFill>
                  <a:schemeClr val="dk1"/>
                </a:solidFill>
              </a:rPr>
              <a:t>  1.</a:t>
            </a:r>
            <a:r>
              <a:rPr lang="zh-CN" altLang="zh-CN" b="1" dirty="0" smtClean="0">
                <a:solidFill>
                  <a:srgbClr val="FF0000"/>
                </a:solidFill>
              </a:rPr>
              <a:t>了解</a:t>
            </a:r>
            <a:r>
              <a:rPr lang="zh-CN" altLang="zh-CN" b="1" dirty="0">
                <a:solidFill>
                  <a:srgbClr val="FF0000"/>
                </a:solidFill>
              </a:rPr>
              <a:t>范德华力的含义</a:t>
            </a:r>
            <a:r>
              <a:rPr lang="zh-CN" altLang="zh-CN" b="1" dirty="0">
                <a:solidFill>
                  <a:schemeClr val="dk1"/>
                </a:solidFill>
              </a:rPr>
              <a:t>及对物质性质的影响。</a:t>
            </a:r>
            <a:endParaRPr lang="en-US" altLang="zh-CN" b="1" dirty="0">
              <a:solidFill>
                <a:schemeClr val="dk1"/>
              </a:solidFill>
            </a:endParaRPr>
          </a:p>
          <a:p>
            <a:r>
              <a:rPr lang="en-US" altLang="zh-CN" b="1" dirty="0" smtClean="0">
                <a:solidFill>
                  <a:schemeClr val="dk1"/>
                </a:solidFill>
              </a:rPr>
              <a:t>  2.</a:t>
            </a:r>
            <a:r>
              <a:rPr lang="zh-CN" altLang="zh-CN" b="1" dirty="0" smtClean="0">
                <a:solidFill>
                  <a:schemeClr val="dk1"/>
                </a:solidFill>
              </a:rPr>
              <a:t>了解</a:t>
            </a:r>
            <a:r>
              <a:rPr lang="zh-CN" altLang="zh-CN" b="1" dirty="0">
                <a:solidFill>
                  <a:schemeClr val="dk1"/>
                </a:solidFill>
              </a:rPr>
              <a:t>氢键的含义，能列举存在氢键的物质，</a:t>
            </a:r>
            <a:r>
              <a:rPr lang="zh-CN" altLang="zh-CN" b="1" dirty="0">
                <a:solidFill>
                  <a:srgbClr val="FF0000"/>
                </a:solidFill>
              </a:rPr>
              <a:t>并能解释氢键对物质性质的影响。 </a:t>
            </a:r>
          </a:p>
        </p:txBody>
      </p:sp>
      <p:graphicFrame>
        <p:nvGraphicFramePr>
          <p:cNvPr id="2" name="表格 1"/>
          <p:cNvGraphicFramePr>
            <a:graphicFrameLocks noGrp="1"/>
          </p:cNvGraphicFramePr>
          <p:nvPr>
            <p:extLst>
              <p:ext uri="{D42A27DB-BD31-4B8C-83A1-F6EECF244321}">
                <p14:modId xmlns:p14="http://schemas.microsoft.com/office/powerpoint/2010/main" val="728542642"/>
              </p:ext>
            </p:extLst>
          </p:nvPr>
        </p:nvGraphicFramePr>
        <p:xfrm>
          <a:off x="262572" y="5409858"/>
          <a:ext cx="8802482" cy="401320"/>
        </p:xfrm>
        <a:graphic>
          <a:graphicData uri="http://schemas.openxmlformats.org/drawingml/2006/table">
            <a:tbl>
              <a:tblPr firstRow="1" bandRow="1">
                <a:tableStyleId>{5C22544A-7EE6-4342-B048-85BDC9FD1C3A}</a:tableStyleId>
              </a:tblPr>
              <a:tblGrid>
                <a:gridCol w="2653244">
                  <a:extLst>
                    <a:ext uri="{9D8B030D-6E8A-4147-A177-3AD203B41FA5}">
                      <a16:colId xmlns:a16="http://schemas.microsoft.com/office/drawing/2014/main" val="4278668057"/>
                    </a:ext>
                  </a:extLst>
                </a:gridCol>
                <a:gridCol w="6149238">
                  <a:extLst>
                    <a:ext uri="{9D8B030D-6E8A-4147-A177-3AD203B41FA5}">
                      <a16:colId xmlns:a16="http://schemas.microsoft.com/office/drawing/2014/main" val="3594922740"/>
                    </a:ext>
                  </a:extLst>
                </a:gridCol>
              </a:tblGrid>
              <a:tr h="333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dirty="0" smtClean="0">
                          <a:solidFill>
                            <a:schemeClr val="tx1"/>
                          </a:solidFill>
                          <a:latin typeface="楷体" charset="0"/>
                          <a:cs typeface="楷体" charset="0"/>
                        </a:rPr>
                        <a:t>2019</a:t>
                      </a:r>
                      <a:r>
                        <a:rPr lang="zh-CN" altLang="en-US" sz="1800" b="1" dirty="0" smtClean="0">
                          <a:solidFill>
                            <a:schemeClr val="tx1"/>
                          </a:solidFill>
                          <a:latin typeface="楷体" charset="0"/>
                          <a:cs typeface="楷体" charset="0"/>
                        </a:rPr>
                        <a:t>年全国</a:t>
                      </a:r>
                      <a:r>
                        <a:rPr lang="en-US" altLang="zh-CN" sz="1800" b="1" dirty="0" smtClean="0">
                          <a:solidFill>
                            <a:schemeClr val="tx1"/>
                          </a:solidFill>
                          <a:latin typeface="楷体" charset="0"/>
                          <a:cs typeface="楷体" charset="0"/>
                        </a:rPr>
                        <a:t>II</a:t>
                      </a:r>
                      <a:r>
                        <a:rPr lang="zh-CN" altLang="en-US" sz="1800" b="1" dirty="0" smtClean="0">
                          <a:solidFill>
                            <a:schemeClr val="tx1"/>
                          </a:solidFill>
                          <a:latin typeface="Times New Roman" panose="02020603050405020304" pitchFamily="18" charset="0"/>
                          <a:cs typeface="Times New Roman" panose="02020603050405020304" pitchFamily="18" charset="0"/>
                        </a:rPr>
                        <a:t>卷</a:t>
                      </a:r>
                      <a:r>
                        <a:rPr lang="en-US" altLang="zh-CN" sz="1800" b="1" dirty="0" smtClean="0">
                          <a:solidFill>
                            <a:schemeClr val="tx1"/>
                          </a:solidFill>
                          <a:latin typeface="Times New Roman" panose="02020603050405020304" pitchFamily="18" charset="0"/>
                          <a:cs typeface="Times New Roman" panose="02020603050405020304" pitchFamily="18" charset="0"/>
                        </a:rPr>
                        <a:t>3</a:t>
                      </a:r>
                      <a:r>
                        <a:rPr lang="en-US" altLang="zh-CN" sz="1800" b="1" dirty="0" smtClean="0">
                          <a:solidFill>
                            <a:schemeClr val="tx1"/>
                          </a:solidFill>
                          <a:latin typeface="楷体" charset="0"/>
                          <a:cs typeface="楷体" charset="0"/>
                        </a:rPr>
                        <a:t>5</a:t>
                      </a:r>
                      <a:r>
                        <a:rPr lang="zh-CN" altLang="en-US" sz="1800" b="1" dirty="0" smtClean="0">
                          <a:solidFill>
                            <a:schemeClr val="tx1"/>
                          </a:solidFill>
                          <a:latin typeface="楷体" charset="0"/>
                          <a:cs typeface="楷体" charset="0"/>
                        </a:rPr>
                        <a:t>题</a:t>
                      </a:r>
                      <a:r>
                        <a:rPr lang="en-US" altLang="zh-CN" sz="1800" b="1" dirty="0" smtClean="0">
                          <a:solidFill>
                            <a:schemeClr val="tx1"/>
                          </a:solidFill>
                          <a:latin typeface="楷体" charset="0"/>
                          <a:cs typeface="楷体" charset="0"/>
                        </a:rPr>
                        <a:t>(1)</a:t>
                      </a:r>
                      <a:endParaRPr lang="en-US" altLang="zh-CN" sz="18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1" kern="1200" dirty="0" smtClean="0">
                          <a:solidFill>
                            <a:schemeClr val="tx1"/>
                          </a:solidFill>
                          <a:effectLst/>
                          <a:latin typeface="+mn-lt"/>
                          <a:ea typeface="+mn-ea"/>
                          <a:cs typeface="+mn-cs"/>
                        </a:rPr>
                        <a:t>AsH</a:t>
                      </a:r>
                      <a:r>
                        <a:rPr lang="en-US" altLang="zh-CN" sz="1600" b="1" kern="1200" baseline="-25000" dirty="0" smtClean="0">
                          <a:solidFill>
                            <a:schemeClr val="tx1"/>
                          </a:solidFill>
                          <a:effectLst/>
                          <a:latin typeface="+mn-lt"/>
                          <a:ea typeface="+mn-ea"/>
                          <a:cs typeface="+mn-cs"/>
                        </a:rPr>
                        <a:t>3</a:t>
                      </a:r>
                      <a:r>
                        <a:rPr lang="zh-CN" altLang="en-US" sz="1600" b="1" kern="1200" baseline="0" dirty="0" smtClean="0">
                          <a:solidFill>
                            <a:schemeClr val="tx1"/>
                          </a:solidFill>
                          <a:effectLst/>
                          <a:latin typeface="+mn-lt"/>
                          <a:ea typeface="+mn-ea"/>
                          <a:cs typeface="+mn-cs"/>
                        </a:rPr>
                        <a:t>与</a:t>
                      </a:r>
                      <a:r>
                        <a:rPr lang="en-US" altLang="zh-CN" sz="1600" b="1" kern="1200" dirty="0" smtClean="0">
                          <a:solidFill>
                            <a:schemeClr val="tx1"/>
                          </a:solidFill>
                          <a:effectLst/>
                          <a:latin typeface="+mn-lt"/>
                          <a:ea typeface="+mn-ea"/>
                          <a:cs typeface="+mn-cs"/>
                        </a:rPr>
                        <a:t>NH</a:t>
                      </a:r>
                      <a:r>
                        <a:rPr lang="en-US" altLang="zh-CN" sz="1600" b="1" kern="1200" baseline="-25000" dirty="0" smtClean="0">
                          <a:solidFill>
                            <a:schemeClr val="tx1"/>
                          </a:solidFill>
                          <a:effectLst/>
                          <a:latin typeface="+mn-lt"/>
                          <a:ea typeface="+mn-ea"/>
                          <a:cs typeface="+mn-cs"/>
                        </a:rPr>
                        <a:t>3</a:t>
                      </a:r>
                      <a:r>
                        <a:rPr lang="zh-CN" altLang="zh-CN" sz="1600" b="1" kern="1200" dirty="0" smtClean="0">
                          <a:solidFill>
                            <a:schemeClr val="tx1"/>
                          </a:solidFill>
                          <a:effectLst/>
                          <a:latin typeface="+mn-lt"/>
                          <a:ea typeface="+mn-ea"/>
                          <a:cs typeface="+mn-cs"/>
                        </a:rPr>
                        <a:t>沸点比</a:t>
                      </a:r>
                      <a:r>
                        <a:rPr lang="zh-CN" altLang="en-US" sz="1600" b="1" kern="1200" dirty="0" smtClean="0">
                          <a:solidFill>
                            <a:schemeClr val="tx1"/>
                          </a:solidFill>
                          <a:effectLst/>
                          <a:latin typeface="+mn-lt"/>
                          <a:ea typeface="+mn-ea"/>
                          <a:cs typeface="+mn-cs"/>
                        </a:rPr>
                        <a:t>角与原因分析</a:t>
                      </a:r>
                      <a:endParaRPr lang="zh-CN" altLang="zh-CN" sz="1600" b="1" dirty="0">
                        <a:solidFill>
                          <a:schemeClr val="tx1"/>
                        </a:solidFill>
                        <a:latin typeface="楷体" panose="02010609060101010101" pitchFamily="49" charset="-122"/>
                        <a:ea typeface="楷体" panose="02010609060101010101" pitchFamily="49" charset="-122"/>
                        <a:cs typeface="楷体" charset="0"/>
                        <a:sym typeface="+mn-ea"/>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990891743"/>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426746249"/>
              </p:ext>
            </p:extLst>
          </p:nvPr>
        </p:nvGraphicFramePr>
        <p:xfrm>
          <a:off x="279510" y="5820231"/>
          <a:ext cx="8780219" cy="443064"/>
        </p:xfrm>
        <a:graphic>
          <a:graphicData uri="http://schemas.openxmlformats.org/drawingml/2006/table">
            <a:tbl>
              <a:tblPr firstRow="1" bandRow="1">
                <a:tableStyleId>{5C22544A-7EE6-4342-B048-85BDC9FD1C3A}</a:tableStyleId>
              </a:tblPr>
              <a:tblGrid>
                <a:gridCol w="2628799">
                  <a:extLst>
                    <a:ext uri="{9D8B030D-6E8A-4147-A177-3AD203B41FA5}">
                      <a16:colId xmlns:a16="http://schemas.microsoft.com/office/drawing/2014/main" val="2343787822"/>
                    </a:ext>
                  </a:extLst>
                </a:gridCol>
                <a:gridCol w="6151420">
                  <a:extLst>
                    <a:ext uri="{9D8B030D-6E8A-4147-A177-3AD203B41FA5}">
                      <a16:colId xmlns:a16="http://schemas.microsoft.com/office/drawing/2014/main" val="1525248763"/>
                    </a:ext>
                  </a:extLst>
                </a:gridCol>
              </a:tblGrid>
              <a:tr h="443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dirty="0" smtClean="0">
                          <a:solidFill>
                            <a:schemeClr val="tx1"/>
                          </a:solidFill>
                          <a:latin typeface="楷体" charset="0"/>
                          <a:cs typeface="楷体" charset="0"/>
                        </a:rPr>
                        <a:t>2019</a:t>
                      </a:r>
                      <a:r>
                        <a:rPr lang="zh-CN" altLang="en-US" sz="1800" b="1" dirty="0" smtClean="0">
                          <a:solidFill>
                            <a:schemeClr val="tx1"/>
                          </a:solidFill>
                          <a:latin typeface="楷体" charset="0"/>
                          <a:cs typeface="楷体" charset="0"/>
                        </a:rPr>
                        <a:t>年全国</a:t>
                      </a:r>
                      <a:r>
                        <a:rPr lang="en-US" altLang="zh-CN" sz="1800" b="1" dirty="0" smtClean="0">
                          <a:solidFill>
                            <a:schemeClr val="tx1"/>
                          </a:solidFill>
                          <a:latin typeface="楷体" charset="0"/>
                          <a:cs typeface="楷体" charset="0"/>
                        </a:rPr>
                        <a:t>III</a:t>
                      </a:r>
                      <a:r>
                        <a:rPr lang="zh-CN" altLang="en-US" sz="1800" b="1" dirty="0" smtClean="0">
                          <a:solidFill>
                            <a:schemeClr val="tx1"/>
                          </a:solidFill>
                          <a:latin typeface="Times New Roman" panose="02020603050405020304" pitchFamily="18" charset="0"/>
                          <a:cs typeface="Times New Roman" panose="02020603050405020304" pitchFamily="18" charset="0"/>
                        </a:rPr>
                        <a:t>卷</a:t>
                      </a:r>
                      <a:r>
                        <a:rPr lang="en-US" altLang="zh-CN" sz="1800" b="1" dirty="0" smtClean="0">
                          <a:solidFill>
                            <a:schemeClr val="tx1"/>
                          </a:solidFill>
                          <a:latin typeface="Times New Roman" panose="02020603050405020304" pitchFamily="18" charset="0"/>
                          <a:cs typeface="Times New Roman" panose="02020603050405020304" pitchFamily="18" charset="0"/>
                        </a:rPr>
                        <a:t>3</a:t>
                      </a:r>
                      <a:r>
                        <a:rPr lang="en-US" altLang="zh-CN" sz="1800" b="1" dirty="0" smtClean="0">
                          <a:solidFill>
                            <a:schemeClr val="tx1"/>
                          </a:solidFill>
                          <a:latin typeface="楷体" charset="0"/>
                          <a:cs typeface="楷体" charset="0"/>
                        </a:rPr>
                        <a:t>5</a:t>
                      </a:r>
                      <a:r>
                        <a:rPr lang="zh-CN" altLang="en-US" sz="1800" b="1" dirty="0" smtClean="0">
                          <a:solidFill>
                            <a:schemeClr val="tx1"/>
                          </a:solidFill>
                          <a:latin typeface="楷体" charset="0"/>
                          <a:cs typeface="楷体" charset="0"/>
                        </a:rPr>
                        <a:t>题</a:t>
                      </a:r>
                      <a:r>
                        <a:rPr lang="en-US" altLang="zh-CN" sz="1800" b="1" dirty="0" smtClean="0">
                          <a:solidFill>
                            <a:schemeClr val="tx1"/>
                          </a:solidFill>
                          <a:latin typeface="楷体" charset="0"/>
                          <a:cs typeface="楷体" charset="0"/>
                        </a:rPr>
                        <a:t>(1)</a:t>
                      </a:r>
                      <a:endParaRPr lang="en-US" altLang="zh-CN" sz="18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zh-CN" sz="1800" b="1" kern="1200" dirty="0" smtClean="0">
                          <a:solidFill>
                            <a:schemeClr val="tx1"/>
                          </a:solidFill>
                          <a:effectLst/>
                          <a:latin typeface="+mn-lt"/>
                          <a:ea typeface="+mn-ea"/>
                          <a:cs typeface="+mn-cs"/>
                        </a:rPr>
                        <a:t>苯胺与甲苯熔点</a:t>
                      </a:r>
                      <a:r>
                        <a:rPr lang="zh-CN" altLang="en-US" sz="1800" b="1" kern="1200" dirty="0" smtClean="0">
                          <a:solidFill>
                            <a:schemeClr val="tx1"/>
                          </a:solidFill>
                          <a:effectLst/>
                          <a:latin typeface="+mn-lt"/>
                          <a:ea typeface="+mn-ea"/>
                          <a:cs typeface="+mn-cs"/>
                        </a:rPr>
                        <a:t>、</a:t>
                      </a:r>
                      <a:r>
                        <a:rPr lang="zh-CN" altLang="zh-CN" sz="1800" b="1" kern="1200" dirty="0" smtClean="0">
                          <a:solidFill>
                            <a:schemeClr val="tx1"/>
                          </a:solidFill>
                          <a:effectLst/>
                          <a:latin typeface="+mn-lt"/>
                          <a:ea typeface="+mn-ea"/>
                          <a:cs typeface="+mn-cs"/>
                        </a:rPr>
                        <a:t>沸点</a:t>
                      </a:r>
                      <a:r>
                        <a:rPr lang="zh-CN" altLang="en-US" sz="1800" b="1" kern="1200" dirty="0" smtClean="0">
                          <a:solidFill>
                            <a:schemeClr val="tx1"/>
                          </a:solidFill>
                          <a:effectLst/>
                          <a:latin typeface="+mn-lt"/>
                          <a:ea typeface="+mn-ea"/>
                          <a:cs typeface="+mn-cs"/>
                        </a:rPr>
                        <a:t>差异的原因分析</a:t>
                      </a:r>
                      <a:endParaRPr lang="zh-CN" altLang="zh-CN" sz="1800" b="1" dirty="0">
                        <a:solidFill>
                          <a:schemeClr val="tx1"/>
                        </a:solidFill>
                        <a:latin typeface="楷体" panose="02010609060101010101" pitchFamily="49" charset="-122"/>
                        <a:ea typeface="楷体" panose="02010609060101010101" pitchFamily="49" charset="-122"/>
                        <a:cs typeface="楷体" charset="0"/>
                        <a:sym typeface="+mn-ea"/>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2321736099"/>
                  </a:ext>
                </a:extLst>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157292678"/>
              </p:ext>
            </p:extLst>
          </p:nvPr>
        </p:nvGraphicFramePr>
        <p:xfrm>
          <a:off x="262572" y="4276691"/>
          <a:ext cx="8802482" cy="538480"/>
        </p:xfrm>
        <a:graphic>
          <a:graphicData uri="http://schemas.openxmlformats.org/drawingml/2006/table">
            <a:tbl>
              <a:tblPr firstRow="1" bandRow="1">
                <a:tableStyleId>{5C22544A-7EE6-4342-B048-85BDC9FD1C3A}</a:tableStyleId>
              </a:tblPr>
              <a:tblGrid>
                <a:gridCol w="2653244">
                  <a:extLst>
                    <a:ext uri="{9D8B030D-6E8A-4147-A177-3AD203B41FA5}">
                      <a16:colId xmlns:a16="http://schemas.microsoft.com/office/drawing/2014/main" val="4014791411"/>
                    </a:ext>
                  </a:extLst>
                </a:gridCol>
                <a:gridCol w="6149238">
                  <a:extLst>
                    <a:ext uri="{9D8B030D-6E8A-4147-A177-3AD203B41FA5}">
                      <a16:colId xmlns:a16="http://schemas.microsoft.com/office/drawing/2014/main" val="636995591"/>
                    </a:ext>
                  </a:extLst>
                </a:gridCol>
              </a:tblGrid>
              <a:tr h="5218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dirty="0" smtClean="0">
                          <a:solidFill>
                            <a:schemeClr val="tx1"/>
                          </a:solidFill>
                          <a:latin typeface="楷体" charset="0"/>
                          <a:cs typeface="楷体" charset="0"/>
                        </a:rPr>
                        <a:t>2018</a:t>
                      </a:r>
                      <a:r>
                        <a:rPr lang="zh-CN" altLang="en-US" sz="1800" b="1" dirty="0" smtClean="0">
                          <a:solidFill>
                            <a:schemeClr val="tx1"/>
                          </a:solidFill>
                          <a:latin typeface="楷体" charset="0"/>
                          <a:cs typeface="楷体" charset="0"/>
                        </a:rPr>
                        <a:t>年全国</a:t>
                      </a:r>
                      <a:r>
                        <a:rPr lang="en-US" altLang="zh-CN" sz="1800" b="1" dirty="0" smtClean="0">
                          <a:solidFill>
                            <a:schemeClr val="tx1"/>
                          </a:solidFill>
                          <a:latin typeface="楷体" charset="0"/>
                          <a:cs typeface="楷体" charset="0"/>
                        </a:rPr>
                        <a:t>II</a:t>
                      </a:r>
                      <a:r>
                        <a:rPr lang="zh-CN" altLang="en-US" sz="1800" b="1" dirty="0" smtClean="0">
                          <a:solidFill>
                            <a:schemeClr val="tx1"/>
                          </a:solidFill>
                          <a:latin typeface="Times New Roman" panose="02020603050405020304" pitchFamily="18" charset="0"/>
                          <a:cs typeface="Times New Roman" panose="02020603050405020304" pitchFamily="18" charset="0"/>
                        </a:rPr>
                        <a:t>卷</a:t>
                      </a:r>
                      <a:r>
                        <a:rPr lang="en-US" altLang="zh-CN" sz="1800" b="1" dirty="0" smtClean="0">
                          <a:solidFill>
                            <a:schemeClr val="tx1"/>
                          </a:solidFill>
                          <a:latin typeface="Times New Roman" panose="02020603050405020304" pitchFamily="18" charset="0"/>
                          <a:cs typeface="Times New Roman" panose="02020603050405020304" pitchFamily="18" charset="0"/>
                        </a:rPr>
                        <a:t>3</a:t>
                      </a:r>
                      <a:r>
                        <a:rPr lang="en-US" altLang="zh-CN" sz="1800" b="1" dirty="0" smtClean="0">
                          <a:solidFill>
                            <a:schemeClr val="tx1"/>
                          </a:solidFill>
                          <a:latin typeface="楷体" charset="0"/>
                          <a:cs typeface="楷体" charset="0"/>
                        </a:rPr>
                        <a:t>5</a:t>
                      </a:r>
                      <a:r>
                        <a:rPr lang="zh-CN" altLang="en-US" sz="1800" b="1" dirty="0" smtClean="0">
                          <a:solidFill>
                            <a:schemeClr val="tx1"/>
                          </a:solidFill>
                          <a:latin typeface="楷体" charset="0"/>
                          <a:cs typeface="楷体" charset="0"/>
                        </a:rPr>
                        <a:t>题</a:t>
                      </a:r>
                      <a:r>
                        <a:rPr lang="en-US" altLang="zh-CN" sz="1800" b="1" dirty="0" smtClean="0">
                          <a:solidFill>
                            <a:schemeClr val="tx1"/>
                          </a:solidFill>
                          <a:latin typeface="楷体" charset="0"/>
                          <a:cs typeface="楷体" charset="0"/>
                        </a:rPr>
                        <a:t>(3)</a:t>
                      </a:r>
                      <a:endParaRPr lang="en-US" altLang="zh-CN" sz="18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noFill/>
                  </a:tcPr>
                </a:tc>
                <a:tc>
                  <a:txBody>
                    <a:bodyPr/>
                    <a:lstStyle/>
                    <a:p>
                      <a:pPr marL="179705" marR="0" lvl="0" indent="0" algn="l" defTabSz="914400" rtl="0" eaLnBrk="1" fontAlgn="auto" latinLnBrk="0" hangingPunct="1">
                        <a:lnSpc>
                          <a:spcPct val="150000"/>
                        </a:lnSpc>
                        <a:spcBef>
                          <a:spcPts val="0"/>
                        </a:spcBef>
                        <a:spcAft>
                          <a:spcPts val="0"/>
                        </a:spcAft>
                        <a:buClrTx/>
                        <a:buSzTx/>
                        <a:buFontTx/>
                        <a:buNone/>
                        <a:tabLst/>
                        <a:defRPr/>
                      </a:pPr>
                      <a:r>
                        <a:rPr lang="en-US" altLang="zh-CN" sz="1800" b="1" kern="1200" dirty="0" smtClean="0">
                          <a:solidFill>
                            <a:schemeClr val="dk1"/>
                          </a:solidFill>
                          <a:effectLst/>
                          <a:latin typeface="+mn-lt"/>
                          <a:ea typeface="+mn-ea"/>
                          <a:cs typeface="+mn-cs"/>
                        </a:rPr>
                        <a:t>S</a:t>
                      </a:r>
                      <a:r>
                        <a:rPr lang="en-US" altLang="zh-CN" sz="1800" b="1" kern="1200" baseline="-25000" dirty="0" smtClean="0">
                          <a:solidFill>
                            <a:schemeClr val="dk1"/>
                          </a:solidFill>
                          <a:effectLst/>
                          <a:latin typeface="+mn-lt"/>
                          <a:ea typeface="+mn-ea"/>
                          <a:cs typeface="+mn-cs"/>
                        </a:rPr>
                        <a:t>8</a:t>
                      </a:r>
                      <a:r>
                        <a:rPr lang="zh-CN" altLang="zh-CN" sz="1800" b="1" kern="1200" dirty="0" smtClean="0">
                          <a:solidFill>
                            <a:schemeClr val="dk1"/>
                          </a:solidFill>
                          <a:effectLst/>
                          <a:latin typeface="+mn-lt"/>
                          <a:ea typeface="+mn-ea"/>
                          <a:cs typeface="+mn-cs"/>
                        </a:rPr>
                        <a:t>其熔点和沸点要比二氧化硫的熔</a:t>
                      </a:r>
                      <a:r>
                        <a:rPr lang="zh-CN" altLang="en-US"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沸点高</a:t>
                      </a:r>
                      <a:r>
                        <a:rPr lang="zh-CN" altLang="zh-CN" sz="1800" b="1" kern="1200" dirty="0" smtClean="0">
                          <a:solidFill>
                            <a:schemeClr val="dk1"/>
                          </a:solidFill>
                          <a:effectLst/>
                          <a:latin typeface="+mn-lt"/>
                          <a:ea typeface="+mn-ea"/>
                          <a:cs typeface="+mn-cs"/>
                        </a:rPr>
                        <a:t>很多原因</a:t>
                      </a:r>
                      <a:r>
                        <a:rPr lang="zh-CN" altLang="en-US" sz="1800" b="1" kern="1200" dirty="0" smtClean="0">
                          <a:solidFill>
                            <a:schemeClr val="dk1"/>
                          </a:solidFill>
                          <a:effectLst/>
                          <a:latin typeface="+mn-lt"/>
                          <a:ea typeface="+mn-ea"/>
                          <a:cs typeface="+mn-cs"/>
                        </a:rPr>
                        <a:t>分析</a:t>
                      </a:r>
                      <a:endParaRPr lang="zh-CN" altLang="en-US" b="1" dirty="0">
                        <a:solidFill>
                          <a:schemeClr val="tx1"/>
                        </a:solidFill>
                        <a:latin typeface="楷体" charset="0"/>
                        <a:cs typeface="楷体" charset="0"/>
                      </a:endParaRPr>
                    </a:p>
                  </a:txBody>
                  <a:tcPr marL="0" marR="0" marT="63500" marB="63500">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a:solidFill>
                        <a:schemeClr val="tx1"/>
                      </a:solidFill>
                      <a:prstDash val="solid"/>
                    </a:lnB>
                    <a:noFill/>
                  </a:tcPr>
                </a:tc>
                <a:extLst>
                  <a:ext uri="{0D108BD9-81ED-4DB2-BD59-A6C34878D82A}">
                    <a16:rowId xmlns:a16="http://schemas.microsoft.com/office/drawing/2014/main" val="310944586"/>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978506134"/>
              </p:ext>
            </p:extLst>
          </p:nvPr>
        </p:nvGraphicFramePr>
        <p:xfrm>
          <a:off x="262571" y="4824385"/>
          <a:ext cx="8802482" cy="588582"/>
        </p:xfrm>
        <a:graphic>
          <a:graphicData uri="http://schemas.openxmlformats.org/drawingml/2006/table">
            <a:tbl>
              <a:tblPr firstRow="1" bandRow="1">
                <a:tableStyleId>{5C22544A-7EE6-4342-B048-85BDC9FD1C3A}</a:tableStyleId>
              </a:tblPr>
              <a:tblGrid>
                <a:gridCol w="2653245">
                  <a:extLst>
                    <a:ext uri="{9D8B030D-6E8A-4147-A177-3AD203B41FA5}">
                      <a16:colId xmlns:a16="http://schemas.microsoft.com/office/drawing/2014/main" val="1479314370"/>
                    </a:ext>
                  </a:extLst>
                </a:gridCol>
                <a:gridCol w="6149237">
                  <a:extLst>
                    <a:ext uri="{9D8B030D-6E8A-4147-A177-3AD203B41FA5}">
                      <a16:colId xmlns:a16="http://schemas.microsoft.com/office/drawing/2014/main" val="380712595"/>
                    </a:ext>
                  </a:extLst>
                </a:gridCol>
              </a:tblGrid>
              <a:tr h="5885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chemeClr val="tx1"/>
                          </a:solidFill>
                          <a:latin typeface="楷体" charset="0"/>
                          <a:cs typeface="楷体" charset="0"/>
                        </a:rPr>
                        <a:t>2019</a:t>
                      </a:r>
                      <a:r>
                        <a:rPr lang="zh-CN" altLang="en-US" sz="2000" b="1" dirty="0" smtClean="0">
                          <a:solidFill>
                            <a:schemeClr val="tx1"/>
                          </a:solidFill>
                          <a:latin typeface="楷体" charset="0"/>
                          <a:cs typeface="楷体" charset="0"/>
                        </a:rPr>
                        <a:t>年全国</a:t>
                      </a:r>
                      <a:r>
                        <a:rPr lang="en-US" altLang="zh-CN" sz="2000" b="1" dirty="0" smtClean="0">
                          <a:solidFill>
                            <a:schemeClr val="tx1"/>
                          </a:solidFill>
                          <a:latin typeface="楷体" charset="0"/>
                          <a:cs typeface="楷体" charset="0"/>
                        </a:rPr>
                        <a:t>I</a:t>
                      </a:r>
                      <a:r>
                        <a:rPr lang="zh-CN" altLang="en-US" sz="2000" b="1" dirty="0" smtClean="0">
                          <a:solidFill>
                            <a:schemeClr val="tx1"/>
                          </a:solidFill>
                          <a:latin typeface="Times New Roman" panose="02020603050405020304" pitchFamily="18" charset="0"/>
                          <a:cs typeface="Times New Roman" panose="02020603050405020304" pitchFamily="18" charset="0"/>
                        </a:rPr>
                        <a:t>卷</a:t>
                      </a:r>
                      <a:r>
                        <a:rPr lang="en-US" altLang="zh-CN" sz="2000" b="1" dirty="0" smtClean="0">
                          <a:solidFill>
                            <a:schemeClr val="tx1"/>
                          </a:solidFill>
                          <a:latin typeface="Times New Roman" panose="02020603050405020304" pitchFamily="18" charset="0"/>
                          <a:cs typeface="Times New Roman" panose="02020603050405020304" pitchFamily="18" charset="0"/>
                        </a:rPr>
                        <a:t>3</a:t>
                      </a:r>
                      <a:r>
                        <a:rPr lang="en-US" altLang="zh-CN" sz="2000" b="1" dirty="0" smtClean="0">
                          <a:solidFill>
                            <a:schemeClr val="tx1"/>
                          </a:solidFill>
                          <a:latin typeface="楷体" charset="0"/>
                          <a:cs typeface="楷体" charset="0"/>
                        </a:rPr>
                        <a:t>5</a:t>
                      </a:r>
                      <a:r>
                        <a:rPr lang="zh-CN" altLang="en-US" sz="2000" b="1" dirty="0" smtClean="0">
                          <a:solidFill>
                            <a:schemeClr val="tx1"/>
                          </a:solidFill>
                          <a:latin typeface="楷体" charset="0"/>
                          <a:cs typeface="楷体" charset="0"/>
                        </a:rPr>
                        <a:t>题</a:t>
                      </a:r>
                      <a:r>
                        <a:rPr lang="en-US" altLang="zh-CN" sz="2000" b="1" dirty="0" smtClean="0">
                          <a:solidFill>
                            <a:schemeClr val="tx1"/>
                          </a:solidFill>
                          <a:latin typeface="楷体" charset="0"/>
                          <a:cs typeface="楷体" charset="0"/>
                        </a:rPr>
                        <a:t>(3)</a:t>
                      </a:r>
                      <a:endParaRPr lang="en-US" altLang="zh-CN" sz="2000" b="1" dirty="0">
                        <a:solidFill>
                          <a:schemeClr val="tx1"/>
                        </a:solidFill>
                        <a:latin typeface="楷体" charset="0"/>
                        <a:ea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179705" marR="0" lvl="0" indent="0" algn="l" defTabSz="914400" rtl="0" eaLnBrk="1" fontAlgn="auto" latinLnBrk="0" hangingPunct="1">
                        <a:lnSpc>
                          <a:spcPct val="150000"/>
                        </a:lnSpc>
                        <a:spcBef>
                          <a:spcPts val="0"/>
                        </a:spcBef>
                        <a:spcAft>
                          <a:spcPts val="0"/>
                        </a:spcAft>
                        <a:buClrTx/>
                        <a:buSzTx/>
                        <a:buFontTx/>
                        <a:buNone/>
                        <a:tabLst/>
                        <a:defRPr/>
                      </a:pPr>
                      <a:r>
                        <a:rPr lang="zh-CN" altLang="en-US" sz="1800" b="1" kern="1200" dirty="0" smtClean="0">
                          <a:solidFill>
                            <a:schemeClr val="dk1"/>
                          </a:solidFill>
                          <a:effectLst/>
                          <a:latin typeface="+mn-lt"/>
                          <a:ea typeface="+mn-ea"/>
                          <a:cs typeface="+mn-cs"/>
                        </a:rPr>
                        <a:t>根据</a:t>
                      </a:r>
                      <a:r>
                        <a:rPr lang="en-US" altLang="zh-CN" sz="1800" b="1" kern="1200" dirty="0" smtClean="0">
                          <a:solidFill>
                            <a:schemeClr val="dk1"/>
                          </a:solidFill>
                          <a:effectLst/>
                          <a:latin typeface="+mn-lt"/>
                          <a:ea typeface="+mn-ea"/>
                          <a:cs typeface="+mn-cs"/>
                        </a:rPr>
                        <a:t>Li</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O</a:t>
                      </a:r>
                      <a:r>
                        <a:rPr lang="zh-CN" altLang="en-US" sz="1800" b="1" kern="1200" dirty="0" smtClean="0">
                          <a:solidFill>
                            <a:schemeClr val="dk1"/>
                          </a:solidFill>
                          <a:effectLst/>
                          <a:latin typeface="+mn-lt"/>
                          <a:ea typeface="+mn-ea"/>
                          <a:cs typeface="+mn-cs"/>
                        </a:rPr>
                        <a:t>、</a:t>
                      </a:r>
                      <a:r>
                        <a:rPr lang="en-US" altLang="zh-CN" sz="1800" b="1" kern="1200" dirty="0" err="1" smtClean="0">
                          <a:solidFill>
                            <a:schemeClr val="dk1"/>
                          </a:solidFill>
                          <a:effectLst/>
                          <a:latin typeface="+mn-lt"/>
                          <a:ea typeface="+mn-ea"/>
                          <a:cs typeface="+mn-cs"/>
                        </a:rPr>
                        <a:t>MgO</a:t>
                      </a:r>
                      <a:r>
                        <a:rPr lang="zh-CN" altLang="en-US" sz="1800" b="1" kern="1200" dirty="0" smtClean="0">
                          <a:solidFill>
                            <a:schemeClr val="dk1"/>
                          </a:solidFill>
                          <a:effectLst/>
                          <a:latin typeface="+mn-lt"/>
                          <a:ea typeface="+mn-ea"/>
                          <a:cs typeface="+mn-cs"/>
                        </a:rPr>
                        <a:t>、</a:t>
                      </a:r>
                      <a:r>
                        <a:rPr lang="en-US" altLang="zh-CN" sz="1800" b="1" kern="1200" dirty="0" smtClean="0">
                          <a:solidFill>
                            <a:schemeClr val="dk1"/>
                          </a:solidFill>
                          <a:effectLst/>
                          <a:latin typeface="+mn-lt"/>
                          <a:ea typeface="+mn-ea"/>
                          <a:cs typeface="+mn-cs"/>
                        </a:rPr>
                        <a:t>P</a:t>
                      </a:r>
                      <a:r>
                        <a:rPr lang="en-US" altLang="zh-CN" sz="1800" b="1" kern="1200" baseline="-25000" dirty="0" smtClean="0">
                          <a:solidFill>
                            <a:schemeClr val="dk1"/>
                          </a:solidFill>
                          <a:effectLst/>
                          <a:latin typeface="+mn-lt"/>
                          <a:ea typeface="+mn-ea"/>
                          <a:cs typeface="+mn-cs"/>
                        </a:rPr>
                        <a:t>4</a:t>
                      </a:r>
                      <a:r>
                        <a:rPr lang="en-US" altLang="zh-CN" sz="1800" b="1" kern="1200" dirty="0" smtClean="0">
                          <a:solidFill>
                            <a:schemeClr val="dk1"/>
                          </a:solidFill>
                          <a:effectLst/>
                          <a:latin typeface="+mn-lt"/>
                          <a:ea typeface="+mn-ea"/>
                          <a:cs typeface="+mn-cs"/>
                        </a:rPr>
                        <a:t>O</a:t>
                      </a:r>
                      <a:r>
                        <a:rPr lang="en-US" altLang="zh-CN" sz="1800" b="1" kern="1200" baseline="-25000" dirty="0" smtClean="0">
                          <a:solidFill>
                            <a:schemeClr val="dk1"/>
                          </a:solidFill>
                          <a:effectLst/>
                          <a:latin typeface="+mn-lt"/>
                          <a:ea typeface="+mn-ea"/>
                          <a:cs typeface="+mn-cs"/>
                        </a:rPr>
                        <a:t>6</a:t>
                      </a:r>
                      <a:r>
                        <a:rPr lang="zh-CN" altLang="en-US" sz="1800" b="1" kern="1200" dirty="0" smtClean="0">
                          <a:solidFill>
                            <a:schemeClr val="dk1"/>
                          </a:solidFill>
                          <a:effectLst/>
                          <a:latin typeface="+mn-lt"/>
                          <a:ea typeface="+mn-ea"/>
                          <a:cs typeface="+mn-cs"/>
                        </a:rPr>
                        <a:t>、</a:t>
                      </a:r>
                      <a:r>
                        <a:rPr lang="en-US" altLang="zh-CN" sz="1800" b="1" kern="1200" dirty="0" smtClean="0">
                          <a:solidFill>
                            <a:schemeClr val="dk1"/>
                          </a:solidFill>
                          <a:effectLst/>
                          <a:latin typeface="+mn-lt"/>
                          <a:ea typeface="+mn-ea"/>
                          <a:cs typeface="+mn-cs"/>
                        </a:rPr>
                        <a:t>SO</a:t>
                      </a:r>
                      <a:r>
                        <a:rPr lang="en-US" altLang="zh-CN" sz="1800" b="1" kern="1200" baseline="-25000" dirty="0" smtClean="0">
                          <a:solidFill>
                            <a:schemeClr val="dk1"/>
                          </a:solidFill>
                          <a:effectLst/>
                          <a:latin typeface="+mn-lt"/>
                          <a:ea typeface="+mn-ea"/>
                          <a:cs typeface="+mn-cs"/>
                        </a:rPr>
                        <a:t>2</a:t>
                      </a:r>
                      <a:r>
                        <a:rPr lang="zh-CN" altLang="en-US" sz="1800" b="1" kern="1200" baseline="0" dirty="0" smtClean="0">
                          <a:solidFill>
                            <a:schemeClr val="dk1"/>
                          </a:solidFill>
                          <a:effectLst/>
                          <a:latin typeface="+mn-lt"/>
                          <a:ea typeface="+mn-ea"/>
                          <a:cs typeface="+mn-cs"/>
                        </a:rPr>
                        <a:t>熔点数据解释熔点差异原因</a:t>
                      </a:r>
                      <a:endParaRPr lang="zh-CN" altLang="en-US" b="1" dirty="0">
                        <a:solidFill>
                          <a:schemeClr val="tx1"/>
                        </a:solidFill>
                        <a:latin typeface="楷体" charset="0"/>
                        <a:cs typeface="楷体" charset="0"/>
                      </a:endParaRPr>
                    </a:p>
                  </a:txBody>
                  <a:tcPr marL="0" marR="0" marT="63500" marB="6350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234507648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3568" y="3646644"/>
            <a:ext cx="7200800" cy="646331"/>
          </a:xfrm>
          <a:prstGeom prst="rect">
            <a:avLst/>
          </a:prstGeom>
          <a:noFill/>
          <a:ln w="9525">
            <a:noFill/>
          </a:ln>
        </p:spPr>
        <p:txBody>
          <a:bodyPr wrap="square">
            <a:spAutoFit/>
          </a:bodyPr>
          <a:lstStyle/>
          <a:p>
            <a:pPr>
              <a:lnSpc>
                <a:spcPct val="150000"/>
              </a:lnSpc>
            </a:pPr>
            <a:r>
              <a:rPr lang="zh-CN" altLang="en-US" sz="2400" b="1" dirty="0" smtClean="0">
                <a:solidFill>
                  <a:srgbClr val="FF0000"/>
                </a:solidFill>
                <a:latin typeface="宋体" panose="02010600030101010101" pitchFamily="2" charset="-122"/>
                <a:cs typeface="宋体" panose="02010600030101010101" pitchFamily="2" charset="-122"/>
              </a:rPr>
              <a:t>目前尚未考察</a:t>
            </a:r>
            <a:r>
              <a:rPr lang="zh-CN" altLang="en-US" sz="2400" b="1" dirty="0" smtClean="0">
                <a:solidFill>
                  <a:srgbClr val="FF0000"/>
                </a:solidFill>
                <a:latin typeface="宋体" panose="02010600030101010101" pitchFamily="2" charset="-122"/>
                <a:cs typeface="宋体" panose="02010600030101010101" pitchFamily="2" charset="-122"/>
              </a:rPr>
              <a:t>过分子内氢键对物质物理性质的影响</a:t>
            </a:r>
            <a:endParaRPr lang="zh-CN" altLang="en-US" sz="2400" dirty="0">
              <a:solidFill>
                <a:srgbClr val="FF0000"/>
              </a:solidFill>
            </a:endParaRPr>
          </a:p>
        </p:txBody>
      </p:sp>
      <p:sp>
        <p:nvSpPr>
          <p:cNvPr id="4" name="文本框 3"/>
          <p:cNvSpPr txBox="1"/>
          <p:nvPr/>
        </p:nvSpPr>
        <p:spPr>
          <a:xfrm>
            <a:off x="378315" y="727628"/>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grpSp>
        <p:nvGrpSpPr>
          <p:cNvPr id="6" name="Group 3"/>
          <p:cNvGrpSpPr>
            <a:grpSpLocks/>
          </p:cNvGrpSpPr>
          <p:nvPr/>
        </p:nvGrpSpPr>
        <p:grpSpPr bwMode="auto">
          <a:xfrm>
            <a:off x="5007665" y="4479952"/>
            <a:ext cx="3556000" cy="1843087"/>
            <a:chOff x="3180" y="68"/>
            <a:chExt cx="2240" cy="1161"/>
          </a:xfrm>
        </p:grpSpPr>
        <p:graphicFrame>
          <p:nvGraphicFramePr>
            <p:cNvPr id="7" name="Object 4"/>
            <p:cNvGraphicFramePr>
              <a:graphicFrameLocks noChangeAspect="1"/>
            </p:cNvGraphicFramePr>
            <p:nvPr>
              <p:extLst>
                <p:ext uri="{D42A27DB-BD31-4B8C-83A1-F6EECF244321}">
                  <p14:modId xmlns:p14="http://schemas.microsoft.com/office/powerpoint/2010/main" val="527575402"/>
                </p:ext>
              </p:extLst>
            </p:nvPr>
          </p:nvGraphicFramePr>
          <p:xfrm>
            <a:off x="3180" y="68"/>
            <a:ext cx="1140" cy="1161"/>
          </p:xfrm>
          <a:graphic>
            <a:graphicData uri="http://schemas.openxmlformats.org/presentationml/2006/ole">
              <mc:AlternateContent xmlns:mc="http://schemas.openxmlformats.org/markup-compatibility/2006">
                <mc:Choice xmlns:v="urn:schemas-microsoft-com:vml" Requires="v">
                  <p:oleObj spid="_x0000_s2142" name="Document" r:id="rId3" imgW="1028880" imgH="1057320" progId="ChemWindow.Document">
                    <p:embed/>
                  </p:oleObj>
                </mc:Choice>
                <mc:Fallback>
                  <p:oleObj name="Document" r:id="rId3" imgW="1028880" imgH="1057320" progId="ChemWindow.Document">
                    <p:embed/>
                    <p:pic>
                      <p:nvPicPr>
                        <p:cNvPr id="13722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0" y="68"/>
                          <a:ext cx="1140" cy="116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Text Box 5"/>
            <p:cNvSpPr txBox="1">
              <a:spLocks noChangeArrowheads="1"/>
            </p:cNvSpPr>
            <p:nvPr/>
          </p:nvSpPr>
          <p:spPr bwMode="auto">
            <a:xfrm>
              <a:off x="4113" y="935"/>
              <a:ext cx="1307" cy="294"/>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kumimoji="1" lang="zh-CN" altLang="en-US" sz="2400">
                  <a:latin typeface="Times New Roman" panose="02020603050405020304" pitchFamily="18" charset="0"/>
                  <a:ea typeface="楷体_GB2312" pitchFamily="49" charset="-122"/>
                </a:rPr>
                <a:t>邻硝基苯酚</a:t>
              </a:r>
            </a:p>
          </p:txBody>
        </p:sp>
      </p:grpSp>
      <p:graphicFrame>
        <p:nvGraphicFramePr>
          <p:cNvPr id="9" name="Object 12"/>
          <p:cNvGraphicFramePr>
            <a:graphicFrameLocks noChangeAspect="1"/>
          </p:cNvGraphicFramePr>
          <p:nvPr>
            <p:extLst>
              <p:ext uri="{D42A27DB-BD31-4B8C-83A1-F6EECF244321}">
                <p14:modId xmlns:p14="http://schemas.microsoft.com/office/powerpoint/2010/main" val="2354976636"/>
              </p:ext>
            </p:extLst>
          </p:nvPr>
        </p:nvGraphicFramePr>
        <p:xfrm>
          <a:off x="930320" y="5307810"/>
          <a:ext cx="2735262" cy="879475"/>
        </p:xfrm>
        <a:graphic>
          <a:graphicData uri="http://schemas.openxmlformats.org/presentationml/2006/ole">
            <mc:AlternateContent xmlns:mc="http://schemas.openxmlformats.org/markup-compatibility/2006">
              <mc:Choice xmlns:v="urn:schemas-microsoft-com:vml" Requires="v">
                <p:oleObj spid="_x0000_s2143" name="Document" r:id="rId5" imgW="1371600" imgH="504720" progId="ChemWindow.Document">
                  <p:embed/>
                </p:oleObj>
              </mc:Choice>
              <mc:Fallback>
                <p:oleObj name="Document" r:id="rId5" imgW="1371600" imgH="504720" progId="ChemWindow.Document">
                  <p:embed/>
                  <p:pic>
                    <p:nvPicPr>
                      <p:cNvPr id="137228"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0320" y="5307810"/>
                        <a:ext cx="273526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13"/>
          <p:cNvSpPr>
            <a:spLocks noChangeArrowheads="1"/>
          </p:cNvSpPr>
          <p:nvPr/>
        </p:nvSpPr>
        <p:spPr bwMode="auto">
          <a:xfrm>
            <a:off x="857940" y="6171750"/>
            <a:ext cx="31718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lnSpc>
                <a:spcPct val="130000"/>
              </a:lnSpc>
            </a:pPr>
            <a:r>
              <a:rPr kumimoji="1" lang="en-US" altLang="zh-CN" sz="2800">
                <a:solidFill>
                  <a:srgbClr val="000099"/>
                </a:solidFill>
                <a:latin typeface="Times New Roman" panose="02020603050405020304" pitchFamily="18" charset="0"/>
                <a:ea typeface="楷体_GB2312" pitchFamily="49" charset="-122"/>
              </a:rPr>
              <a:t>m.p.  113 </a:t>
            </a:r>
            <a:r>
              <a:rPr kumimoji="1" lang="zh-CN" altLang="en-US" sz="2800">
                <a:solidFill>
                  <a:srgbClr val="000099"/>
                </a:solidFill>
                <a:latin typeface="Times New Roman" panose="02020603050405020304" pitchFamily="18" charset="0"/>
                <a:ea typeface="楷体_GB2312" pitchFamily="49" charset="-122"/>
              </a:rPr>
              <a:t>－ </a:t>
            </a:r>
            <a:r>
              <a:rPr kumimoji="1" lang="en-US" altLang="zh-CN" sz="2800">
                <a:solidFill>
                  <a:srgbClr val="000099"/>
                </a:solidFill>
                <a:latin typeface="Times New Roman" panose="02020603050405020304" pitchFamily="18" charset="0"/>
                <a:ea typeface="楷体_GB2312" pitchFamily="49" charset="-122"/>
              </a:rPr>
              <a:t>114  ℃</a:t>
            </a:r>
          </a:p>
        </p:txBody>
      </p:sp>
      <p:sp>
        <p:nvSpPr>
          <p:cNvPr id="11" name="Rectangle 14"/>
          <p:cNvSpPr>
            <a:spLocks noChangeArrowheads="1"/>
          </p:cNvSpPr>
          <p:nvPr/>
        </p:nvSpPr>
        <p:spPr bwMode="auto">
          <a:xfrm>
            <a:off x="5179115" y="6243188"/>
            <a:ext cx="31670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lnSpc>
                <a:spcPct val="130000"/>
              </a:lnSpc>
            </a:pPr>
            <a:r>
              <a:rPr kumimoji="1" lang="en-US" altLang="zh-CN" sz="2800">
                <a:solidFill>
                  <a:srgbClr val="000099"/>
                </a:solidFill>
                <a:latin typeface="Times New Roman" panose="02020603050405020304" pitchFamily="18" charset="0"/>
              </a:rPr>
              <a:t>m. p.  44 </a:t>
            </a:r>
            <a:r>
              <a:rPr kumimoji="1" lang="zh-CN" altLang="en-US" sz="2800">
                <a:solidFill>
                  <a:srgbClr val="000099"/>
                </a:solidFill>
                <a:latin typeface="Times New Roman" panose="02020603050405020304" pitchFamily="18" charset="0"/>
              </a:rPr>
              <a:t>－ </a:t>
            </a:r>
            <a:r>
              <a:rPr kumimoji="1" lang="en-US" altLang="zh-CN" sz="2800">
                <a:solidFill>
                  <a:srgbClr val="000099"/>
                </a:solidFill>
                <a:latin typeface="Times New Roman" panose="02020603050405020304" pitchFamily="18" charset="0"/>
              </a:rPr>
              <a:t>45  ℃ </a:t>
            </a:r>
          </a:p>
        </p:txBody>
      </p:sp>
      <p:sp>
        <p:nvSpPr>
          <p:cNvPr id="14" name="文本框 13"/>
          <p:cNvSpPr txBox="1"/>
          <p:nvPr/>
        </p:nvSpPr>
        <p:spPr>
          <a:xfrm>
            <a:off x="595085" y="1281368"/>
            <a:ext cx="7200054" cy="1754326"/>
          </a:xfrm>
          <a:prstGeom prst="rect">
            <a:avLst/>
          </a:prstGeom>
          <a:noFill/>
          <a:ln w="9525">
            <a:noFill/>
          </a:ln>
        </p:spPr>
        <p:txBody>
          <a:bodyPr wrap="square">
            <a:spAutoFit/>
          </a:bodyPr>
          <a:lstStyle/>
          <a:p>
            <a:pPr>
              <a:lnSpc>
                <a:spcPct val="150000"/>
              </a:lnSpc>
            </a:pPr>
            <a:r>
              <a:rPr lang="zh-CN" altLang="en-US" sz="2400" b="1" dirty="0" smtClean="0">
                <a:latin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cs typeface="宋体" panose="02010600030101010101" pitchFamily="2" charset="-122"/>
              </a:rPr>
              <a:t>1</a:t>
            </a:r>
            <a:r>
              <a:rPr lang="zh-CN" altLang="en-US" sz="2400" b="1" dirty="0" smtClean="0">
                <a:latin typeface="宋体" panose="02010600030101010101" pitchFamily="2" charset="-122"/>
                <a:cs typeface="宋体" panose="02010600030101010101" pitchFamily="2" charset="-122"/>
              </a:rPr>
              <a:t>）氢键对物质物理性质的影响</a:t>
            </a:r>
            <a:r>
              <a:rPr lang="zh-CN" altLang="en-US" sz="2400" b="1" dirty="0" smtClean="0">
                <a:latin typeface="宋体" panose="02010600030101010101" pitchFamily="2" charset="-122"/>
              </a:rPr>
              <a:t>，</a:t>
            </a:r>
            <a:r>
              <a:rPr lang="zh-CN" altLang="en-US" sz="2400" b="1" dirty="0">
                <a:latin typeface="宋体" panose="02010600030101010101" pitchFamily="2" charset="-122"/>
              </a:rPr>
              <a:t>并解释</a:t>
            </a:r>
            <a:r>
              <a:rPr lang="zh-CN" altLang="en-US" sz="2400" b="1" dirty="0" smtClean="0">
                <a:latin typeface="宋体" panose="02010600030101010101" pitchFamily="2" charset="-122"/>
              </a:rPr>
              <a:t>原因</a:t>
            </a:r>
            <a:endParaRPr lang="zh-CN" altLang="en-US" sz="2400" dirty="0"/>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）氢键的表达式</a:t>
            </a:r>
            <a:endParaRPr lang="en-US" altLang="zh-CN" sz="2400" b="1" dirty="0" smtClean="0">
              <a:latin typeface="宋体" panose="02010600030101010101" pitchFamily="2" charset="-122"/>
            </a:endParaRPr>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）范德华力对</a:t>
            </a:r>
            <a:r>
              <a:rPr lang="zh-CN" altLang="en-US" sz="2400" b="1" dirty="0">
                <a:latin typeface="宋体" panose="02010600030101010101" pitchFamily="2" charset="-122"/>
                <a:cs typeface="宋体" panose="02010600030101010101" pitchFamily="2" charset="-122"/>
              </a:rPr>
              <a:t>物质物理性质的影响</a:t>
            </a:r>
            <a:r>
              <a:rPr lang="zh-CN" altLang="en-US" sz="2400" b="1" dirty="0">
                <a:latin typeface="宋体" panose="02010600030101010101" pitchFamily="2" charset="-122"/>
              </a:rPr>
              <a:t>，并解释</a:t>
            </a:r>
            <a:r>
              <a:rPr lang="zh-CN" altLang="en-US" sz="2400" b="1" dirty="0" smtClean="0">
                <a:latin typeface="宋体" panose="02010600030101010101" pitchFamily="2" charset="-122"/>
              </a:rPr>
              <a:t>原因</a:t>
            </a:r>
            <a:endParaRPr lang="zh-CN" altLang="en-US" sz="2400" dirty="0">
              <a:solidFill>
                <a:srgbClr val="FF0000"/>
              </a:solidFill>
            </a:endParaRPr>
          </a:p>
        </p:txBody>
      </p:sp>
    </p:spTree>
    <p:extLst>
      <p:ext uri="{BB962C8B-B14F-4D97-AF65-F5344CB8AC3E}">
        <p14:creationId xmlns:p14="http://schemas.microsoft.com/office/powerpoint/2010/main" val="271462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766192" y="589679"/>
            <a:ext cx="7467600" cy="581025"/>
          </a:xfrm>
        </p:spPr>
        <p:txBody>
          <a:bodyPr>
            <a:normAutofit/>
          </a:bodyPr>
          <a:lstStyle/>
          <a:p>
            <a:pPr algn="ctr">
              <a:defRPr/>
            </a:pPr>
            <a:r>
              <a:rPr lang="zh-CN" altLang="en-US" sz="3200" b="1" dirty="0">
                <a:solidFill>
                  <a:schemeClr val="tx1"/>
                </a:solidFill>
                <a:latin typeface="+mn-ea"/>
                <a:ea typeface="+mn-ea"/>
              </a:rPr>
              <a:t>第二章 化学键与分子结构</a:t>
            </a:r>
          </a:p>
        </p:txBody>
      </p:sp>
      <p:graphicFrame>
        <p:nvGraphicFramePr>
          <p:cNvPr id="4" name="表格 3"/>
          <p:cNvGraphicFramePr>
            <a:graphicFrameLocks noGrp="1"/>
          </p:cNvGraphicFramePr>
          <p:nvPr>
            <p:extLst>
              <p:ext uri="{D42A27DB-BD31-4B8C-83A1-F6EECF244321}">
                <p14:modId xmlns:p14="http://schemas.microsoft.com/office/powerpoint/2010/main" val="3827487978"/>
              </p:ext>
            </p:extLst>
          </p:nvPr>
        </p:nvGraphicFramePr>
        <p:xfrm>
          <a:off x="539552" y="1628800"/>
          <a:ext cx="8251634" cy="4651534"/>
        </p:xfrm>
        <a:graphic>
          <a:graphicData uri="http://schemas.openxmlformats.org/drawingml/2006/table">
            <a:tbl>
              <a:tblPr firstRow="1" bandRow="1">
                <a:tableStyleId>{5C22544A-7EE6-4342-B048-85BDC9FD1C3A}</a:tableStyleId>
              </a:tblPr>
              <a:tblGrid>
                <a:gridCol w="4125817">
                  <a:extLst>
                    <a:ext uri="{9D8B030D-6E8A-4147-A177-3AD203B41FA5}">
                      <a16:colId xmlns:a16="http://schemas.microsoft.com/office/drawing/2014/main" val="20000"/>
                    </a:ext>
                  </a:extLst>
                </a:gridCol>
                <a:gridCol w="4125817">
                  <a:extLst>
                    <a:ext uri="{9D8B030D-6E8A-4147-A177-3AD203B41FA5}">
                      <a16:colId xmlns:a16="http://schemas.microsoft.com/office/drawing/2014/main" val="20001"/>
                    </a:ext>
                  </a:extLst>
                </a:gridCol>
              </a:tblGrid>
              <a:tr h="427886">
                <a:tc>
                  <a:txBody>
                    <a:bodyPr/>
                    <a:lstStyle/>
                    <a:p>
                      <a:pPr indent="266700" algn="ctr">
                        <a:spcAft>
                          <a:spcPts val="0"/>
                        </a:spcAft>
                      </a:pPr>
                      <a:r>
                        <a:rPr lang="en-US" altLang="zh-CN" sz="2400" b="1" kern="100" dirty="0" smtClean="0">
                          <a:solidFill>
                            <a:srgbClr val="000000"/>
                          </a:solidFill>
                          <a:effectLst/>
                          <a:latin typeface="Times New Roman" panose="02020603050405020304" pitchFamily="18" charset="0"/>
                          <a:ea typeface="宋体" panose="02010600030101010101" pitchFamily="2" charset="-122"/>
                        </a:rPr>
                        <a:t>2017</a:t>
                      </a:r>
                      <a:r>
                        <a:rPr lang="zh-CN" altLang="zh-CN" sz="2400" b="1" kern="100" dirty="0" smtClean="0">
                          <a:solidFill>
                            <a:srgbClr val="000000"/>
                          </a:solidFill>
                          <a:effectLst/>
                          <a:latin typeface="Times New Roman" panose="02020603050405020304" pitchFamily="18" charset="0"/>
                          <a:ea typeface="宋体" panose="02010600030101010101" pitchFamily="2" charset="-122"/>
                        </a:rPr>
                        <a:t>年</a:t>
                      </a:r>
                      <a:r>
                        <a:rPr lang="en-US" altLang="zh-CN" sz="2400" b="1" kern="100" dirty="0" smtClean="0">
                          <a:solidFill>
                            <a:srgbClr val="000000"/>
                          </a:solidFill>
                          <a:effectLst/>
                          <a:latin typeface="Times New Roman" panose="02020603050405020304" pitchFamily="18" charset="0"/>
                          <a:ea typeface="宋体" panose="02010600030101010101" pitchFamily="2" charset="-122"/>
                        </a:rPr>
                        <a:t>---2019</a:t>
                      </a:r>
                      <a:r>
                        <a:rPr lang="zh-CN" altLang="en-US" sz="2400" b="1" kern="100" dirty="0" smtClean="0">
                          <a:solidFill>
                            <a:srgbClr val="000000"/>
                          </a:solidFill>
                          <a:effectLst/>
                          <a:latin typeface="Times New Roman" panose="02020603050405020304" pitchFamily="18" charset="0"/>
                          <a:ea typeface="宋体" panose="02010600030101010101" pitchFamily="2" charset="-122"/>
                        </a:rPr>
                        <a:t>年</a:t>
                      </a:r>
                      <a:r>
                        <a:rPr lang="zh-CN" sz="2400" b="1" kern="100" dirty="0" smtClean="0">
                          <a:solidFill>
                            <a:srgbClr val="000000"/>
                          </a:solidFill>
                          <a:effectLst/>
                          <a:latin typeface="Times New Roman" panose="02020603050405020304" pitchFamily="18" charset="0"/>
                          <a:ea typeface="宋体" panose="02010600030101010101" pitchFamily="2" charset="-122"/>
                        </a:rPr>
                        <a:t>考试</a:t>
                      </a:r>
                      <a:r>
                        <a:rPr lang="zh-CN" sz="2400" b="1" kern="100" dirty="0">
                          <a:solidFill>
                            <a:srgbClr val="000000"/>
                          </a:solidFill>
                          <a:effectLst/>
                          <a:latin typeface="Times New Roman" panose="02020603050405020304" pitchFamily="18" charset="0"/>
                          <a:ea typeface="宋体" panose="02010600030101010101" pitchFamily="2" charset="-122"/>
                        </a:rPr>
                        <a:t>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266700" algn="ctr">
                        <a:spcAft>
                          <a:spcPts val="0"/>
                        </a:spcAft>
                      </a:pPr>
                      <a:r>
                        <a:rPr lang="en-US" sz="2400" b="1" kern="100" dirty="0">
                          <a:solidFill>
                            <a:srgbClr val="000000"/>
                          </a:solidFill>
                          <a:effectLst/>
                          <a:latin typeface="Times New Roman" panose="02020603050405020304" pitchFamily="18" charset="0"/>
                          <a:ea typeface="宋体" panose="02010600030101010101" pitchFamily="2" charset="-122"/>
                        </a:rPr>
                        <a:t>2016</a:t>
                      </a:r>
                      <a:r>
                        <a:rPr lang="zh-CN" altLang="en-US" sz="2400" b="1" kern="100" dirty="0">
                          <a:solidFill>
                            <a:srgbClr val="000000"/>
                          </a:solidFill>
                          <a:effectLst/>
                          <a:latin typeface="Times New Roman" panose="02020603050405020304" pitchFamily="18" charset="0"/>
                          <a:ea typeface="宋体" panose="02010600030101010101" pitchFamily="2" charset="-122"/>
                        </a:rPr>
                        <a:t>年</a:t>
                      </a:r>
                      <a:r>
                        <a:rPr lang="zh-CN" sz="2400" b="1" kern="100" dirty="0">
                          <a:solidFill>
                            <a:srgbClr val="000000"/>
                          </a:solidFill>
                          <a:effectLst/>
                          <a:latin typeface="Times New Roman" panose="02020603050405020304" pitchFamily="18" charset="0"/>
                          <a:ea typeface="宋体" panose="02010600030101010101" pitchFamily="2" charset="-122"/>
                        </a:rPr>
                        <a:t>考试大纲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4223648">
                <a:tc>
                  <a:txBody>
                    <a:bodyPr/>
                    <a:lstStyle/>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9900FF"/>
                          </a:solidFill>
                          <a:effectLst/>
                          <a:latin typeface="楷体" panose="02010609060101010101" pitchFamily="49" charset="-122"/>
                          <a:ea typeface="楷体" panose="02010609060101010101" pitchFamily="49" charset="-122"/>
                          <a:cs typeface="+mn-cs"/>
                        </a:rPr>
                        <a:t>理解</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离子键的形成，能根据离子化合物的结构特征解释其物理性质</a:t>
                      </a:r>
                      <a:endParaRPr lang="en-US" altLang="zh-CN" sz="2000" b="1" kern="1200" dirty="0">
                        <a:solidFill>
                          <a:schemeClr val="tx1"/>
                        </a:solidFill>
                        <a:effectLst/>
                        <a:latin typeface="楷体" panose="02010609060101010101" pitchFamily="49" charset="-122"/>
                        <a:ea typeface="楷体" panose="02010609060101010101" pitchFamily="49" charset="-122"/>
                        <a:cs typeface="+mn-cs"/>
                      </a:endParaRP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）了解共价键的形成、</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极性、</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类型（σ 键和 π 键），了解配位键的含义</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3</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9900FF"/>
                          </a:solidFill>
                          <a:effectLst/>
                          <a:latin typeface="楷体" panose="02010609060101010101" pitchFamily="49" charset="-122"/>
                          <a:ea typeface="楷体" panose="02010609060101010101" pitchFamily="49" charset="-122"/>
                          <a:cs typeface="+mn-cs"/>
                        </a:rPr>
                        <a:t>能</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用键能、键长、键角等说明简单分子的某些性质。</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4</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）了解杂化轨道理论及</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简单</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的杂化轨道类型（</a:t>
                      </a:r>
                      <a:r>
                        <a:rPr lang="en-US" altLang="zh-CN" sz="2000" b="1" kern="1200" dirty="0" err="1">
                          <a:solidFill>
                            <a:schemeClr val="dk1"/>
                          </a:solidFill>
                          <a:effectLst/>
                          <a:latin typeface="楷体" panose="02010609060101010101" pitchFamily="49" charset="-122"/>
                          <a:ea typeface="楷体" panose="02010609060101010101" pitchFamily="49" charset="-122"/>
                          <a:cs typeface="+mn-cs"/>
                        </a:rPr>
                        <a:t>sp</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smtClean="0">
                          <a:solidFill>
                            <a:schemeClr val="dk1"/>
                          </a:solidFill>
                          <a:effectLst/>
                          <a:latin typeface="楷体" panose="02010609060101010101" pitchFamily="49" charset="-122"/>
                          <a:ea typeface="楷体" panose="02010609060101010101" pitchFamily="49" charset="-122"/>
                          <a:cs typeface="+mn-cs"/>
                        </a:rPr>
                        <a:t>sp</a:t>
                      </a:r>
                      <a:r>
                        <a:rPr lang="en-US" altLang="zh-CN" sz="2000" b="1" kern="1200" baseline="30000" dirty="0" smtClean="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smtClean="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sp</a:t>
                      </a:r>
                      <a:r>
                        <a:rPr lang="en-US" altLang="zh-CN" sz="2000" b="1" kern="1200" baseline="30000" dirty="0">
                          <a:solidFill>
                            <a:schemeClr val="dk1"/>
                          </a:solidFill>
                          <a:effectLst/>
                          <a:latin typeface="楷体" panose="02010609060101010101" pitchFamily="49" charset="-122"/>
                          <a:ea typeface="楷体" panose="02010609060101010101" pitchFamily="49" charset="-122"/>
                          <a:cs typeface="+mn-cs"/>
                        </a:rPr>
                        <a:t>3</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 </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5</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9900FF"/>
                          </a:solidFill>
                          <a:effectLst/>
                          <a:latin typeface="楷体" panose="02010609060101010101" pitchFamily="49" charset="-122"/>
                          <a:ea typeface="楷体" panose="02010609060101010101" pitchFamily="49" charset="-122"/>
                          <a:cs typeface="+mn-cs"/>
                        </a:rPr>
                        <a:t>能</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用价层电子对互斥理论或者杂化轨道理论推测简单分子或离子的空间结构。</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理解离子键的形成，能根据离子化合物的结构特征解释其物理性质</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）了解共价键的</a:t>
                      </a:r>
                      <a:r>
                        <a:rPr lang="zh-CN" altLang="en-US" sz="2000" b="1" kern="1200" dirty="0">
                          <a:solidFill>
                            <a:schemeClr val="dk1"/>
                          </a:solidFill>
                          <a:effectLst/>
                          <a:latin typeface="楷体" panose="02010609060101010101" pitchFamily="49" charset="-122"/>
                          <a:ea typeface="楷体" panose="02010609060101010101" pitchFamily="49" charset="-122"/>
                          <a:cs typeface="+mn-cs"/>
                        </a:rPr>
                        <a:t>主要类型</a:t>
                      </a:r>
                      <a:r>
                        <a:rPr lang="zh-CN" altLang="zh-CN" sz="2000" b="1" kern="1200" dirty="0">
                          <a:solidFill>
                            <a:schemeClr val="tx1"/>
                          </a:solidFill>
                          <a:effectLst/>
                          <a:latin typeface="楷体" panose="02010609060101010101" pitchFamily="49" charset="-122"/>
                          <a:ea typeface="楷体" panose="02010609060101010101" pitchFamily="49" charset="-122"/>
                          <a:cs typeface="+mn-cs"/>
                        </a:rPr>
                        <a:t>σ 键和 π 键</a:t>
                      </a:r>
                      <a:r>
                        <a:rPr lang="zh-CN" altLang="en-US"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能用键能、键长、键角等说明简单分子的某些性质。</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r>
                        <a:rPr lang="zh-CN" altLang="en-US"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3</a:t>
                      </a:r>
                      <a:r>
                        <a:rPr lang="zh-CN" altLang="en-US" sz="2000" b="1" kern="1200" dirty="0">
                          <a:solidFill>
                            <a:schemeClr val="dk1"/>
                          </a:solidFill>
                          <a:effectLst/>
                          <a:latin typeface="楷体" panose="02010609060101010101" pitchFamily="49" charset="-122"/>
                          <a:ea typeface="楷体" panose="02010609060101010101" pitchFamily="49" charset="-122"/>
                          <a:cs typeface="+mn-cs"/>
                        </a:rPr>
                        <a:t>）了解简单配位化合物的成键情况</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4</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）了解杂化轨道理论及常见的杂化轨道类型（</a:t>
                      </a:r>
                      <a:r>
                        <a:rPr lang="en-US" altLang="zh-CN" sz="2000" b="1" kern="1200" dirty="0" err="1" smtClean="0">
                          <a:solidFill>
                            <a:schemeClr val="dk1"/>
                          </a:solidFill>
                          <a:effectLst/>
                          <a:latin typeface="楷体" panose="02010609060101010101" pitchFamily="49" charset="-122"/>
                          <a:ea typeface="楷体" panose="02010609060101010101" pitchFamily="49" charset="-122"/>
                          <a:cs typeface="+mn-cs"/>
                        </a:rPr>
                        <a:t>sp</a:t>
                      </a:r>
                      <a:r>
                        <a:rPr lang="zh-CN" altLang="en-US" sz="2000" b="1" kern="1200" dirty="0" smtClean="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smtClean="0">
                          <a:solidFill>
                            <a:schemeClr val="dk1"/>
                          </a:solidFill>
                          <a:effectLst/>
                          <a:latin typeface="楷体" panose="02010609060101010101" pitchFamily="49" charset="-122"/>
                          <a:ea typeface="楷体" panose="02010609060101010101" pitchFamily="49" charset="-122"/>
                          <a:cs typeface="+mn-cs"/>
                        </a:rPr>
                        <a:t>sp</a:t>
                      </a:r>
                      <a:r>
                        <a:rPr lang="en-US" altLang="zh-CN" sz="2000" b="1" kern="1200" baseline="30000" dirty="0" smtClean="0">
                          <a:solidFill>
                            <a:schemeClr val="dk1"/>
                          </a:solidFill>
                          <a:effectLst/>
                          <a:latin typeface="楷体" panose="02010609060101010101" pitchFamily="49" charset="-122"/>
                          <a:ea typeface="楷体" panose="02010609060101010101" pitchFamily="49" charset="-122"/>
                          <a:cs typeface="+mn-cs"/>
                        </a:rPr>
                        <a:t>2</a:t>
                      </a:r>
                      <a:r>
                        <a:rPr lang="zh-CN" altLang="en-US" sz="2000" b="1" kern="1200" dirty="0" smtClean="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smtClean="0">
                          <a:solidFill>
                            <a:schemeClr val="dk1"/>
                          </a:solidFill>
                          <a:effectLst/>
                          <a:latin typeface="楷体" panose="02010609060101010101" pitchFamily="49" charset="-122"/>
                          <a:ea typeface="楷体" panose="02010609060101010101" pitchFamily="49" charset="-122"/>
                          <a:cs typeface="+mn-cs"/>
                        </a:rPr>
                        <a:t>sp</a:t>
                      </a:r>
                      <a:r>
                        <a:rPr lang="en-US" altLang="zh-CN" sz="2000" b="1" kern="1200" baseline="30000" dirty="0" smtClean="0">
                          <a:solidFill>
                            <a:schemeClr val="dk1"/>
                          </a:solidFill>
                          <a:effectLst/>
                          <a:latin typeface="楷体" panose="02010609060101010101" pitchFamily="49" charset="-122"/>
                          <a:ea typeface="楷体" panose="02010609060101010101" pitchFamily="49" charset="-122"/>
                          <a:cs typeface="+mn-cs"/>
                        </a:rPr>
                        <a:t>3</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en-US" sz="2000" b="1" kern="1200" dirty="0">
                          <a:solidFill>
                            <a:schemeClr val="dk1"/>
                          </a:solidFill>
                          <a:effectLst/>
                          <a:latin typeface="楷体" panose="02010609060101010101" pitchFamily="49" charset="-122"/>
                          <a:ea typeface="楷体" panose="02010609060101010101" pitchFamily="49" charset="-122"/>
                          <a:cs typeface="+mn-cs"/>
                        </a:rPr>
                        <a:t>。</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r>
                        <a:rPr lang="zh-CN" altLang="en-US"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5</a:t>
                      </a:r>
                      <a:r>
                        <a:rPr lang="zh-CN" altLang="en-US"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能用价层电子对互斥理论或者杂化轨道理论推测常见的简单分子或者离子的空间结构</a:t>
                      </a:r>
                      <a:r>
                        <a:rPr lang="zh-CN" altLang="zh-CN" sz="2000" b="1" kern="1200" dirty="0" smtClean="0">
                          <a:solidFill>
                            <a:schemeClr val="dk1"/>
                          </a:solidFill>
                          <a:effectLst/>
                          <a:latin typeface="楷体" panose="02010609060101010101" pitchFamily="49" charset="-122"/>
                          <a:ea typeface="楷体" panose="02010609060101010101" pitchFamily="49" charset="-122"/>
                          <a:cs typeface="+mn-cs"/>
                        </a:rPr>
                        <a:t>。</a:t>
                      </a:r>
                      <a:endParaRPr lang="zh-CN" altLang="zh-CN" sz="2000" b="1" kern="1200" dirty="0">
                        <a:solidFill>
                          <a:schemeClr val="dk1"/>
                        </a:solidFill>
                        <a:effectLst/>
                        <a:latin typeface="楷体" panose="02010609060101010101" pitchFamily="49" charset="-122"/>
                        <a:ea typeface="楷体" panose="02010609060101010101" pitchFamily="49" charset="-122"/>
                        <a:cs typeface="+mn-cs"/>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bl>
          </a:graphicData>
        </a:graphic>
      </p:graphicFrame>
      <p:sp>
        <p:nvSpPr>
          <p:cNvPr id="8" name="椭圆 41995"/>
          <p:cNvSpPr>
            <a:spLocks noChangeArrowheads="1"/>
          </p:cNvSpPr>
          <p:nvPr/>
        </p:nvSpPr>
        <p:spPr bwMode="auto">
          <a:xfrm>
            <a:off x="3260898" y="2924944"/>
            <a:ext cx="1224136" cy="432048"/>
          </a:xfrm>
          <a:prstGeom prst="ellipse">
            <a:avLst/>
          </a:prstGeom>
          <a:noFill/>
          <a:ln w="57150">
            <a:solidFill>
              <a:srgbClr val="FF00FF"/>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600" b="1" dirty="0">
              <a:solidFill>
                <a:srgbClr val="FF0000"/>
              </a:solidFill>
              <a:latin typeface="Tahoma" panose="020B0604030504040204" pitchFamily="34" charset="0"/>
            </a:endParaRPr>
          </a:p>
          <a:p>
            <a:pPr eaLnBrk="1" hangingPunct="1">
              <a:spcBef>
                <a:spcPct val="0"/>
              </a:spcBef>
              <a:buClrTx/>
              <a:buFont typeface="Arial" panose="020B0604020202020204" pitchFamily="34" charset="0"/>
              <a:buNone/>
            </a:pPr>
            <a:r>
              <a:rPr lang="zh-CN" altLang="en-US" sz="1600" b="1" dirty="0">
                <a:solidFill>
                  <a:srgbClr val="FF0000"/>
                </a:solidFill>
                <a:latin typeface="Tahoma" panose="020B0604030504040204" pitchFamily="34" charset="0"/>
              </a:rPr>
              <a:t>                                </a:t>
            </a:r>
            <a:r>
              <a:rPr lang="zh-CN" altLang="en-US" sz="1600" b="1" dirty="0" smtClean="0">
                <a:solidFill>
                  <a:srgbClr val="FF0000"/>
                </a:solidFill>
                <a:latin typeface="Tahoma" panose="020B0604030504040204" pitchFamily="34" charset="0"/>
              </a:rPr>
              <a:t>   </a:t>
            </a:r>
            <a:endParaRPr lang="en-US" altLang="zh-CN" sz="1600" b="1" dirty="0" smtClean="0">
              <a:solidFill>
                <a:srgbClr val="FF0000"/>
              </a:solidFill>
              <a:latin typeface="Tahoma" panose="020B0604030504040204" pitchFamily="34" charset="0"/>
            </a:endParaRPr>
          </a:p>
          <a:p>
            <a:pPr eaLnBrk="1" hangingPunct="1">
              <a:spcBef>
                <a:spcPct val="0"/>
              </a:spcBef>
              <a:buClrTx/>
              <a:buFont typeface="Arial" panose="020B0604020202020204" pitchFamily="34" charset="0"/>
              <a:buNone/>
            </a:pPr>
            <a:r>
              <a:rPr lang="zh-CN" altLang="en-US" sz="1600" b="1" dirty="0" smtClean="0">
                <a:solidFill>
                  <a:srgbClr val="FF0000"/>
                </a:solidFill>
                <a:latin typeface="Tahoma" panose="020B0604030504040204" pitchFamily="34" charset="0"/>
              </a:rPr>
              <a:t>  新增</a:t>
            </a:r>
            <a:endParaRPr lang="zh-CN" altLang="en-US" sz="1600" b="1" dirty="0">
              <a:solidFill>
                <a:srgbClr val="FF0000"/>
              </a:solidFill>
              <a:latin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79512" y="116632"/>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黑体" panose="02010600030101010101" pitchFamily="2" charset="-122"/>
                <a:ea typeface="黑体" panose="02010600030101010101" pitchFamily="2" charset="-122"/>
              </a:rPr>
              <a:t>拓展迁移：</a:t>
            </a:r>
            <a:endParaRPr lang="zh-CN" altLang="zh-CN" sz="2800" b="1" dirty="0">
              <a:solidFill>
                <a:schemeClr val="dk1"/>
              </a:solidFill>
            </a:endParaRPr>
          </a:p>
        </p:txBody>
      </p:sp>
      <p:pic>
        <p:nvPicPr>
          <p:cNvPr id="72" name="图片 71"/>
          <p:cNvPicPr>
            <a:picLocks noChangeAspect="1"/>
          </p:cNvPicPr>
          <p:nvPr/>
        </p:nvPicPr>
        <p:blipFill>
          <a:blip r:embed="rId2"/>
          <a:stretch>
            <a:fillRect/>
          </a:stretch>
        </p:blipFill>
        <p:spPr>
          <a:xfrm>
            <a:off x="179512" y="1114989"/>
            <a:ext cx="4680519" cy="3312368"/>
          </a:xfrm>
          <a:prstGeom prst="rect">
            <a:avLst/>
          </a:prstGeom>
        </p:spPr>
      </p:pic>
      <p:grpSp>
        <p:nvGrpSpPr>
          <p:cNvPr id="73" name="Group 2"/>
          <p:cNvGrpSpPr>
            <a:grpSpLocks/>
          </p:cNvGrpSpPr>
          <p:nvPr/>
        </p:nvGrpSpPr>
        <p:grpSpPr bwMode="auto">
          <a:xfrm>
            <a:off x="6300192" y="53835"/>
            <a:ext cx="2592288" cy="3712068"/>
            <a:chOff x="2835" y="673"/>
            <a:chExt cx="2575" cy="3256"/>
          </a:xfrm>
        </p:grpSpPr>
        <p:pic>
          <p:nvPicPr>
            <p:cNvPr id="74" name="Picture 3" descr="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4" y="673"/>
              <a:ext cx="2076" cy="3256"/>
            </a:xfrm>
            <a:prstGeom prst="rect">
              <a:avLst/>
            </a:prstGeom>
            <a:noFill/>
            <a:extLst>
              <a:ext uri="{909E8E84-426E-40DD-AFC4-6F175D3DCCD1}">
                <a14:hiddenFill xmlns:a14="http://schemas.microsoft.com/office/drawing/2010/main">
                  <a:solidFill>
                    <a:srgbClr val="FFFFFF"/>
                  </a:solidFill>
                </a14:hiddenFill>
              </a:ext>
            </a:extLst>
          </p:spPr>
        </p:pic>
        <p:sp>
          <p:nvSpPr>
            <p:cNvPr id="75" name="Text Box 4"/>
            <p:cNvSpPr txBox="1">
              <a:spLocks noChangeArrowheads="1"/>
            </p:cNvSpPr>
            <p:nvPr/>
          </p:nvSpPr>
          <p:spPr bwMode="auto">
            <a:xfrm>
              <a:off x="2835" y="1344"/>
              <a:ext cx="317" cy="2313"/>
            </a:xfrm>
            <a:prstGeom prst="rect">
              <a:avLst/>
            </a:prstGeom>
            <a:gradFill rotWithShape="1">
              <a:gsLst>
                <a:gs pos="0">
                  <a:srgbClr val="BFE2B0">
                    <a:gamma/>
                    <a:tint val="0"/>
                    <a:invGamma/>
                  </a:srgbClr>
                </a:gs>
                <a:gs pos="50000">
                  <a:srgbClr val="BFE2B0"/>
                </a:gs>
                <a:gs pos="100000">
                  <a:srgbClr val="BFE2B0">
                    <a:gamma/>
                    <a:tint val="0"/>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r>
                <a:rPr kumimoji="1" lang="zh-CN" altLang="en-US" sz="2800" b="0">
                  <a:latin typeface="Times New Roman" panose="02020603050405020304" pitchFamily="18" charset="0"/>
                  <a:ea typeface="黑体" panose="02010609060101010101" pitchFamily="49" charset="-122"/>
                </a:rPr>
                <a:t>冰的氢键结构</a:t>
              </a:r>
            </a:p>
          </p:txBody>
        </p:sp>
        <p:sp>
          <p:nvSpPr>
            <p:cNvPr id="76" name="Rectangle 5"/>
            <p:cNvSpPr>
              <a:spLocks noChangeArrowheads="1"/>
            </p:cNvSpPr>
            <p:nvPr/>
          </p:nvSpPr>
          <p:spPr bwMode="auto">
            <a:xfrm>
              <a:off x="3878" y="3679"/>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zh-CN" altLang="en-US">
                  <a:latin typeface="Times New Roman" panose="02020603050405020304" pitchFamily="18" charset="0"/>
                  <a:ea typeface="黑体" panose="02010609060101010101" pitchFamily="49" charset="-122"/>
                </a:rPr>
                <a:t>氧</a:t>
              </a:r>
            </a:p>
          </p:txBody>
        </p:sp>
        <p:sp>
          <p:nvSpPr>
            <p:cNvPr id="77" name="Rectangle 6"/>
            <p:cNvSpPr>
              <a:spLocks noChangeArrowheads="1"/>
            </p:cNvSpPr>
            <p:nvPr/>
          </p:nvSpPr>
          <p:spPr bwMode="auto">
            <a:xfrm>
              <a:off x="3878" y="3475"/>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zh-CN" altLang="en-US">
                  <a:latin typeface="Times New Roman" panose="02020603050405020304" pitchFamily="18" charset="0"/>
                  <a:ea typeface="黑体" panose="02010609060101010101" pitchFamily="49" charset="-122"/>
                </a:rPr>
                <a:t>氢</a:t>
              </a:r>
            </a:p>
          </p:txBody>
        </p:sp>
      </p:grpSp>
      <p:sp>
        <p:nvSpPr>
          <p:cNvPr id="78" name="矩形 77"/>
          <p:cNvSpPr>
            <a:spLocks noChangeArrowheads="1"/>
          </p:cNvSpPr>
          <p:nvPr/>
        </p:nvSpPr>
        <p:spPr bwMode="auto">
          <a:xfrm>
            <a:off x="395536" y="570681"/>
            <a:ext cx="52685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smtClean="0">
                <a:latin typeface="黑体" panose="02010600030101010101" pitchFamily="2" charset="-122"/>
                <a:ea typeface="黑体" panose="02010600030101010101" pitchFamily="2" charset="-122"/>
              </a:rPr>
              <a:t>1.H</a:t>
            </a:r>
            <a:r>
              <a:rPr lang="en-US" altLang="zh-CN" sz="2800" b="1" baseline="-25000" dirty="0" smtClean="0">
                <a:latin typeface="黑体" panose="02010600030101010101" pitchFamily="2" charset="-122"/>
                <a:ea typeface="黑体" panose="02010600030101010101" pitchFamily="2" charset="-122"/>
              </a:rPr>
              <a:t>2</a:t>
            </a:r>
            <a:r>
              <a:rPr lang="en-US" altLang="zh-CN" sz="2800" b="1" dirty="0" smtClean="0">
                <a:latin typeface="黑体" panose="02010600030101010101" pitchFamily="2" charset="-122"/>
                <a:ea typeface="黑体" panose="02010600030101010101" pitchFamily="2" charset="-122"/>
              </a:rPr>
              <a:t>O</a:t>
            </a:r>
            <a:r>
              <a:rPr lang="zh-CN" altLang="en-US" sz="2800" b="1" dirty="0" smtClean="0">
                <a:latin typeface="黑体" panose="02010600030101010101" pitchFamily="2" charset="-122"/>
                <a:ea typeface="黑体" panose="02010600030101010101" pitchFamily="2" charset="-122"/>
              </a:rPr>
              <a:t>、</a:t>
            </a:r>
            <a:r>
              <a:rPr lang="en-US" altLang="zh-CN" sz="2800" b="1" dirty="0" smtClean="0">
                <a:latin typeface="黑体" panose="02010600030101010101" pitchFamily="2" charset="-122"/>
                <a:ea typeface="黑体" panose="02010600030101010101" pitchFamily="2" charset="-122"/>
              </a:rPr>
              <a:t>HF</a:t>
            </a:r>
            <a:r>
              <a:rPr lang="zh-CN" altLang="en-US" sz="2800" b="1" dirty="0" smtClean="0">
                <a:latin typeface="黑体" panose="02010600030101010101" pitchFamily="2" charset="-122"/>
                <a:ea typeface="黑体" panose="02010600030101010101" pitchFamily="2" charset="-122"/>
              </a:rPr>
              <a:t>、</a:t>
            </a:r>
            <a:r>
              <a:rPr lang="en-US" altLang="zh-CN" sz="2800" b="1" dirty="0" smtClean="0">
                <a:latin typeface="黑体" panose="02010600030101010101" pitchFamily="2" charset="-122"/>
                <a:ea typeface="黑体" panose="02010600030101010101" pitchFamily="2" charset="-122"/>
              </a:rPr>
              <a:t>NH</a:t>
            </a:r>
            <a:r>
              <a:rPr lang="en-US" altLang="zh-CN" sz="2800" b="1" baseline="-25000" dirty="0" smtClean="0">
                <a:latin typeface="黑体" panose="02010600030101010101" pitchFamily="2" charset="-122"/>
                <a:ea typeface="黑体" panose="02010600030101010101" pitchFamily="2" charset="-122"/>
              </a:rPr>
              <a:t>3</a:t>
            </a:r>
            <a:r>
              <a:rPr lang="zh-CN" altLang="en-US" sz="2800" b="1" dirty="0" smtClean="0">
                <a:latin typeface="黑体" panose="02010600030101010101" pitchFamily="2" charset="-122"/>
                <a:ea typeface="黑体" panose="02010600030101010101" pitchFamily="2" charset="-122"/>
              </a:rPr>
              <a:t>沸点的分析</a:t>
            </a:r>
            <a:endParaRPr lang="zh-CN" altLang="zh-CN" sz="2800" b="1" dirty="0">
              <a:solidFill>
                <a:schemeClr val="dk1"/>
              </a:solidFill>
            </a:endParaRPr>
          </a:p>
        </p:txBody>
      </p:sp>
      <p:pic>
        <p:nvPicPr>
          <p:cNvPr id="80" name="图片 79"/>
          <p:cNvPicPr>
            <a:picLocks noChangeAspect="1"/>
          </p:cNvPicPr>
          <p:nvPr/>
        </p:nvPicPr>
        <p:blipFill>
          <a:blip r:embed="rId4"/>
          <a:stretch>
            <a:fillRect/>
          </a:stretch>
        </p:blipFill>
        <p:spPr>
          <a:xfrm>
            <a:off x="5486573" y="3892522"/>
            <a:ext cx="3654343" cy="2965478"/>
          </a:xfrm>
          <a:prstGeom prst="rect">
            <a:avLst/>
          </a:prstGeom>
        </p:spPr>
      </p:pic>
      <p:sp>
        <p:nvSpPr>
          <p:cNvPr id="81" name="矩形 80"/>
          <p:cNvSpPr>
            <a:spLocks noChangeArrowheads="1"/>
          </p:cNvSpPr>
          <p:nvPr/>
        </p:nvSpPr>
        <p:spPr bwMode="auto">
          <a:xfrm>
            <a:off x="99528" y="4384634"/>
            <a:ext cx="1800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黑体" panose="02010600030101010101" pitchFamily="2" charset="-122"/>
                <a:ea typeface="黑体" panose="02010600030101010101" pitchFamily="2" charset="-122"/>
              </a:rPr>
              <a:t>考</a:t>
            </a:r>
            <a:r>
              <a:rPr lang="zh-CN" altLang="en-US" sz="2800" b="1" dirty="0" smtClean="0">
                <a:solidFill>
                  <a:srgbClr val="FF0000"/>
                </a:solidFill>
                <a:latin typeface="黑体" panose="02010600030101010101" pitchFamily="2" charset="-122"/>
                <a:ea typeface="黑体" panose="02010600030101010101" pitchFamily="2" charset="-122"/>
              </a:rPr>
              <a:t>型建模</a:t>
            </a:r>
            <a:endParaRPr lang="zh-CN" altLang="zh-CN" sz="2800" b="1" dirty="0">
              <a:solidFill>
                <a:srgbClr val="FF0000"/>
              </a:solidFill>
            </a:endParaRPr>
          </a:p>
        </p:txBody>
      </p:sp>
      <p:sp>
        <p:nvSpPr>
          <p:cNvPr id="82" name="矩形 81"/>
          <p:cNvSpPr>
            <a:spLocks noChangeArrowheads="1"/>
          </p:cNvSpPr>
          <p:nvPr/>
        </p:nvSpPr>
        <p:spPr bwMode="auto">
          <a:xfrm>
            <a:off x="158247" y="5029113"/>
            <a:ext cx="64087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FF0000"/>
                </a:solidFill>
                <a:latin typeface="黑体" panose="02010600030101010101" pitchFamily="2" charset="-122"/>
                <a:ea typeface="黑体" panose="02010600030101010101" pitchFamily="2" charset="-122"/>
              </a:rPr>
              <a:t>沸点比较</a:t>
            </a:r>
            <a:endParaRPr lang="en-US" altLang="zh-CN" sz="2400" b="1" dirty="0" smtClean="0">
              <a:solidFill>
                <a:srgbClr val="FF0000"/>
              </a:solidFill>
              <a:latin typeface="黑体" panose="02010600030101010101" pitchFamily="2" charset="-122"/>
              <a:ea typeface="黑体" panose="02010600030101010101" pitchFamily="2" charset="-122"/>
            </a:endParaRPr>
          </a:p>
          <a:p>
            <a:pPr eaLnBrk="1" hangingPunct="1"/>
            <a:r>
              <a:rPr lang="zh-CN" altLang="en-US" sz="2400" b="1" dirty="0" smtClean="0">
                <a:solidFill>
                  <a:srgbClr val="FF0000"/>
                </a:solidFill>
                <a:latin typeface="黑体" panose="02010600030101010101" pitchFamily="2" charset="-122"/>
                <a:ea typeface="黑体" panose="02010600030101010101" pitchFamily="2" charset="-122"/>
              </a:rPr>
              <a:t>（</a:t>
            </a:r>
            <a:r>
              <a:rPr lang="en-US" altLang="zh-CN" sz="2400" b="1" dirty="0" smtClean="0">
                <a:solidFill>
                  <a:srgbClr val="FF0000"/>
                </a:solidFill>
                <a:latin typeface="黑体" panose="02010600030101010101" pitchFamily="2" charset="-122"/>
                <a:ea typeface="黑体" panose="02010600030101010101" pitchFamily="2" charset="-122"/>
              </a:rPr>
              <a:t>1</a:t>
            </a:r>
            <a:r>
              <a:rPr lang="zh-CN" altLang="en-US" sz="2400" b="1" dirty="0" smtClean="0">
                <a:solidFill>
                  <a:srgbClr val="FF0000"/>
                </a:solidFill>
                <a:latin typeface="黑体" panose="02010600030101010101" pitchFamily="2" charset="-122"/>
                <a:ea typeface="黑体" panose="02010600030101010101" pitchFamily="2" charset="-122"/>
              </a:rPr>
              <a:t>）晶体分类：原子</a:t>
            </a:r>
            <a:r>
              <a:rPr lang="en-US" altLang="zh-CN" sz="2400" b="1" dirty="0" smtClean="0">
                <a:solidFill>
                  <a:srgbClr val="FF0000"/>
                </a:solidFill>
                <a:latin typeface="黑体" panose="02010600030101010101" pitchFamily="2" charset="-122"/>
                <a:ea typeface="黑体" panose="02010600030101010101" pitchFamily="2" charset="-122"/>
              </a:rPr>
              <a:t>&gt;</a:t>
            </a:r>
            <a:r>
              <a:rPr lang="zh-CN" altLang="en-US" sz="2400" b="1" dirty="0" smtClean="0">
                <a:solidFill>
                  <a:srgbClr val="FF0000"/>
                </a:solidFill>
                <a:latin typeface="黑体" panose="02010600030101010101" pitchFamily="2" charset="-122"/>
                <a:ea typeface="黑体" panose="02010600030101010101" pitchFamily="2" charset="-122"/>
              </a:rPr>
              <a:t>离子</a:t>
            </a:r>
            <a:r>
              <a:rPr lang="en-US" altLang="zh-CN" sz="2400" b="1" dirty="0" smtClean="0">
                <a:solidFill>
                  <a:srgbClr val="FF0000"/>
                </a:solidFill>
                <a:latin typeface="黑体" panose="02010600030101010101" pitchFamily="2" charset="-122"/>
                <a:ea typeface="黑体" panose="02010600030101010101" pitchFamily="2" charset="-122"/>
              </a:rPr>
              <a:t>&gt;</a:t>
            </a:r>
            <a:r>
              <a:rPr lang="zh-CN" altLang="en-US" sz="2400" b="1" dirty="0" smtClean="0">
                <a:solidFill>
                  <a:srgbClr val="FF0000"/>
                </a:solidFill>
                <a:latin typeface="黑体" panose="02010600030101010101" pitchFamily="2" charset="-122"/>
                <a:ea typeface="黑体" panose="02010600030101010101" pitchFamily="2" charset="-122"/>
              </a:rPr>
              <a:t>金属</a:t>
            </a:r>
            <a:r>
              <a:rPr lang="en-US" altLang="zh-CN" sz="2400" b="1" dirty="0" smtClean="0">
                <a:solidFill>
                  <a:srgbClr val="FF0000"/>
                </a:solidFill>
                <a:latin typeface="黑体" panose="02010600030101010101" pitchFamily="2" charset="-122"/>
                <a:ea typeface="黑体" panose="02010600030101010101" pitchFamily="2" charset="-122"/>
              </a:rPr>
              <a:t>&gt;</a:t>
            </a:r>
            <a:r>
              <a:rPr lang="zh-CN" altLang="en-US" sz="2400" b="1" dirty="0" smtClean="0">
                <a:solidFill>
                  <a:srgbClr val="FF0000"/>
                </a:solidFill>
                <a:latin typeface="黑体" panose="02010600030101010101" pitchFamily="2" charset="-122"/>
                <a:ea typeface="黑体" panose="02010600030101010101" pitchFamily="2" charset="-122"/>
              </a:rPr>
              <a:t>分子</a:t>
            </a:r>
            <a:endParaRPr lang="en-US" altLang="zh-CN" sz="2400" b="1" dirty="0" smtClean="0">
              <a:solidFill>
                <a:srgbClr val="FF0000"/>
              </a:solidFill>
              <a:latin typeface="黑体" panose="02010600030101010101" pitchFamily="2" charset="-122"/>
              <a:ea typeface="黑体" panose="02010600030101010101" pitchFamily="2" charset="-122"/>
            </a:endParaRPr>
          </a:p>
          <a:p>
            <a:pPr eaLnBrk="1" hangingPunct="1"/>
            <a:r>
              <a:rPr lang="zh-CN" altLang="en-US" sz="2400" b="1" dirty="0" smtClean="0">
                <a:solidFill>
                  <a:srgbClr val="FF0000"/>
                </a:solidFill>
                <a:latin typeface="黑体" panose="02010600030101010101" pitchFamily="2" charset="-122"/>
                <a:ea typeface="黑体" panose="02010600030101010101" pitchFamily="2" charset="-122"/>
              </a:rPr>
              <a:t>（</a:t>
            </a:r>
            <a:r>
              <a:rPr lang="en-US" altLang="zh-CN" sz="2400" b="1" dirty="0" smtClean="0">
                <a:solidFill>
                  <a:srgbClr val="FF0000"/>
                </a:solidFill>
                <a:latin typeface="黑体" panose="02010600030101010101" pitchFamily="2" charset="-122"/>
                <a:ea typeface="黑体" panose="02010600030101010101" pitchFamily="2" charset="-122"/>
              </a:rPr>
              <a:t>2</a:t>
            </a:r>
            <a:r>
              <a:rPr lang="zh-CN" altLang="en-US" sz="2400" b="1" dirty="0" smtClean="0">
                <a:solidFill>
                  <a:srgbClr val="FF0000"/>
                </a:solidFill>
                <a:latin typeface="黑体" panose="02010600030101010101" pitchFamily="2" charset="-122"/>
                <a:ea typeface="黑体" panose="02010600030101010101" pitchFamily="2" charset="-122"/>
              </a:rPr>
              <a:t>）分子晶体：先分子间氢键、分子量、</a:t>
            </a:r>
            <a:endParaRPr lang="en-US" altLang="zh-CN" sz="2400" b="1" dirty="0" smtClean="0">
              <a:solidFill>
                <a:srgbClr val="FF0000"/>
              </a:solidFill>
              <a:latin typeface="黑体" panose="02010600030101010101" pitchFamily="2" charset="-122"/>
              <a:ea typeface="黑体" panose="02010600030101010101" pitchFamily="2" charset="-122"/>
            </a:endParaRPr>
          </a:p>
          <a:p>
            <a:pPr eaLnBrk="1" hangingPunct="1"/>
            <a:r>
              <a:rPr lang="zh-CN" altLang="en-US" sz="2400" b="1" dirty="0" smtClean="0">
                <a:solidFill>
                  <a:srgbClr val="FF0000"/>
                </a:solidFill>
                <a:latin typeface="黑体" panose="02010600030101010101" pitchFamily="2" charset="-122"/>
                <a:ea typeface="黑体" panose="02010600030101010101" pitchFamily="2" charset="-122"/>
              </a:rPr>
              <a:t>极性（</a:t>
            </a:r>
            <a:r>
              <a:rPr lang="en-US" altLang="zh-CN" sz="2400" b="1" dirty="0" smtClean="0">
                <a:solidFill>
                  <a:srgbClr val="FF0000"/>
                </a:solidFill>
                <a:latin typeface="黑体" panose="02010600030101010101" pitchFamily="2" charset="-122"/>
                <a:ea typeface="黑体" panose="02010600030101010101" pitchFamily="2" charset="-122"/>
              </a:rPr>
              <a:t>CO</a:t>
            </a:r>
            <a:r>
              <a:rPr lang="zh-CN" altLang="en-US" sz="2400" b="1" dirty="0" smtClean="0">
                <a:solidFill>
                  <a:srgbClr val="FF0000"/>
                </a:solidFill>
                <a:latin typeface="黑体" panose="02010600030101010101" pitchFamily="2" charset="-122"/>
                <a:ea typeface="黑体" panose="02010600030101010101" pitchFamily="2" charset="-122"/>
              </a:rPr>
              <a:t>、</a:t>
            </a:r>
            <a:r>
              <a:rPr lang="en-US" altLang="zh-CN" sz="2400" b="1" dirty="0" smtClean="0">
                <a:solidFill>
                  <a:srgbClr val="FF0000"/>
                </a:solidFill>
                <a:latin typeface="黑体" panose="02010600030101010101" pitchFamily="2" charset="-122"/>
                <a:ea typeface="黑体" panose="02010600030101010101" pitchFamily="2" charset="-122"/>
              </a:rPr>
              <a:t>N</a:t>
            </a:r>
            <a:r>
              <a:rPr lang="en-US" altLang="zh-CN" sz="2400" b="1" baseline="-25000" dirty="0" smtClean="0">
                <a:solidFill>
                  <a:srgbClr val="FF0000"/>
                </a:solidFill>
                <a:latin typeface="黑体" panose="02010600030101010101" pitchFamily="2" charset="-122"/>
                <a:ea typeface="黑体" panose="02010600030101010101" pitchFamily="2" charset="-122"/>
              </a:rPr>
              <a:t>2</a:t>
            </a:r>
            <a:r>
              <a:rPr lang="zh-CN" altLang="en-US" sz="2400" b="1" dirty="0" smtClean="0">
                <a:solidFill>
                  <a:srgbClr val="FF0000"/>
                </a:solidFill>
                <a:latin typeface="黑体" panose="02010600030101010101" pitchFamily="2" charset="-122"/>
                <a:ea typeface="黑体" panose="02010600030101010101" pitchFamily="2" charset="-122"/>
              </a:rPr>
              <a:t>）</a:t>
            </a:r>
            <a:endParaRPr lang="zh-CN" altLang="zh-CN" sz="2400" b="1" dirty="0">
              <a:solidFill>
                <a:srgbClr val="FF0000"/>
              </a:solidFill>
            </a:endParaRPr>
          </a:p>
        </p:txBody>
      </p:sp>
    </p:spTree>
    <p:extLst>
      <p:ext uri="{BB962C8B-B14F-4D97-AF65-F5344CB8AC3E}">
        <p14:creationId xmlns:p14="http://schemas.microsoft.com/office/powerpoint/2010/main" val="79533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diamond(in)">
                                      <p:cBhvr>
                                        <p:cTn id="7"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39552" y="692696"/>
            <a:ext cx="690756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smtClean="0">
                <a:latin typeface="黑体" panose="02010600030101010101" pitchFamily="2" charset="-122"/>
                <a:ea typeface="黑体" panose="02010600030101010101" pitchFamily="2" charset="-122"/>
              </a:rPr>
              <a:t>2.</a:t>
            </a:r>
            <a:r>
              <a:rPr lang="zh-CN" altLang="en-US" sz="2800" b="1" dirty="0" smtClean="0">
                <a:latin typeface="黑体" panose="02010600030101010101" pitchFamily="2" charset="-122"/>
                <a:ea typeface="黑体" panose="02010600030101010101" pitchFamily="2" charset="-122"/>
              </a:rPr>
              <a:t>（</a:t>
            </a:r>
            <a:r>
              <a:rPr lang="en-US" altLang="zh-CN" sz="2800" b="1" dirty="0" smtClean="0">
                <a:latin typeface="黑体" panose="02010600030101010101" pitchFamily="2" charset="-122"/>
                <a:ea typeface="黑体" panose="02010600030101010101" pitchFamily="2" charset="-122"/>
              </a:rPr>
              <a:t>1</a:t>
            </a:r>
            <a:r>
              <a:rPr lang="zh-CN" altLang="en-US" sz="2800" b="1" dirty="0" smtClean="0">
                <a:latin typeface="黑体" panose="02010600030101010101" pitchFamily="2" charset="-122"/>
                <a:ea typeface="黑体" panose="02010600030101010101" pitchFamily="2" charset="-122"/>
              </a:rPr>
              <a:t>）</a:t>
            </a:r>
            <a:r>
              <a:rPr lang="en-US" altLang="zh-CN" sz="2800" b="1" dirty="0" smtClean="0">
                <a:latin typeface="黑体" panose="02010600030101010101" pitchFamily="2" charset="-122"/>
                <a:ea typeface="黑体" panose="02010600030101010101" pitchFamily="2" charset="-122"/>
              </a:rPr>
              <a:t>NaHCO</a:t>
            </a:r>
            <a:r>
              <a:rPr lang="en-US" altLang="zh-CN" sz="2800" b="1" baseline="-25000" dirty="0" smtClean="0">
                <a:latin typeface="黑体" panose="02010600030101010101" pitchFamily="2" charset="-122"/>
                <a:ea typeface="黑体" panose="02010600030101010101" pitchFamily="2" charset="-122"/>
              </a:rPr>
              <a:t>3</a:t>
            </a:r>
            <a:r>
              <a:rPr lang="zh-CN" altLang="en-US" sz="2800" b="1" dirty="0" smtClean="0">
                <a:latin typeface="黑体" panose="02010600030101010101" pitchFamily="2" charset="-122"/>
                <a:ea typeface="黑体" panose="02010600030101010101" pitchFamily="2" charset="-122"/>
              </a:rPr>
              <a:t>溶解度为什么比</a:t>
            </a:r>
            <a:r>
              <a:rPr lang="en-US" altLang="zh-CN" sz="2800" b="1" dirty="0" smtClean="0">
                <a:latin typeface="黑体" panose="02010600030101010101" pitchFamily="2" charset="-122"/>
                <a:ea typeface="黑体" panose="02010600030101010101" pitchFamily="2" charset="-122"/>
              </a:rPr>
              <a:t>Na</a:t>
            </a:r>
            <a:r>
              <a:rPr lang="en-US" altLang="zh-CN" sz="2800" b="1" baseline="-25000" dirty="0" smtClean="0">
                <a:latin typeface="黑体" panose="02010600030101010101" pitchFamily="2" charset="-122"/>
                <a:ea typeface="黑体" panose="02010600030101010101" pitchFamily="2" charset="-122"/>
              </a:rPr>
              <a:t>2</a:t>
            </a:r>
            <a:r>
              <a:rPr lang="en-US" altLang="zh-CN" sz="2800" b="1" dirty="0" smtClean="0">
                <a:latin typeface="黑体" panose="02010600030101010101" pitchFamily="2" charset="-122"/>
                <a:ea typeface="黑体" panose="02010600030101010101" pitchFamily="2" charset="-122"/>
              </a:rPr>
              <a:t>CO</a:t>
            </a:r>
            <a:r>
              <a:rPr lang="en-US" altLang="zh-CN" sz="2800" b="1" baseline="-25000" dirty="0" smtClean="0">
                <a:latin typeface="黑体" panose="02010600030101010101" pitchFamily="2" charset="-122"/>
                <a:ea typeface="黑体" panose="02010600030101010101" pitchFamily="2" charset="-122"/>
              </a:rPr>
              <a:t>3</a:t>
            </a:r>
            <a:r>
              <a:rPr lang="zh-CN" altLang="en-US" sz="2800" b="1" dirty="0" smtClean="0">
                <a:latin typeface="黑体" panose="02010600030101010101" pitchFamily="2" charset="-122"/>
                <a:ea typeface="黑体" panose="02010600030101010101" pitchFamily="2" charset="-122"/>
              </a:rPr>
              <a:t>的小</a:t>
            </a:r>
            <a:endParaRPr lang="en-US" altLang="zh-CN" sz="2800" b="1" dirty="0" smtClean="0">
              <a:latin typeface="黑体" panose="02010600030101010101" pitchFamily="2" charset="-122"/>
              <a:ea typeface="黑体" panose="02010600030101010101" pitchFamily="2" charset="-122"/>
            </a:endParaRPr>
          </a:p>
          <a:p>
            <a:pPr eaLnBrk="1" hangingPunct="1"/>
            <a:r>
              <a:rPr lang="zh-CN" altLang="en-US" sz="2800" b="1" dirty="0" smtClean="0">
                <a:solidFill>
                  <a:schemeClr val="dk1"/>
                </a:solidFill>
                <a:latin typeface="黑体" panose="02010600030101010101" pitchFamily="2" charset="-122"/>
                <a:ea typeface="黑体" panose="02010600030101010101" pitchFamily="2" charset="-122"/>
              </a:rPr>
              <a:t>  （</a:t>
            </a:r>
            <a:r>
              <a:rPr lang="en-US" altLang="zh-CN" sz="2800" b="1" dirty="0" smtClean="0">
                <a:solidFill>
                  <a:schemeClr val="dk1"/>
                </a:solidFill>
                <a:latin typeface="黑体" panose="02010600030101010101" pitchFamily="2" charset="-122"/>
                <a:ea typeface="黑体" panose="02010600030101010101" pitchFamily="2" charset="-122"/>
              </a:rPr>
              <a:t>2</a:t>
            </a:r>
            <a:r>
              <a:rPr lang="zh-CN" altLang="en-US" sz="2800" b="1" dirty="0" smtClean="0">
                <a:solidFill>
                  <a:schemeClr val="dk1"/>
                </a:solidFill>
                <a:latin typeface="黑体" panose="02010600030101010101" pitchFamily="2" charset="-122"/>
                <a:ea typeface="黑体" panose="02010600030101010101" pitchFamily="2" charset="-122"/>
              </a:rPr>
              <a:t>）</a:t>
            </a:r>
            <a:r>
              <a:rPr lang="en-US" altLang="zh-CN" sz="2800" b="1" dirty="0" smtClean="0">
                <a:solidFill>
                  <a:schemeClr val="dk1"/>
                </a:solidFill>
                <a:latin typeface="黑体" panose="02010600030101010101" pitchFamily="2" charset="-122"/>
                <a:ea typeface="黑体" panose="02010600030101010101" pitchFamily="2" charset="-122"/>
              </a:rPr>
              <a:t>NaHCO</a:t>
            </a:r>
            <a:r>
              <a:rPr lang="en-US" altLang="zh-CN" sz="2800" b="1" baseline="-25000" dirty="0" smtClean="0">
                <a:solidFill>
                  <a:schemeClr val="dk1"/>
                </a:solidFill>
                <a:latin typeface="黑体" panose="02010600030101010101" pitchFamily="2" charset="-122"/>
                <a:ea typeface="黑体" panose="02010600030101010101" pitchFamily="2" charset="-122"/>
              </a:rPr>
              <a:t>3</a:t>
            </a:r>
            <a:r>
              <a:rPr lang="zh-CN" altLang="en-US" sz="2800" b="1" dirty="0" smtClean="0">
                <a:solidFill>
                  <a:schemeClr val="dk1"/>
                </a:solidFill>
                <a:latin typeface="黑体" panose="02010600030101010101" pitchFamily="2" charset="-122"/>
                <a:ea typeface="黑体" panose="02010600030101010101" pitchFamily="2" charset="-122"/>
              </a:rPr>
              <a:t>浓度越大，</a:t>
            </a:r>
            <a:r>
              <a:rPr lang="en-US" altLang="zh-CN" sz="2800" b="1" dirty="0" smtClean="0">
                <a:solidFill>
                  <a:schemeClr val="dk1"/>
                </a:solidFill>
                <a:latin typeface="黑体" panose="02010600030101010101" pitchFamily="2" charset="-122"/>
                <a:ea typeface="黑体" panose="02010600030101010101" pitchFamily="2" charset="-122"/>
              </a:rPr>
              <a:t>pH</a:t>
            </a:r>
            <a:r>
              <a:rPr lang="zh-CN" altLang="en-US" sz="2800" b="1" dirty="0" smtClean="0">
                <a:solidFill>
                  <a:schemeClr val="dk1"/>
                </a:solidFill>
                <a:latin typeface="黑体" panose="02010600030101010101" pitchFamily="2" charset="-122"/>
                <a:ea typeface="黑体" panose="02010600030101010101" pitchFamily="2" charset="-122"/>
              </a:rPr>
              <a:t>值越小</a:t>
            </a:r>
            <a:endParaRPr lang="zh-CN" altLang="zh-CN" sz="2800" b="1" dirty="0">
              <a:solidFill>
                <a:schemeClr val="dk1"/>
              </a:solidFill>
            </a:endParaRPr>
          </a:p>
        </p:txBody>
      </p:sp>
      <p:pic>
        <p:nvPicPr>
          <p:cNvPr id="4" name="图片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6200000">
            <a:off x="2167397" y="1236179"/>
            <a:ext cx="3651870" cy="4869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4258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264727840"/>
              </p:ext>
            </p:extLst>
          </p:nvPr>
        </p:nvGraphicFramePr>
        <p:xfrm>
          <a:off x="179512" y="1282957"/>
          <a:ext cx="8809037" cy="3155917"/>
        </p:xfrm>
        <a:graphic>
          <a:graphicData uri="http://schemas.openxmlformats.org/drawingml/2006/table">
            <a:tbl>
              <a:tblPr firstRow="1" bandRow="1">
                <a:tableStyleId>{5C22544A-7EE6-4342-B048-85BDC9FD1C3A}</a:tableStyleId>
              </a:tblPr>
              <a:tblGrid>
                <a:gridCol w="2786062">
                  <a:extLst>
                    <a:ext uri="{9D8B030D-6E8A-4147-A177-3AD203B41FA5}">
                      <a16:colId xmlns:a16="http://schemas.microsoft.com/office/drawing/2014/main" val="20000"/>
                    </a:ext>
                  </a:extLst>
                </a:gridCol>
                <a:gridCol w="6022975">
                  <a:extLst>
                    <a:ext uri="{9D8B030D-6E8A-4147-A177-3AD203B41FA5}">
                      <a16:colId xmlns:a16="http://schemas.microsoft.com/office/drawing/2014/main" val="20001"/>
                    </a:ext>
                  </a:extLst>
                </a:gridCol>
              </a:tblGrid>
              <a:tr h="35069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smtClean="0">
                          <a:solidFill>
                            <a:schemeClr val="tx1"/>
                          </a:solidFill>
                        </a:rPr>
                        <a:t>近</a:t>
                      </a:r>
                      <a:r>
                        <a:rPr lang="en-US" altLang="zh-CN" sz="1800" b="1" dirty="0" smtClean="0">
                          <a:solidFill>
                            <a:schemeClr val="tx1"/>
                          </a:solidFill>
                        </a:rPr>
                        <a:t>9</a:t>
                      </a:r>
                      <a:r>
                        <a:rPr lang="zh-CN" altLang="en-US" sz="1800" b="1" dirty="0" smtClean="0">
                          <a:solidFill>
                            <a:schemeClr val="tx1"/>
                          </a:solidFill>
                        </a:rPr>
                        <a:t>年</a:t>
                      </a:r>
                      <a:r>
                        <a:rPr lang="zh-CN" altLang="en-US" sz="1800" b="1" dirty="0">
                          <a:solidFill>
                            <a:schemeClr val="tx1"/>
                          </a:solidFill>
                        </a:rPr>
                        <a:t>全国卷试题</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solidFill>
                            <a:schemeClr val="tx1"/>
                          </a:solidFill>
                        </a:rPr>
                        <a:t>考查知识点</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53695">
                <a:tc>
                  <a:txBody>
                    <a:bodyPr/>
                    <a:lstStyle/>
                    <a:p>
                      <a:r>
                        <a:rPr lang="en-US" altLang="zh-CN" sz="1800" b="1" dirty="0">
                          <a:solidFill>
                            <a:srgbClr val="FF0000"/>
                          </a:solidFill>
                          <a:latin typeface="楷体" panose="02010609060101010101" pitchFamily="49" charset="-122"/>
                          <a:ea typeface="楷体" panose="02010609060101010101" pitchFamily="49" charset="-122"/>
                        </a:rPr>
                        <a:t>2011</a:t>
                      </a:r>
                      <a:r>
                        <a:rPr lang="zh-CN" altLang="en-US" sz="1800" b="1" dirty="0">
                          <a:solidFill>
                            <a:srgbClr val="FF0000"/>
                          </a:solidFill>
                          <a:latin typeface="楷体" panose="02010609060101010101" pitchFamily="49" charset="-122"/>
                          <a:ea typeface="楷体" panose="02010609060101010101" pitchFamily="49" charset="-122"/>
                        </a:rPr>
                        <a:t>年</a:t>
                      </a:r>
                      <a:r>
                        <a:rPr lang="zh-CN" altLang="en-US" sz="1800" b="1" dirty="0">
                          <a:latin typeface="楷体" panose="02010609060101010101" pitchFamily="49" charset="-122"/>
                          <a:ea typeface="楷体" panose="02010609060101010101" pitchFamily="49" charset="-122"/>
                        </a:rPr>
                        <a:t>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baseline="0" dirty="0">
                          <a:latin typeface="楷体" panose="02010609060101010101" pitchFamily="49" charset="-122"/>
                          <a:ea typeface="楷体" panose="02010609060101010101" pitchFamily="49" charset="-122"/>
                        </a:rPr>
                        <a:t>B</a:t>
                      </a:r>
                      <a:r>
                        <a:rPr lang="zh-CN" altLang="en-US" sz="1800" b="1" baseline="0" dirty="0">
                          <a:latin typeface="楷体" panose="02010609060101010101" pitchFamily="49" charset="-122"/>
                          <a:ea typeface="楷体" panose="02010609060101010101" pitchFamily="49" charset="-122"/>
                        </a:rPr>
                        <a:t>原子杂化方式，</a:t>
                      </a:r>
                      <a:r>
                        <a:rPr lang="en-US" altLang="zh-CN" sz="1800" b="1" baseline="0" dirty="0">
                          <a:latin typeface="楷体" panose="02010609060101010101" pitchFamily="49" charset="-122"/>
                          <a:ea typeface="楷体" panose="02010609060101010101" pitchFamily="49" charset="-122"/>
                        </a:rPr>
                        <a:t>BF</a:t>
                      </a:r>
                      <a:r>
                        <a:rPr lang="en-US" altLang="zh-CN" sz="1800" b="1" baseline="-25000" dirty="0">
                          <a:latin typeface="楷体" panose="02010609060101010101" pitchFamily="49" charset="-122"/>
                          <a:ea typeface="楷体" panose="02010609060101010101" pitchFamily="49" charset="-122"/>
                        </a:rPr>
                        <a:t>4</a:t>
                      </a:r>
                      <a:r>
                        <a:rPr lang="en-US" altLang="zh-CN" sz="1800" b="1" baseline="30000" dirty="0">
                          <a:latin typeface="楷体" panose="02010609060101010101" pitchFamily="49" charset="-122"/>
                          <a:ea typeface="楷体" panose="02010609060101010101" pitchFamily="49" charset="-122"/>
                        </a:rPr>
                        <a:t>-</a:t>
                      </a:r>
                      <a:r>
                        <a:rPr lang="zh-CN" altLang="en-US" sz="1800" b="1" baseline="0" dirty="0">
                          <a:latin typeface="楷体" panose="02010609060101010101" pitchFamily="49" charset="-122"/>
                          <a:ea typeface="楷体" panose="02010609060101010101" pitchFamily="49" charset="-122"/>
                        </a:rPr>
                        <a:t>立体构型</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55689">
                <a:tc>
                  <a:txBody>
                    <a:bodyPr/>
                    <a:lstStyle/>
                    <a:p>
                      <a:r>
                        <a:rPr lang="en-US" altLang="zh-CN" sz="1800" b="1" dirty="0">
                          <a:solidFill>
                            <a:srgbClr val="FF0000"/>
                          </a:solidFill>
                          <a:latin typeface="楷体" panose="02010609060101010101" pitchFamily="49" charset="-122"/>
                          <a:ea typeface="楷体" panose="02010609060101010101" pitchFamily="49" charset="-122"/>
                        </a:rPr>
                        <a:t>2012</a:t>
                      </a:r>
                      <a:r>
                        <a:rPr lang="zh-CN" altLang="en-US" sz="1800" b="1" dirty="0">
                          <a:solidFill>
                            <a:srgbClr val="FF0000"/>
                          </a:solidFill>
                          <a:latin typeface="楷体" panose="02010609060101010101" pitchFamily="49" charset="-122"/>
                          <a:ea typeface="楷体" panose="02010609060101010101" pitchFamily="49" charset="-122"/>
                        </a:rPr>
                        <a:t>年</a:t>
                      </a:r>
                      <a:r>
                        <a:rPr lang="zh-CN" altLang="en-US" sz="1800" b="1" dirty="0">
                          <a:latin typeface="楷体" panose="02010609060101010101" pitchFamily="49" charset="-122"/>
                          <a:ea typeface="楷体" panose="02010609060101010101" pitchFamily="49" charset="-122"/>
                        </a:rPr>
                        <a:t>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题⑴</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S</a:t>
                      </a:r>
                      <a:r>
                        <a:rPr lang="en-US" altLang="zh-CN" sz="1800" b="1" baseline="-25000" dirty="0">
                          <a:latin typeface="楷体" panose="02010609060101010101" pitchFamily="49" charset="-122"/>
                          <a:ea typeface="楷体" panose="02010609060101010101" pitchFamily="49" charset="-122"/>
                        </a:rPr>
                        <a:t>8</a:t>
                      </a:r>
                      <a:r>
                        <a:rPr lang="zh-CN" altLang="en-US" sz="1800" b="1" baseline="0" dirty="0">
                          <a:latin typeface="楷体" panose="02010609060101010101" pitchFamily="49" charset="-122"/>
                          <a:ea typeface="楷体" panose="02010609060101010101" pitchFamily="49" charset="-122"/>
                        </a:rPr>
                        <a:t>分子中</a:t>
                      </a:r>
                      <a:r>
                        <a:rPr lang="en-US" altLang="zh-CN" sz="1800" b="1" baseline="0" dirty="0">
                          <a:latin typeface="楷体" panose="02010609060101010101" pitchFamily="49" charset="-122"/>
                          <a:ea typeface="楷体" panose="02010609060101010101" pitchFamily="49" charset="-122"/>
                        </a:rPr>
                        <a:t>S</a:t>
                      </a:r>
                      <a:r>
                        <a:rPr lang="zh-CN" altLang="en-US" sz="1800" b="1" baseline="0" dirty="0">
                          <a:latin typeface="楷体" panose="02010609060101010101" pitchFamily="49" charset="-122"/>
                          <a:ea typeface="楷体" panose="02010609060101010101" pitchFamily="49" charset="-122"/>
                        </a:rPr>
                        <a:t>原子轨道杂化方式</a:t>
                      </a:r>
                      <a:r>
                        <a:rPr lang="en-US" altLang="zh-CN" sz="1800" b="1" baseline="0"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 SeO</a:t>
                      </a:r>
                      <a:r>
                        <a:rPr lang="en-US" altLang="zh-CN" sz="1800" b="1" baseline="-25000" dirty="0">
                          <a:latin typeface="楷体" panose="02010609060101010101" pitchFamily="49" charset="-122"/>
                          <a:ea typeface="楷体" panose="02010609060101010101" pitchFamily="49" charset="-122"/>
                        </a:rPr>
                        <a:t>3</a:t>
                      </a:r>
                      <a:r>
                        <a:rPr lang="zh-CN" altLang="en-US" sz="1800" b="1" baseline="0" dirty="0">
                          <a:latin typeface="楷体" panose="02010609060101010101" pitchFamily="49" charset="-122"/>
                          <a:ea typeface="楷体" panose="02010609060101010101" pitchFamily="49" charset="-122"/>
                        </a:rPr>
                        <a:t>、</a:t>
                      </a:r>
                      <a:r>
                        <a:rPr lang="en-US" altLang="zh-CN" sz="1800" b="1" baseline="0" dirty="0">
                          <a:latin typeface="楷体" panose="02010609060101010101" pitchFamily="49" charset="-122"/>
                          <a:ea typeface="楷体" panose="02010609060101010101" pitchFamily="49" charset="-122"/>
                        </a:rPr>
                        <a:t>SO</a:t>
                      </a:r>
                      <a:r>
                        <a:rPr lang="en-US" altLang="zh-CN" sz="1800" b="1" baseline="-25000" dirty="0">
                          <a:latin typeface="楷体" panose="02010609060101010101" pitchFamily="49" charset="-122"/>
                          <a:ea typeface="楷体" panose="02010609060101010101" pitchFamily="49" charset="-122"/>
                        </a:rPr>
                        <a:t>3</a:t>
                      </a:r>
                      <a:r>
                        <a:rPr lang="en-US" altLang="zh-CN" sz="1800" b="1" baseline="30000" dirty="0">
                          <a:latin typeface="楷体" panose="02010609060101010101" pitchFamily="49" charset="-122"/>
                          <a:ea typeface="楷体" panose="02010609060101010101" pitchFamily="49" charset="-122"/>
                        </a:rPr>
                        <a:t>2-</a:t>
                      </a:r>
                      <a:r>
                        <a:rPr lang="zh-CN" altLang="en-US" sz="1800" b="1" baseline="0" dirty="0">
                          <a:latin typeface="楷体" panose="02010609060101010101" pitchFamily="49" charset="-122"/>
                          <a:ea typeface="楷体" panose="02010609060101010101" pitchFamily="49" charset="-122"/>
                        </a:rPr>
                        <a:t>的立体构型</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r h="45024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rgbClr val="FF0000"/>
                          </a:solidFill>
                          <a:latin typeface="楷体" panose="02010609060101010101" pitchFamily="49" charset="-122"/>
                          <a:ea typeface="楷体" panose="02010609060101010101" pitchFamily="49" charset="-122"/>
                        </a:rPr>
                        <a:t>2014</a:t>
                      </a:r>
                      <a:r>
                        <a:rPr lang="zh-CN" altLang="en-US" sz="1800" b="1" dirty="0">
                          <a:solidFill>
                            <a:srgbClr val="FF0000"/>
                          </a:solidFill>
                          <a:latin typeface="楷体" panose="02010609060101010101" pitchFamily="49" charset="-122"/>
                          <a:ea typeface="楷体" panose="02010609060101010101" pitchFamily="49" charset="-122"/>
                        </a:rPr>
                        <a:t>年</a:t>
                      </a:r>
                      <a:r>
                        <a:rPr lang="zh-CN" altLang="en-US" sz="1800" b="1" dirty="0">
                          <a:latin typeface="楷体" panose="02010609060101010101" pitchFamily="49" charset="-122"/>
                          <a:ea typeface="楷体" panose="02010609060101010101" pitchFamily="49" charset="-122"/>
                        </a:rPr>
                        <a:t>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乙醛中</a:t>
                      </a:r>
                      <a:r>
                        <a:rPr lang="en-US" altLang="zh-CN" sz="1800" b="1" dirty="0">
                          <a:latin typeface="楷体" panose="02010609060101010101" pitchFamily="49" charset="-122"/>
                          <a:ea typeface="楷体" panose="02010609060101010101" pitchFamily="49" charset="-122"/>
                        </a:rPr>
                        <a:t>C</a:t>
                      </a:r>
                      <a:r>
                        <a:rPr lang="zh-CN" altLang="en-US" sz="1800" b="1" dirty="0">
                          <a:latin typeface="楷体" panose="02010609060101010101" pitchFamily="49" charset="-122"/>
                          <a:ea typeface="楷体" panose="02010609060101010101" pitchFamily="49" charset="-122"/>
                        </a:rPr>
                        <a:t>原子杂化类型；</a:t>
                      </a: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a:solidFill>
                        <a:schemeClr val="tx1"/>
                      </a:solidFill>
                      <a:prstDash val="solid"/>
                    </a:lnB>
                    <a:noFill/>
                  </a:tcPr>
                </a:tc>
                <a:extLst>
                  <a:ext uri="{0D108BD9-81ED-4DB2-BD59-A6C34878D82A}">
                    <a16:rowId xmlns:a16="http://schemas.microsoft.com/office/drawing/2014/main" val="10004"/>
                  </a:ext>
                </a:extLst>
              </a:tr>
              <a:tr h="40178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2014</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题⑵</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latin typeface="楷体" panose="02010609060101010101" pitchFamily="49" charset="-122"/>
                          <a:ea typeface="楷体" panose="02010609060101010101" pitchFamily="49" charset="-122"/>
                        </a:rPr>
                        <a:t>NH</a:t>
                      </a:r>
                      <a:r>
                        <a:rPr lang="en-US" altLang="zh-CN" sz="1800" b="1" baseline="-25000" dirty="0">
                          <a:latin typeface="楷体" panose="02010609060101010101" pitchFamily="49" charset="-122"/>
                          <a:ea typeface="楷体" panose="02010609060101010101" pitchFamily="49" charset="-122"/>
                        </a:rPr>
                        <a:t>3</a:t>
                      </a:r>
                      <a:r>
                        <a:rPr lang="zh-CN" altLang="en-US" sz="1800" b="1" baseline="0" dirty="0">
                          <a:latin typeface="楷体" panose="02010609060101010101" pitchFamily="49" charset="-122"/>
                          <a:ea typeface="楷体" panose="02010609060101010101" pitchFamily="49" charset="-122"/>
                        </a:rPr>
                        <a:t>立体构型，</a:t>
                      </a:r>
                      <a:r>
                        <a:rPr lang="en-US" altLang="zh-CN" sz="1800" b="1" baseline="0" dirty="0">
                          <a:latin typeface="楷体" panose="02010609060101010101" pitchFamily="49" charset="-122"/>
                          <a:ea typeface="楷体" panose="02010609060101010101" pitchFamily="49" charset="-122"/>
                        </a:rPr>
                        <a:t>N</a:t>
                      </a:r>
                      <a:r>
                        <a:rPr lang="zh-CN" altLang="en-US" sz="1800" b="1" baseline="0" dirty="0">
                          <a:latin typeface="楷体" panose="02010609060101010101" pitchFamily="49" charset="-122"/>
                          <a:ea typeface="楷体" panose="02010609060101010101" pitchFamily="49" charset="-122"/>
                        </a:rPr>
                        <a:t>原子杂化方式；</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r h="36328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rgbClr val="FF0000"/>
                          </a:solidFill>
                          <a:latin typeface="楷体" panose="02010609060101010101" pitchFamily="49" charset="-122"/>
                          <a:ea typeface="楷体" panose="02010609060101010101" pitchFamily="49" charset="-122"/>
                        </a:rPr>
                        <a:t>2015</a:t>
                      </a:r>
                      <a:r>
                        <a:rPr lang="zh-CN" altLang="en-US" sz="1800" b="1" dirty="0">
                          <a:solidFill>
                            <a:srgbClr val="FF0000"/>
                          </a:solidFill>
                          <a:latin typeface="楷体" panose="02010609060101010101" pitchFamily="49" charset="-122"/>
                          <a:ea typeface="楷体" panose="02010609060101010101" pitchFamily="49" charset="-122"/>
                        </a:rPr>
                        <a:t>年</a:t>
                      </a:r>
                      <a:r>
                        <a:rPr lang="zh-CN" altLang="en-US" sz="1800" b="1" dirty="0">
                          <a:latin typeface="楷体" panose="02010609060101010101" pitchFamily="49" charset="-122"/>
                          <a:ea typeface="楷体" panose="02010609060101010101" pitchFamily="49" charset="-122"/>
                        </a:rPr>
                        <a:t>全国</a:t>
                      </a:r>
                      <a:r>
                        <a:rPr lang="en-US" altLang="zh-CN" sz="1800" b="1" dirty="0">
                          <a:latin typeface="楷体" panose="02010609060101010101" pitchFamily="49" charset="-122"/>
                          <a:ea typeface="楷体" panose="02010609060101010101" pitchFamily="49" charset="-122"/>
                        </a:rPr>
                        <a:t>Ⅰ</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latin typeface="楷体" panose="02010609060101010101" pitchFamily="49" charset="-122"/>
                          <a:ea typeface="楷体" panose="02010609060101010101" pitchFamily="49" charset="-122"/>
                        </a:rPr>
                        <a:t>CS</a:t>
                      </a:r>
                      <a:r>
                        <a:rPr lang="en-US" altLang="zh-CN" sz="1800" b="1" baseline="-25000" dirty="0">
                          <a:latin typeface="楷体" panose="02010609060101010101" pitchFamily="49" charset="-122"/>
                          <a:ea typeface="楷体" panose="02010609060101010101" pitchFamily="49" charset="-122"/>
                        </a:rPr>
                        <a:t>2</a:t>
                      </a:r>
                      <a:r>
                        <a:rPr lang="zh-CN" altLang="en-US" sz="1800" b="1" baseline="0" dirty="0">
                          <a:latin typeface="楷体" panose="02010609060101010101" pitchFamily="49" charset="-122"/>
                          <a:ea typeface="楷体" panose="02010609060101010101" pitchFamily="49" charset="-122"/>
                        </a:rPr>
                        <a:t>分子中共价键类型，</a:t>
                      </a:r>
                      <a:r>
                        <a:rPr lang="en-US" altLang="zh-CN" sz="1800" b="1" baseline="0" dirty="0">
                          <a:latin typeface="楷体" panose="02010609060101010101" pitchFamily="49" charset="-122"/>
                          <a:ea typeface="楷体" panose="02010609060101010101" pitchFamily="49" charset="-122"/>
                        </a:rPr>
                        <a:t>C</a:t>
                      </a:r>
                      <a:r>
                        <a:rPr lang="zh-CN" altLang="en-US" sz="1800" b="1" baseline="0" dirty="0">
                          <a:latin typeface="楷体" panose="02010609060101010101" pitchFamily="49" charset="-122"/>
                          <a:ea typeface="楷体" panose="02010609060101010101" pitchFamily="49" charset="-122"/>
                        </a:rPr>
                        <a:t>的杂化类型，其等电子</a:t>
                      </a:r>
                      <a:r>
                        <a:rPr lang="zh-CN" altLang="en-US" sz="1800" b="1" baseline="0" dirty="0" smtClean="0">
                          <a:latin typeface="楷体" panose="02010609060101010101" pitchFamily="49" charset="-122"/>
                          <a:ea typeface="楷体" panose="02010609060101010101" pitchFamily="49" charset="-122"/>
                        </a:rPr>
                        <a:t>体</a:t>
                      </a:r>
                      <a:r>
                        <a:rPr lang="zh-CN" altLang="en-US" sz="1800" b="1" u="sng" baseline="0" dirty="0" smtClean="0">
                          <a:latin typeface="楷体" panose="02010609060101010101" pitchFamily="49" charset="-122"/>
                          <a:ea typeface="楷体" panose="02010609060101010101" pitchFamily="49" charset="-122"/>
                        </a:rPr>
                        <a:t>       </a:t>
                      </a:r>
                      <a:r>
                        <a:rPr lang="en-US" altLang="zh-CN" sz="1800" b="1" u="none" baseline="0" dirty="0">
                          <a:latin typeface="楷体" panose="02010609060101010101" pitchFamily="49" charset="-122"/>
                          <a:ea typeface="楷体" panose="02010609060101010101" pitchFamily="49" charset="-122"/>
                        </a:rPr>
                        <a:t>.</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6"/>
                  </a:ext>
                </a:extLst>
              </a:tr>
              <a:tr h="40375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2015</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题⑶</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PCl</a:t>
                      </a:r>
                      <a:r>
                        <a:rPr lang="en-US" altLang="zh-CN" sz="1800" b="1" baseline="-25000" dirty="0">
                          <a:latin typeface="楷体" panose="02010609060101010101" pitchFamily="49" charset="-122"/>
                          <a:ea typeface="楷体" panose="02010609060101010101" pitchFamily="49" charset="-122"/>
                        </a:rPr>
                        <a:t>3</a:t>
                      </a:r>
                      <a:r>
                        <a:rPr lang="zh-CN" altLang="en-US" sz="1800" b="1" baseline="0" dirty="0">
                          <a:latin typeface="楷体" panose="02010609060101010101" pitchFamily="49" charset="-122"/>
                          <a:ea typeface="楷体" panose="02010609060101010101" pitchFamily="49" charset="-122"/>
                        </a:rPr>
                        <a:t>的立体构型，</a:t>
                      </a:r>
                      <a:r>
                        <a:rPr lang="en-US" altLang="zh-CN" sz="1800" b="1" baseline="0" dirty="0">
                          <a:latin typeface="楷体" panose="02010609060101010101" pitchFamily="49" charset="-122"/>
                          <a:ea typeface="楷体" panose="02010609060101010101" pitchFamily="49" charset="-122"/>
                        </a:rPr>
                        <a:t>P</a:t>
                      </a:r>
                      <a:r>
                        <a:rPr lang="zh-CN" altLang="en-US" sz="1800" b="1" baseline="0" dirty="0">
                          <a:latin typeface="楷体" panose="02010609060101010101" pitchFamily="49" charset="-122"/>
                          <a:ea typeface="楷体" panose="02010609060101010101" pitchFamily="49" charset="-122"/>
                        </a:rPr>
                        <a:t>原子杂化方式</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7"/>
                  </a:ext>
                </a:extLst>
              </a:tr>
              <a:tr h="4369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2015</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Ⅱ</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zh-CN" altLang="en-US" sz="1800" b="1" dirty="0">
                          <a:solidFill>
                            <a:schemeClr val="tx1"/>
                          </a:solidFill>
                          <a:latin typeface="楷体" panose="02010609060101010101" pitchFamily="49" charset="-122"/>
                          <a:ea typeface="楷体" panose="02010609060101010101" pitchFamily="49" charset="-122"/>
                        </a:rPr>
                        <a:t>⑷</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Cl</a:t>
                      </a:r>
                      <a:r>
                        <a:rPr lang="en-US" altLang="zh-CN" sz="1800" b="1" baseline="-25000" dirty="0">
                          <a:latin typeface="楷体" panose="02010609060101010101" pitchFamily="49" charset="-122"/>
                          <a:ea typeface="楷体" panose="02010609060101010101" pitchFamily="49" charset="-122"/>
                        </a:rPr>
                        <a:t>2</a:t>
                      </a:r>
                      <a:r>
                        <a:rPr lang="en-US" altLang="zh-CN" sz="1800" b="1" baseline="0" dirty="0">
                          <a:latin typeface="楷体" panose="02010609060101010101" pitchFamily="49" charset="-122"/>
                          <a:ea typeface="楷体" panose="02010609060101010101" pitchFamily="49" charset="-122"/>
                        </a:rPr>
                        <a:t>O</a:t>
                      </a:r>
                      <a:r>
                        <a:rPr lang="zh-CN" altLang="en-US" sz="1800" b="1" baseline="0" dirty="0">
                          <a:latin typeface="楷体" panose="02010609060101010101" pitchFamily="49" charset="-122"/>
                          <a:ea typeface="楷体" panose="02010609060101010101" pitchFamily="49" charset="-122"/>
                        </a:rPr>
                        <a:t>的立体构型，中心原子价层电子对数</a:t>
                      </a:r>
                      <a:endParaRPr lang="zh-CN" altLang="en-US" sz="1800" b="1" dirty="0">
                        <a:latin typeface="楷体" panose="02010609060101010101" pitchFamily="49" charset="-122"/>
                        <a:ea typeface="楷体" panose="02010609060101010101" pitchFamily="49" charset="-122"/>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8"/>
                  </a:ext>
                </a:extLst>
              </a:tr>
            </a:tbl>
          </a:graphicData>
        </a:graphic>
      </p:graphicFrame>
      <p:sp>
        <p:nvSpPr>
          <p:cNvPr id="3" name="矩形 2"/>
          <p:cNvSpPr/>
          <p:nvPr/>
        </p:nvSpPr>
        <p:spPr>
          <a:xfrm>
            <a:off x="0" y="260648"/>
            <a:ext cx="8696960" cy="1015663"/>
          </a:xfrm>
          <a:prstGeom prst="rect">
            <a:avLst/>
          </a:prstGeom>
        </p:spPr>
        <p:txBody>
          <a:bodyPr wrap="square">
            <a:spAutoFit/>
          </a:bodyPr>
          <a:lstStyle/>
          <a:p>
            <a:r>
              <a:rPr lang="zh-CN" altLang="zh-CN" sz="2000" b="1" dirty="0">
                <a:solidFill>
                  <a:schemeClr val="dk1"/>
                </a:solidFill>
              </a:rPr>
              <a:t>（</a:t>
            </a:r>
            <a:r>
              <a:rPr lang="en-US" altLang="zh-CN" sz="2000" b="1" dirty="0">
                <a:solidFill>
                  <a:schemeClr val="dk1"/>
                </a:solidFill>
              </a:rPr>
              <a:t>4</a:t>
            </a:r>
            <a:r>
              <a:rPr lang="zh-CN" altLang="zh-CN" sz="2000" b="1" dirty="0">
                <a:solidFill>
                  <a:schemeClr val="dk1"/>
                </a:solidFill>
              </a:rPr>
              <a:t>）了解杂化轨道理论及简单的杂化轨道类型（</a:t>
            </a:r>
            <a:r>
              <a:rPr lang="en-US" altLang="zh-CN" sz="2000" b="1" dirty="0" err="1">
                <a:solidFill>
                  <a:schemeClr val="dk1"/>
                </a:solidFill>
              </a:rPr>
              <a:t>sp</a:t>
            </a:r>
            <a:r>
              <a:rPr lang="zh-CN" altLang="zh-CN" sz="2000" b="1" dirty="0">
                <a:solidFill>
                  <a:schemeClr val="dk1"/>
                </a:solidFill>
              </a:rPr>
              <a:t>、</a:t>
            </a:r>
            <a:r>
              <a:rPr lang="en-US" altLang="zh-CN" sz="2000" b="1" dirty="0">
                <a:solidFill>
                  <a:schemeClr val="dk1"/>
                </a:solidFill>
              </a:rPr>
              <a:t>sp</a:t>
            </a:r>
            <a:r>
              <a:rPr lang="en-US" altLang="zh-CN" sz="2000" b="1" baseline="30000" dirty="0">
                <a:solidFill>
                  <a:schemeClr val="dk1"/>
                </a:solidFill>
              </a:rPr>
              <a:t>2</a:t>
            </a:r>
            <a:r>
              <a:rPr lang="en-US" altLang="zh-CN" sz="2000" b="1" dirty="0">
                <a:solidFill>
                  <a:schemeClr val="dk1"/>
                </a:solidFill>
              </a:rPr>
              <a:t> </a:t>
            </a:r>
            <a:r>
              <a:rPr lang="zh-CN" altLang="zh-CN" sz="2000" b="1" dirty="0">
                <a:solidFill>
                  <a:schemeClr val="dk1"/>
                </a:solidFill>
              </a:rPr>
              <a:t>、</a:t>
            </a:r>
            <a:r>
              <a:rPr lang="en-US" altLang="zh-CN" sz="2000" b="1" dirty="0">
                <a:solidFill>
                  <a:schemeClr val="dk1"/>
                </a:solidFill>
              </a:rPr>
              <a:t>sp</a:t>
            </a:r>
            <a:r>
              <a:rPr lang="en-US" altLang="zh-CN" sz="2000" b="1" baseline="30000" dirty="0">
                <a:solidFill>
                  <a:schemeClr val="dk1"/>
                </a:solidFill>
              </a:rPr>
              <a:t>3</a:t>
            </a:r>
            <a:r>
              <a:rPr lang="en-US" altLang="zh-CN" sz="2000" b="1" dirty="0">
                <a:solidFill>
                  <a:schemeClr val="dk1"/>
                </a:solidFill>
              </a:rPr>
              <a:t> </a:t>
            </a:r>
            <a:r>
              <a:rPr lang="zh-CN" altLang="zh-CN" sz="2000" b="1" dirty="0">
                <a:solidFill>
                  <a:schemeClr val="dk1"/>
                </a:solidFill>
              </a:rPr>
              <a:t>）。</a:t>
            </a:r>
          </a:p>
          <a:p>
            <a:r>
              <a:rPr lang="zh-CN" altLang="zh-CN" sz="2000" b="1" dirty="0">
                <a:solidFill>
                  <a:schemeClr val="dk1"/>
                </a:solidFill>
              </a:rPr>
              <a:t>（</a:t>
            </a:r>
            <a:r>
              <a:rPr lang="en-US" altLang="zh-CN" sz="2000" b="1" dirty="0">
                <a:solidFill>
                  <a:schemeClr val="dk1"/>
                </a:solidFill>
              </a:rPr>
              <a:t>5</a:t>
            </a:r>
            <a:r>
              <a:rPr lang="zh-CN" altLang="zh-CN" sz="2000" b="1" dirty="0">
                <a:solidFill>
                  <a:schemeClr val="dk1"/>
                </a:solidFill>
              </a:rPr>
              <a:t>）能用价层电子对互斥理论或者杂化轨道理论推测简单分子或离子的空间结构。</a:t>
            </a:r>
            <a:endParaRPr lang="en-US" altLang="zh-CN" sz="2000" b="1" dirty="0">
              <a:solidFill>
                <a:schemeClr val="dk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454834357"/>
              </p:ext>
            </p:extLst>
          </p:nvPr>
        </p:nvGraphicFramePr>
        <p:xfrm>
          <a:off x="179511" y="4445520"/>
          <a:ext cx="8809037" cy="1310754"/>
        </p:xfrm>
        <a:graphic>
          <a:graphicData uri="http://schemas.openxmlformats.org/drawingml/2006/table">
            <a:tbl>
              <a:tblPr firstRow="1" bandRow="1">
                <a:tableStyleId>{5C22544A-7EE6-4342-B048-85BDC9FD1C3A}</a:tableStyleId>
              </a:tblPr>
              <a:tblGrid>
                <a:gridCol w="2786062">
                  <a:extLst>
                    <a:ext uri="{9D8B030D-6E8A-4147-A177-3AD203B41FA5}">
                      <a16:colId xmlns:a16="http://schemas.microsoft.com/office/drawing/2014/main" val="3385271408"/>
                    </a:ext>
                  </a:extLst>
                </a:gridCol>
                <a:gridCol w="6022975">
                  <a:extLst>
                    <a:ext uri="{9D8B030D-6E8A-4147-A177-3AD203B41FA5}">
                      <a16:colId xmlns:a16="http://schemas.microsoft.com/office/drawing/2014/main" val="1877663515"/>
                    </a:ext>
                  </a:extLst>
                </a:gridCol>
              </a:tblGrid>
              <a:tr h="4369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楷体" panose="02010609060101010101" pitchFamily="49" charset="-122"/>
                          <a:ea typeface="楷体" panose="02010609060101010101" pitchFamily="49" charset="-122"/>
                        </a:rPr>
                        <a:t>2016</a:t>
                      </a:r>
                      <a:r>
                        <a:rPr lang="zh-CN" altLang="en-US" sz="1800" b="1" dirty="0">
                          <a:solidFill>
                            <a:schemeClr val="tx1"/>
                          </a:solidFill>
                          <a:latin typeface="楷体" panose="02010609060101010101" pitchFamily="49" charset="-122"/>
                          <a:ea typeface="楷体" panose="02010609060101010101" pitchFamily="49" charset="-122"/>
                        </a:rPr>
                        <a:t>年全国</a:t>
                      </a:r>
                      <a:r>
                        <a:rPr lang="en-US" altLang="zh-CN" sz="1800" b="1" dirty="0">
                          <a:solidFill>
                            <a:schemeClr val="tx1"/>
                          </a:solidFill>
                          <a:latin typeface="楷体" panose="02010609060101010101" pitchFamily="49" charset="-122"/>
                          <a:ea typeface="楷体" panose="02010609060101010101" pitchFamily="49" charset="-122"/>
                        </a:rPr>
                        <a:t>I</a:t>
                      </a:r>
                      <a:r>
                        <a:rPr lang="zh-CN" altLang="en-US" sz="1800" b="1" dirty="0">
                          <a:solidFill>
                            <a:schemeClr val="tx1"/>
                          </a:solidFill>
                          <a:latin typeface="楷体" panose="02010609060101010101" pitchFamily="49" charset="-122"/>
                          <a:ea typeface="楷体" panose="02010609060101010101" pitchFamily="49" charset="-122"/>
                        </a:rPr>
                        <a:t>卷</a:t>
                      </a:r>
                      <a:r>
                        <a:rPr lang="en-US" altLang="zh-CN" sz="1800" b="1" dirty="0">
                          <a:solidFill>
                            <a:schemeClr val="tx1"/>
                          </a:solidFill>
                          <a:latin typeface="楷体" panose="02010609060101010101" pitchFamily="49" charset="-122"/>
                          <a:ea typeface="楷体" panose="02010609060101010101" pitchFamily="49" charset="-122"/>
                        </a:rPr>
                        <a:t>37</a:t>
                      </a:r>
                      <a:r>
                        <a:rPr lang="zh-CN" altLang="en-US" sz="1800" b="1" dirty="0">
                          <a:solidFill>
                            <a:schemeClr val="tx1"/>
                          </a:solidFill>
                          <a:latin typeface="楷体" panose="02010609060101010101" pitchFamily="49" charset="-122"/>
                          <a:ea typeface="楷体" panose="02010609060101010101" pitchFamily="49" charset="-122"/>
                        </a:rPr>
                        <a:t>题（</a:t>
                      </a:r>
                      <a:r>
                        <a:rPr lang="en-US" altLang="zh-CN" sz="1800" b="1" dirty="0">
                          <a:solidFill>
                            <a:schemeClr val="tx1"/>
                          </a:solidFill>
                          <a:latin typeface="楷体" panose="02010609060101010101" pitchFamily="49" charset="-122"/>
                          <a:ea typeface="楷体" panose="02010609060101010101" pitchFamily="49" charset="-122"/>
                        </a:rPr>
                        <a:t>5</a:t>
                      </a:r>
                      <a:r>
                        <a:rPr lang="zh-CN" altLang="en-US" sz="1800" b="1" dirty="0">
                          <a:solidFill>
                            <a:schemeClr val="tx1"/>
                          </a:solidFill>
                          <a:latin typeface="楷体" panose="02010609060101010101" pitchFamily="49" charset="-122"/>
                          <a:ea typeface="楷体" panose="02010609060101010101" pitchFamily="49" charset="-122"/>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楷体" panose="02010609060101010101" pitchFamily="49" charset="-122"/>
                          <a:ea typeface="楷体" panose="02010609060101010101" pitchFamily="49" charset="-122"/>
                        </a:rPr>
                        <a:t>Ge</a:t>
                      </a:r>
                      <a:r>
                        <a:rPr lang="zh-CN" altLang="en-US" sz="1800" b="1" dirty="0">
                          <a:solidFill>
                            <a:schemeClr val="tx1"/>
                          </a:solidFill>
                          <a:latin typeface="楷体" panose="02010609060101010101" pitchFamily="49" charset="-122"/>
                          <a:ea typeface="楷体" panose="02010609060101010101" pitchFamily="49" charset="-122"/>
                        </a:rPr>
                        <a:t>原子的杂化方式，微粒间存在的作用力</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4003390211"/>
                  </a:ext>
                </a:extLst>
              </a:tr>
              <a:tr h="4369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II</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en-US" altLang="zh-CN" sz="1800" b="1"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NH</a:t>
                      </a:r>
                      <a:r>
                        <a:rPr lang="en-US" altLang="zh-CN" sz="1800" b="1" baseline="-25000" dirty="0">
                          <a:latin typeface="楷体" panose="02010609060101010101" pitchFamily="49" charset="-122"/>
                          <a:ea typeface="楷体" panose="02010609060101010101" pitchFamily="49" charset="-122"/>
                        </a:rPr>
                        <a:t>3</a:t>
                      </a:r>
                      <a:r>
                        <a:rPr lang="zh-CN" altLang="en-US" sz="1800" b="1" dirty="0" smtClean="0">
                          <a:latin typeface="楷体" panose="02010609060101010101" pitchFamily="49" charset="-122"/>
                          <a:ea typeface="楷体" panose="02010609060101010101" pitchFamily="49" charset="-122"/>
                        </a:rPr>
                        <a:t>分子中心原子</a:t>
                      </a:r>
                      <a:r>
                        <a:rPr lang="zh-CN" altLang="en-US" sz="1800" b="1" dirty="0">
                          <a:latin typeface="楷体" panose="02010609060101010101" pitchFamily="49" charset="-122"/>
                          <a:ea typeface="楷体" panose="02010609060101010101" pitchFamily="49" charset="-122"/>
                        </a:rPr>
                        <a:t>的杂化方式</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2380001112"/>
                  </a:ext>
                </a:extLst>
              </a:tr>
              <a:tr h="4369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2016</a:t>
                      </a:r>
                      <a:r>
                        <a:rPr lang="zh-CN" altLang="en-US" sz="1800" b="1" dirty="0">
                          <a:latin typeface="楷体" panose="02010609060101010101" pitchFamily="49" charset="-122"/>
                          <a:ea typeface="楷体" panose="02010609060101010101" pitchFamily="49" charset="-122"/>
                        </a:rPr>
                        <a:t>年全国</a:t>
                      </a:r>
                      <a:r>
                        <a:rPr lang="en-US" altLang="zh-CN" sz="1800" b="1" dirty="0">
                          <a:latin typeface="楷体" panose="02010609060101010101" pitchFamily="49" charset="-122"/>
                          <a:ea typeface="楷体" panose="02010609060101010101" pitchFamily="49" charset="-122"/>
                        </a:rPr>
                        <a:t>III</a:t>
                      </a:r>
                      <a:r>
                        <a:rPr lang="zh-CN" altLang="en-US" sz="1800" b="1" dirty="0">
                          <a:latin typeface="楷体" panose="02010609060101010101" pitchFamily="49" charset="-122"/>
                          <a:ea typeface="楷体" panose="02010609060101010101" pitchFamily="49" charset="-122"/>
                        </a:rPr>
                        <a:t>卷</a:t>
                      </a:r>
                      <a:r>
                        <a:rPr lang="en-US" altLang="zh-CN" sz="1800" b="1" dirty="0">
                          <a:latin typeface="楷体" panose="02010609060101010101" pitchFamily="49" charset="-122"/>
                          <a:ea typeface="楷体" panose="02010609060101010101" pitchFamily="49" charset="-122"/>
                        </a:rPr>
                        <a:t>37</a:t>
                      </a:r>
                      <a:r>
                        <a:rPr lang="zh-CN" altLang="en-US" sz="1800" b="1" dirty="0">
                          <a:latin typeface="楷体" panose="02010609060101010101" pitchFamily="49" charset="-122"/>
                          <a:ea typeface="楷体" panose="02010609060101010101" pitchFamily="49" charset="-122"/>
                        </a:rPr>
                        <a:t>题（</a:t>
                      </a:r>
                      <a:r>
                        <a:rPr lang="en-US" altLang="zh-CN" sz="1800" b="1"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rPr>
                        <a:t>AsCl</a:t>
                      </a:r>
                      <a:r>
                        <a:rPr lang="en-US" altLang="zh-CN" sz="1800" b="1" baseline="-25000"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分子的立体构型和其中</a:t>
                      </a:r>
                      <a:r>
                        <a:rPr lang="en-US" altLang="zh-CN" sz="1800" b="1" dirty="0">
                          <a:latin typeface="楷体" panose="02010609060101010101" pitchFamily="49" charset="-122"/>
                          <a:ea typeface="楷体" panose="02010609060101010101" pitchFamily="49" charset="-122"/>
                        </a:rPr>
                        <a:t>As</a:t>
                      </a:r>
                      <a:r>
                        <a:rPr lang="zh-CN" altLang="en-US" sz="1800" b="1" dirty="0">
                          <a:latin typeface="楷体" panose="02010609060101010101" pitchFamily="49" charset="-122"/>
                          <a:ea typeface="楷体" panose="02010609060101010101" pitchFamily="49" charset="-122"/>
                        </a:rPr>
                        <a:t>的杂化轨道类型</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289505147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44678598"/>
              </p:ext>
            </p:extLst>
          </p:nvPr>
        </p:nvGraphicFramePr>
        <p:xfrm>
          <a:off x="179512" y="836712"/>
          <a:ext cx="8809037" cy="1524082"/>
        </p:xfrm>
        <a:graphic>
          <a:graphicData uri="http://schemas.openxmlformats.org/drawingml/2006/table">
            <a:tbl>
              <a:tblPr firstRow="1" bandRow="1">
                <a:tableStyleId>{5C22544A-7EE6-4342-B048-85BDC9FD1C3A}</a:tableStyleId>
              </a:tblPr>
              <a:tblGrid>
                <a:gridCol w="2786062">
                  <a:extLst>
                    <a:ext uri="{9D8B030D-6E8A-4147-A177-3AD203B41FA5}">
                      <a16:colId xmlns:a16="http://schemas.microsoft.com/office/drawing/2014/main" val="20000"/>
                    </a:ext>
                  </a:extLst>
                </a:gridCol>
                <a:gridCol w="6022975">
                  <a:extLst>
                    <a:ext uri="{9D8B030D-6E8A-4147-A177-3AD203B41FA5}">
                      <a16:colId xmlns:a16="http://schemas.microsoft.com/office/drawing/2014/main" val="20001"/>
                    </a:ext>
                  </a:extLst>
                </a:gridCol>
              </a:tblGrid>
              <a:tr h="43688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楷体" panose="02010609060101010101" pitchFamily="49" charset="-122"/>
                          <a:ea typeface="楷体" panose="02010609060101010101" pitchFamily="49" charset="-122"/>
                          <a:sym typeface="+mn-ea"/>
                        </a:rPr>
                        <a:t>2017</a:t>
                      </a:r>
                      <a:r>
                        <a:rPr lang="zh-CN" altLang="en-US" sz="1800" b="1" dirty="0">
                          <a:solidFill>
                            <a:schemeClr val="tx1"/>
                          </a:solidFill>
                          <a:latin typeface="楷体" panose="02010609060101010101" pitchFamily="49" charset="-122"/>
                          <a:ea typeface="楷体" panose="02010609060101010101" pitchFamily="49" charset="-122"/>
                          <a:sym typeface="+mn-ea"/>
                        </a:rPr>
                        <a:t>年全国</a:t>
                      </a:r>
                      <a:r>
                        <a:rPr lang="en-US" altLang="zh-CN" sz="1800" b="1" dirty="0">
                          <a:solidFill>
                            <a:schemeClr val="tx1"/>
                          </a:solidFill>
                          <a:latin typeface="楷体" panose="02010609060101010101" pitchFamily="49" charset="-122"/>
                          <a:ea typeface="楷体" panose="02010609060101010101" pitchFamily="49" charset="-122"/>
                          <a:sym typeface="+mn-ea"/>
                        </a:rPr>
                        <a:t>I</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en-US" altLang="zh-CN" sz="1800" b="1" dirty="0">
                          <a:solidFill>
                            <a:schemeClr val="tx1"/>
                          </a:solidFill>
                          <a:latin typeface="楷体" panose="02010609060101010101" pitchFamily="49" charset="-122"/>
                          <a:ea typeface="楷体" panose="02010609060101010101" pitchFamily="49" charset="-122"/>
                          <a:sym typeface="+mn-ea"/>
                        </a:rPr>
                        <a:t>3</a:t>
                      </a:r>
                      <a:r>
                        <a:rPr lang="zh-CN" altLang="en-US" sz="1800" b="1" dirty="0">
                          <a:solidFill>
                            <a:schemeClr val="tx1"/>
                          </a:solidFill>
                          <a:latin typeface="楷体" panose="02010609060101010101" pitchFamily="49" charset="-122"/>
                          <a:ea typeface="楷体" panose="02010609060101010101" pitchFamily="49" charset="-122"/>
                          <a:sym typeface="+mn-ea"/>
                        </a:rPr>
                        <a:t>）</a:t>
                      </a: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楷体" panose="02010609060101010101" pitchFamily="49" charset="-122"/>
                          <a:ea typeface="楷体" panose="02010609060101010101" pitchFamily="49" charset="-122"/>
                        </a:rPr>
                        <a:t>I</a:t>
                      </a:r>
                      <a:r>
                        <a:rPr lang="en-US" altLang="zh-CN" sz="1800" b="1" baseline="-25000" dirty="0">
                          <a:solidFill>
                            <a:schemeClr val="tx1"/>
                          </a:solidFill>
                          <a:latin typeface="楷体" panose="02010609060101010101" pitchFamily="49" charset="-122"/>
                          <a:ea typeface="楷体" panose="02010609060101010101" pitchFamily="49" charset="-122"/>
                        </a:rPr>
                        <a:t>3</a:t>
                      </a:r>
                      <a:r>
                        <a:rPr lang="en-US" altLang="zh-CN" sz="1800" b="1" baseline="30000" dirty="0">
                          <a:solidFill>
                            <a:schemeClr val="tx1"/>
                          </a:solidFill>
                          <a:latin typeface="楷体" panose="02010609060101010101" pitchFamily="49" charset="-122"/>
                          <a:ea typeface="楷体" panose="02010609060101010101" pitchFamily="49" charset="-122"/>
                        </a:rPr>
                        <a:t>+</a:t>
                      </a:r>
                      <a:r>
                        <a:rPr lang="zh-CN" altLang="en-US" sz="1800" b="1" dirty="0">
                          <a:solidFill>
                            <a:schemeClr val="tx1"/>
                          </a:solidFill>
                          <a:latin typeface="楷体" panose="02010609060101010101" pitchFamily="49" charset="-122"/>
                          <a:ea typeface="楷体" panose="02010609060101010101" pitchFamily="49" charset="-122"/>
                          <a:sym typeface="+mn-ea"/>
                        </a:rPr>
                        <a:t>立体构型和中心原子杂化轨道类型</a:t>
                      </a:r>
                      <a:endParaRPr lang="en-US" altLang="zh-CN" sz="1800" b="1" baseline="30000" dirty="0">
                        <a:solidFill>
                          <a:schemeClr val="tx1"/>
                        </a:solidFill>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4369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楷体" panose="02010609060101010101" pitchFamily="49" charset="-122"/>
                          <a:ea typeface="楷体" panose="02010609060101010101" pitchFamily="49" charset="-122"/>
                          <a:sym typeface="+mn-ea"/>
                        </a:rPr>
                        <a:t>2017</a:t>
                      </a:r>
                      <a:r>
                        <a:rPr lang="zh-CN" altLang="en-US" sz="1800" b="1" dirty="0">
                          <a:solidFill>
                            <a:schemeClr val="tx1"/>
                          </a:solidFill>
                          <a:latin typeface="楷体" panose="02010609060101010101" pitchFamily="49" charset="-122"/>
                          <a:ea typeface="楷体" panose="02010609060101010101" pitchFamily="49" charset="-122"/>
                          <a:sym typeface="+mn-ea"/>
                        </a:rPr>
                        <a:t>年全国</a:t>
                      </a:r>
                      <a:r>
                        <a:rPr lang="en-US" altLang="zh-CN" sz="1800" dirty="0">
                          <a:solidFill>
                            <a:schemeClr val="tx1"/>
                          </a:solidFill>
                          <a:latin typeface="楷体" charset="0"/>
                          <a:cs typeface="楷体" charset="0"/>
                          <a:sym typeface="+mn-ea"/>
                        </a:rPr>
                        <a:t>Ⅱ</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smtClean="0">
                          <a:solidFill>
                            <a:schemeClr val="tx1"/>
                          </a:solidFill>
                          <a:latin typeface="楷体" panose="02010609060101010101" pitchFamily="49" charset="-122"/>
                          <a:ea typeface="楷体" panose="02010609060101010101" pitchFamily="49" charset="-122"/>
                          <a:sym typeface="+mn-ea"/>
                        </a:rPr>
                        <a:t>题</a:t>
                      </a:r>
                      <a:r>
                        <a:rPr lang="en-US" altLang="zh-CN" sz="1800" b="1" dirty="0" smtClean="0">
                          <a:solidFill>
                            <a:schemeClr val="tx1"/>
                          </a:solidFill>
                          <a:latin typeface="楷体" panose="02010609060101010101" pitchFamily="49" charset="-122"/>
                          <a:ea typeface="楷体" panose="02010609060101010101" pitchFamily="49" charset="-122"/>
                          <a:sym typeface="+mn-ea"/>
                        </a:rPr>
                        <a:t>(3</a:t>
                      </a:r>
                      <a:r>
                        <a:rPr lang="zh-CN" altLang="en-US" sz="1800" b="1" dirty="0">
                          <a:solidFill>
                            <a:schemeClr val="tx1"/>
                          </a:solidFill>
                          <a:latin typeface="楷体" panose="02010609060101010101" pitchFamily="49" charset="-122"/>
                          <a:ea typeface="楷体" panose="02010609060101010101" pitchFamily="49" charset="-122"/>
                          <a:sym typeface="+mn-ea"/>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800" b="1" dirty="0">
                          <a:solidFill>
                            <a:schemeClr val="tx1"/>
                          </a:solidFill>
                          <a:latin typeface="楷体" panose="02010609060101010101" pitchFamily="49" charset="-122"/>
                          <a:ea typeface="楷体" panose="02010609060101010101" pitchFamily="49" charset="-122"/>
                          <a:sym typeface="+mn-ea"/>
                        </a:rPr>
                        <a:t>H</a:t>
                      </a:r>
                      <a:r>
                        <a:rPr lang="en-US" sz="1800" b="1" baseline="-25000" dirty="0">
                          <a:solidFill>
                            <a:schemeClr val="tx1"/>
                          </a:solidFill>
                          <a:latin typeface="楷体" panose="02010609060101010101" pitchFamily="49" charset="-122"/>
                          <a:ea typeface="楷体" panose="02010609060101010101" pitchFamily="49" charset="-122"/>
                          <a:sym typeface="+mn-ea"/>
                        </a:rPr>
                        <a:t>3</a:t>
                      </a:r>
                      <a:r>
                        <a:rPr lang="en-US" sz="1800" b="1" dirty="0">
                          <a:solidFill>
                            <a:schemeClr val="tx1"/>
                          </a:solidFill>
                          <a:latin typeface="楷体" panose="02010609060101010101" pitchFamily="49" charset="-122"/>
                          <a:ea typeface="楷体" panose="02010609060101010101" pitchFamily="49" charset="-122"/>
                          <a:sym typeface="+mn-ea"/>
                        </a:rPr>
                        <a:t>O</a:t>
                      </a:r>
                      <a:r>
                        <a:rPr lang="en-US" sz="1800" b="1" baseline="30000" dirty="0">
                          <a:solidFill>
                            <a:schemeClr val="tx1"/>
                          </a:solidFill>
                          <a:latin typeface="楷体" panose="02010609060101010101" pitchFamily="49" charset="-122"/>
                          <a:ea typeface="楷体" panose="02010609060101010101" pitchFamily="49" charset="-122"/>
                          <a:sym typeface="+mn-ea"/>
                        </a:rPr>
                        <a:t>＋</a:t>
                      </a:r>
                      <a:r>
                        <a:rPr lang="zh-CN" altLang="en-US" sz="1800" b="1" dirty="0">
                          <a:solidFill>
                            <a:schemeClr val="tx1"/>
                          </a:solidFill>
                          <a:latin typeface="楷体" panose="02010609060101010101" pitchFamily="49" charset="-122"/>
                          <a:ea typeface="楷体" panose="02010609060101010101" pitchFamily="49" charset="-122"/>
                          <a:sym typeface="+mn-ea"/>
                        </a:rPr>
                        <a:t>和</a:t>
                      </a:r>
                      <a:r>
                        <a:rPr lang="en-US" sz="1800" b="1" dirty="0">
                          <a:solidFill>
                            <a:schemeClr val="tx1"/>
                          </a:solidFill>
                          <a:latin typeface="楷体" panose="02010609060101010101" pitchFamily="49" charset="-122"/>
                          <a:ea typeface="楷体" panose="02010609060101010101" pitchFamily="49" charset="-122"/>
                          <a:sym typeface="+mn-ea"/>
                        </a:rPr>
                        <a:t>NH</a:t>
                      </a:r>
                      <a:r>
                        <a:rPr lang="en-US" sz="1800" b="1" baseline="-25000" dirty="0">
                          <a:solidFill>
                            <a:schemeClr val="tx1"/>
                          </a:solidFill>
                          <a:latin typeface="楷体" panose="02010609060101010101" pitchFamily="49" charset="-122"/>
                          <a:ea typeface="楷体" panose="02010609060101010101" pitchFamily="49" charset="-122"/>
                          <a:sym typeface="+mn-ea"/>
                        </a:rPr>
                        <a:t>4</a:t>
                      </a:r>
                      <a:r>
                        <a:rPr lang="en-US" sz="1800" b="1" baseline="30000" dirty="0">
                          <a:solidFill>
                            <a:schemeClr val="tx1"/>
                          </a:solidFill>
                          <a:latin typeface="楷体" panose="02010609060101010101" pitchFamily="49" charset="-122"/>
                          <a:ea typeface="楷体" panose="02010609060101010101" pitchFamily="49" charset="-122"/>
                          <a:sym typeface="+mn-ea"/>
                        </a:rPr>
                        <a:t>+</a:t>
                      </a:r>
                      <a:r>
                        <a:rPr lang="zh-CN" altLang="en-US" sz="1800" b="1" dirty="0">
                          <a:latin typeface="楷体" panose="02010609060101010101" pitchFamily="49" charset="-122"/>
                          <a:ea typeface="楷体" panose="02010609060101010101" pitchFamily="49" charset="-122"/>
                          <a:sym typeface="+mn-ea"/>
                        </a:rPr>
                        <a:t>中心原子结构分析</a:t>
                      </a:r>
                      <a:r>
                        <a:rPr lang="zh-CN" altLang="en-US" sz="1800" b="1" dirty="0" smtClean="0">
                          <a:latin typeface="楷体" panose="02010609060101010101" pitchFamily="49" charset="-122"/>
                          <a:ea typeface="楷体" panose="02010609060101010101" pitchFamily="49" charset="-122"/>
                          <a:sym typeface="+mn-ea"/>
                        </a:rPr>
                        <a:t>对比</a:t>
                      </a:r>
                      <a:endParaRPr lang="zh-CN" altLang="en-US" sz="1800" b="1" dirty="0">
                        <a:latin typeface="楷体" panose="02010609060101010101" pitchFamily="49" charset="-122"/>
                        <a:ea typeface="楷体" panose="02010609060101010101" pitchFamily="49" charset="-122"/>
                        <a:sym typeface="+mn-ea"/>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baseline="30000" dirty="0">
                          <a:solidFill>
                            <a:schemeClr val="tx1"/>
                          </a:solidFill>
                          <a:latin typeface="楷体" panose="02010609060101010101" pitchFamily="49" charset="-122"/>
                          <a:ea typeface="楷体" panose="02010609060101010101" pitchFamily="49" charset="-122"/>
                          <a:sym typeface="+mn-ea"/>
                        </a:rPr>
                        <a:t>（</a:t>
                      </a:r>
                      <a:r>
                        <a:rPr lang="zh-CN" altLang="en-US" sz="2800" b="1" baseline="30000" dirty="0">
                          <a:solidFill>
                            <a:srgbClr val="FF0000"/>
                          </a:solidFill>
                          <a:latin typeface="楷体" panose="02010609060101010101" pitchFamily="49" charset="-122"/>
                          <a:ea typeface="楷体" panose="02010609060101010101" pitchFamily="49" charset="-122"/>
                          <a:sym typeface="+mn-ea"/>
                        </a:rPr>
                        <a:t>杂化类型、价层电子对、共价键类型、立体构型</a:t>
                      </a:r>
                      <a:r>
                        <a:rPr lang="zh-CN" altLang="en-US" sz="1800" b="1" baseline="30000" dirty="0">
                          <a:solidFill>
                            <a:schemeClr val="tx1"/>
                          </a:solidFill>
                          <a:latin typeface="楷体" panose="02010609060101010101" pitchFamily="49" charset="-122"/>
                          <a:ea typeface="楷体" panose="02010609060101010101" pitchFamily="49" charset="-122"/>
                          <a:sym typeface="+mn-ea"/>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43691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楷体" panose="02010609060101010101" pitchFamily="49" charset="-122"/>
                          <a:ea typeface="楷体" panose="02010609060101010101" pitchFamily="49" charset="-122"/>
                          <a:sym typeface="+mn-ea"/>
                        </a:rPr>
                        <a:t>2017</a:t>
                      </a:r>
                      <a:r>
                        <a:rPr lang="zh-CN" altLang="en-US" sz="1800" b="1" dirty="0">
                          <a:latin typeface="楷体" panose="02010609060101010101" pitchFamily="49" charset="-122"/>
                          <a:ea typeface="楷体" panose="02010609060101010101" pitchFamily="49" charset="-122"/>
                          <a:sym typeface="+mn-ea"/>
                        </a:rPr>
                        <a:t>年全国</a:t>
                      </a:r>
                      <a:r>
                        <a:rPr lang="en-US" altLang="zh-CN" sz="1800" b="1" dirty="0">
                          <a:latin typeface="楷体" panose="02010609060101010101" pitchFamily="49" charset="-122"/>
                          <a:ea typeface="楷体" panose="02010609060101010101" pitchFamily="49" charset="-122"/>
                          <a:sym typeface="+mn-ea"/>
                        </a:rPr>
                        <a:t>III</a:t>
                      </a:r>
                      <a:r>
                        <a:rPr lang="zh-CN" altLang="en-US" sz="1800" b="1" dirty="0">
                          <a:latin typeface="楷体" panose="02010609060101010101" pitchFamily="49" charset="-122"/>
                          <a:ea typeface="楷体" panose="02010609060101010101" pitchFamily="49" charset="-122"/>
                          <a:sym typeface="+mn-ea"/>
                        </a:rPr>
                        <a:t>卷</a:t>
                      </a:r>
                      <a:r>
                        <a:rPr lang="en-US" altLang="zh-CN" sz="1800" b="1" dirty="0">
                          <a:latin typeface="楷体" panose="02010609060101010101" pitchFamily="49" charset="-122"/>
                          <a:ea typeface="楷体" panose="02010609060101010101" pitchFamily="49" charset="-122"/>
                          <a:sym typeface="+mn-ea"/>
                        </a:rPr>
                        <a:t>35</a:t>
                      </a:r>
                      <a:r>
                        <a:rPr lang="zh-CN" altLang="en-US" sz="1800" b="1" dirty="0">
                          <a:latin typeface="楷体" panose="02010609060101010101" pitchFamily="49" charset="-122"/>
                          <a:ea typeface="楷体" panose="02010609060101010101" pitchFamily="49" charset="-122"/>
                          <a:sym typeface="+mn-ea"/>
                        </a:rPr>
                        <a:t>（</a:t>
                      </a:r>
                      <a:r>
                        <a:rPr lang="en-US" altLang="zh-CN" sz="1800" b="1" dirty="0">
                          <a:latin typeface="楷体" panose="02010609060101010101" pitchFamily="49" charset="-122"/>
                          <a:ea typeface="楷体" panose="02010609060101010101" pitchFamily="49" charset="-122"/>
                          <a:sym typeface="+mn-ea"/>
                        </a:rPr>
                        <a:t>2</a:t>
                      </a:r>
                      <a:r>
                        <a:rPr lang="zh-CN" altLang="en-US" sz="1800" b="1" dirty="0">
                          <a:latin typeface="楷体" panose="02010609060101010101" pitchFamily="49" charset="-122"/>
                          <a:ea typeface="楷体" panose="02010609060101010101" pitchFamily="49" charset="-122"/>
                          <a:sym typeface="+mn-ea"/>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CO</a:t>
                      </a:r>
                      <a:r>
                        <a:rPr lang="en-US" altLang="zh-CN" sz="1800" b="1" baseline="-25000" dirty="0">
                          <a:latin typeface="楷体" panose="02010609060101010101" pitchFamily="49" charset="-122"/>
                          <a:ea typeface="楷体" panose="02010609060101010101" pitchFamily="49" charset="-122"/>
                        </a:rPr>
                        <a:t>2</a:t>
                      </a:r>
                      <a:r>
                        <a:rPr lang="zh-CN" altLang="en-US" sz="1800" b="1" dirty="0">
                          <a:latin typeface="楷体" panose="02010609060101010101" pitchFamily="49" charset="-122"/>
                          <a:ea typeface="楷体" panose="02010609060101010101" pitchFamily="49" charset="-122"/>
                        </a:rPr>
                        <a:t>和CH</a:t>
                      </a:r>
                      <a:r>
                        <a:rPr lang="zh-CN" altLang="en-US" sz="1800" b="1" baseline="-25000" dirty="0">
                          <a:latin typeface="楷体" panose="02010609060101010101" pitchFamily="49" charset="-122"/>
                          <a:ea typeface="楷体" panose="02010609060101010101" pitchFamily="49" charset="-122"/>
                        </a:rPr>
                        <a:t>3</a:t>
                      </a:r>
                      <a:r>
                        <a:rPr lang="zh-CN" altLang="en-US" sz="1800" b="1" dirty="0">
                          <a:latin typeface="楷体" panose="02010609060101010101" pitchFamily="49" charset="-122"/>
                          <a:ea typeface="楷体" panose="02010609060101010101" pitchFamily="49" charset="-122"/>
                        </a:rPr>
                        <a:t>OH分子中</a:t>
                      </a:r>
                      <a:r>
                        <a:rPr lang="en-US" altLang="zh-CN" sz="1800" b="1" dirty="0">
                          <a:latin typeface="楷体" panose="02010609060101010101" pitchFamily="49" charset="-122"/>
                          <a:ea typeface="楷体" panose="02010609060101010101" pitchFamily="49" charset="-122"/>
                        </a:rPr>
                        <a:t>C</a:t>
                      </a:r>
                      <a:r>
                        <a:rPr lang="zh-CN" altLang="en-US" sz="1800" b="1" dirty="0">
                          <a:latin typeface="楷体" panose="02010609060101010101" pitchFamily="49" charset="-122"/>
                          <a:ea typeface="楷体" panose="02010609060101010101" pitchFamily="49" charset="-122"/>
                        </a:rPr>
                        <a:t>原子的杂化方式</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533534699"/>
              </p:ext>
            </p:extLst>
          </p:nvPr>
        </p:nvGraphicFramePr>
        <p:xfrm>
          <a:off x="179511" y="2360794"/>
          <a:ext cx="8809037" cy="3036708"/>
        </p:xfrm>
        <a:graphic>
          <a:graphicData uri="http://schemas.openxmlformats.org/drawingml/2006/table">
            <a:tbl>
              <a:tblPr firstRow="1" bandRow="1">
                <a:tableStyleId>{5C22544A-7EE6-4342-B048-85BDC9FD1C3A}</a:tableStyleId>
              </a:tblPr>
              <a:tblGrid>
                <a:gridCol w="2786062">
                  <a:extLst>
                    <a:ext uri="{9D8B030D-6E8A-4147-A177-3AD203B41FA5}">
                      <a16:colId xmlns:a16="http://schemas.microsoft.com/office/drawing/2014/main" val="3168294725"/>
                    </a:ext>
                  </a:extLst>
                </a:gridCol>
                <a:gridCol w="6022975">
                  <a:extLst>
                    <a:ext uri="{9D8B030D-6E8A-4147-A177-3AD203B41FA5}">
                      <a16:colId xmlns:a16="http://schemas.microsoft.com/office/drawing/2014/main" val="23051931"/>
                    </a:ext>
                  </a:extLst>
                </a:gridCol>
              </a:tblGrid>
              <a:tr h="37053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2018</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b="1" dirty="0">
                          <a:solidFill>
                            <a:schemeClr val="tx1"/>
                          </a:solidFill>
                          <a:latin typeface="楷体" panose="02010609060101010101" pitchFamily="49" charset="-122"/>
                          <a:ea typeface="楷体" panose="02010609060101010101" pitchFamily="49" charset="-122"/>
                          <a:sym typeface="+mn-ea"/>
                        </a:rPr>
                        <a:t>I</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en-US" altLang="zh-CN" sz="1800" b="1" dirty="0">
                          <a:solidFill>
                            <a:schemeClr val="tx1"/>
                          </a:solidFill>
                          <a:latin typeface="楷体" panose="02010609060101010101" pitchFamily="49" charset="-122"/>
                          <a:ea typeface="楷体" panose="02010609060101010101" pitchFamily="49" charset="-122"/>
                          <a:sym typeface="+mn-ea"/>
                        </a:rPr>
                        <a:t>3</a:t>
                      </a:r>
                      <a:r>
                        <a:rPr lang="zh-CN" altLang="en-US" sz="1800" b="1" dirty="0">
                          <a:solidFill>
                            <a:schemeClr val="tx1"/>
                          </a:solidFill>
                          <a:latin typeface="楷体" panose="02010609060101010101" pitchFamily="49" charset="-122"/>
                          <a:ea typeface="楷体" panose="02010609060101010101" pitchFamily="49" charset="-122"/>
                          <a:sym typeface="+mn-ea"/>
                        </a:rPr>
                        <a:t>）</a:t>
                      </a: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smtClean="0">
                          <a:solidFill>
                            <a:schemeClr val="tx1"/>
                          </a:solidFill>
                          <a:effectLst/>
                          <a:latin typeface="+mn-lt"/>
                          <a:ea typeface="+mn-ea"/>
                          <a:cs typeface="+mn-cs"/>
                        </a:rPr>
                        <a:t>LiAlH</a:t>
                      </a:r>
                      <a:r>
                        <a:rPr lang="en-US" altLang="zh-CN" sz="1800" b="1" kern="1200" baseline="-25000" dirty="0" smtClean="0">
                          <a:solidFill>
                            <a:schemeClr val="tx1"/>
                          </a:solidFill>
                          <a:effectLst/>
                          <a:latin typeface="+mn-lt"/>
                          <a:ea typeface="+mn-ea"/>
                          <a:cs typeface="+mn-cs"/>
                        </a:rPr>
                        <a:t>4</a:t>
                      </a:r>
                      <a:r>
                        <a:rPr lang="zh-CN" altLang="zh-CN" sz="1800" b="1" kern="1200" dirty="0" smtClean="0">
                          <a:solidFill>
                            <a:schemeClr val="tx1"/>
                          </a:solidFill>
                          <a:effectLst/>
                          <a:latin typeface="+mn-lt"/>
                          <a:ea typeface="+mn-ea"/>
                          <a:cs typeface="+mn-cs"/>
                        </a:rPr>
                        <a:t>中的阴离子空间构型、中心原子的杂化形式。</a:t>
                      </a:r>
                      <a:endParaRPr lang="zh-CN" altLang="en-US" sz="1800" b="1" dirty="0">
                        <a:solidFill>
                          <a:schemeClr val="tx1"/>
                        </a:solidFill>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3324502331"/>
                  </a:ext>
                </a:extLst>
              </a:tr>
              <a:tr h="83931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2018</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dirty="0">
                          <a:solidFill>
                            <a:schemeClr val="tx1"/>
                          </a:solidFill>
                          <a:latin typeface="楷体" charset="0"/>
                          <a:cs typeface="楷体" charset="0"/>
                          <a:sym typeface="+mn-ea"/>
                        </a:rPr>
                        <a:t>Ⅱ</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smtClean="0">
                          <a:solidFill>
                            <a:schemeClr val="tx1"/>
                          </a:solidFill>
                          <a:latin typeface="楷体" panose="02010609060101010101" pitchFamily="49" charset="-122"/>
                          <a:ea typeface="楷体" panose="02010609060101010101" pitchFamily="49" charset="-122"/>
                          <a:sym typeface="+mn-ea"/>
                        </a:rPr>
                        <a:t>题</a:t>
                      </a:r>
                      <a:endParaRPr lang="en-US" altLang="zh-CN" sz="1800" b="1" dirty="0" smtClean="0">
                        <a:solidFill>
                          <a:schemeClr val="tx1"/>
                        </a:solidFill>
                        <a:latin typeface="楷体" panose="02010609060101010101" pitchFamily="49" charset="-122"/>
                        <a:ea typeface="楷体" panose="02010609060101010101" pitchFamily="49" charset="-122"/>
                        <a:sym typeface="+mn-ea"/>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en-US" altLang="zh-CN" sz="1800" b="1" dirty="0" smtClean="0">
                          <a:solidFill>
                            <a:schemeClr val="tx1"/>
                          </a:solidFill>
                          <a:latin typeface="楷体" panose="02010609060101010101" pitchFamily="49" charset="-122"/>
                          <a:ea typeface="楷体" panose="02010609060101010101" pitchFamily="49" charset="-122"/>
                          <a:sym typeface="+mn-ea"/>
                        </a:rPr>
                        <a:t>2</a:t>
                      </a: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zh-CN" altLang="zh-CN" sz="1800" b="1" kern="1200" dirty="0" smtClean="0">
                          <a:solidFill>
                            <a:schemeClr val="dk1"/>
                          </a:solidFill>
                          <a:effectLst/>
                          <a:latin typeface="+mn-lt"/>
                          <a:ea typeface="+mn-ea"/>
                          <a:cs typeface="+mn-cs"/>
                        </a:rPr>
                        <a:t>（</a:t>
                      </a:r>
                      <a:r>
                        <a:rPr lang="en-US" altLang="zh-CN" sz="1800" b="1" kern="1200" dirty="0" smtClean="0">
                          <a:solidFill>
                            <a:schemeClr val="dk1"/>
                          </a:solidFill>
                          <a:effectLst/>
                          <a:latin typeface="+mn-lt"/>
                          <a:ea typeface="+mn-ea"/>
                          <a:cs typeface="+mn-cs"/>
                        </a:rPr>
                        <a:t>4</a:t>
                      </a:r>
                      <a:r>
                        <a:rPr lang="zh-CN" altLang="zh-CN" sz="1800" b="1" kern="1200" dirty="0" smtClean="0">
                          <a:solidFill>
                            <a:schemeClr val="dk1"/>
                          </a:solidFill>
                          <a:effectLst/>
                          <a:latin typeface="+mn-lt"/>
                          <a:ea typeface="+mn-ea"/>
                          <a:cs typeface="+mn-cs"/>
                        </a:rPr>
                        <a:t>）</a:t>
                      </a:r>
                      <a:endParaRPr lang="zh-CN" altLang="en-US" sz="1800" b="1" dirty="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smtClean="0">
                          <a:solidFill>
                            <a:schemeClr val="dk1"/>
                          </a:solidFill>
                          <a:effectLst/>
                          <a:latin typeface="+mn-lt"/>
                          <a:ea typeface="+mn-ea"/>
                          <a:cs typeface="+mn-cs"/>
                        </a:rPr>
                        <a:t>H</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S</a:t>
                      </a:r>
                      <a:r>
                        <a:rPr lang="zh-CN" altLang="zh-CN" sz="1800" b="1" kern="1200" dirty="0" smtClean="0">
                          <a:solidFill>
                            <a:schemeClr val="dk1"/>
                          </a:solidFill>
                          <a:effectLst/>
                          <a:latin typeface="+mn-lt"/>
                          <a:ea typeface="+mn-ea"/>
                          <a:cs typeface="+mn-cs"/>
                        </a:rPr>
                        <a:t>、</a:t>
                      </a:r>
                      <a:r>
                        <a:rPr lang="en-US" altLang="zh-CN" sz="1800" b="1" kern="1200" dirty="0" smtClean="0">
                          <a:solidFill>
                            <a:schemeClr val="dk1"/>
                          </a:solidFill>
                          <a:effectLst/>
                          <a:latin typeface="+mn-lt"/>
                          <a:ea typeface="+mn-ea"/>
                          <a:cs typeface="+mn-cs"/>
                        </a:rPr>
                        <a:t>SO</a:t>
                      </a:r>
                      <a:r>
                        <a:rPr lang="en-US" altLang="zh-CN" sz="1800" b="1" kern="1200" baseline="-25000" dirty="0" smtClean="0">
                          <a:solidFill>
                            <a:schemeClr val="dk1"/>
                          </a:solidFill>
                          <a:effectLst/>
                          <a:latin typeface="+mn-lt"/>
                          <a:ea typeface="+mn-ea"/>
                          <a:cs typeface="+mn-cs"/>
                        </a:rPr>
                        <a:t>2</a:t>
                      </a:r>
                      <a:r>
                        <a:rPr lang="zh-CN" altLang="zh-CN" sz="1800" b="1" kern="1200" dirty="0" smtClean="0">
                          <a:solidFill>
                            <a:schemeClr val="dk1"/>
                          </a:solidFill>
                          <a:effectLst/>
                          <a:latin typeface="+mn-lt"/>
                          <a:ea typeface="+mn-ea"/>
                          <a:cs typeface="+mn-cs"/>
                        </a:rPr>
                        <a:t>、</a:t>
                      </a:r>
                      <a:r>
                        <a:rPr lang="en-US" altLang="zh-CN" sz="1800" b="1" kern="1200" dirty="0" smtClean="0">
                          <a:solidFill>
                            <a:schemeClr val="dk1"/>
                          </a:solidFill>
                          <a:effectLst/>
                          <a:latin typeface="+mn-lt"/>
                          <a:ea typeface="+mn-ea"/>
                          <a:cs typeface="+mn-cs"/>
                        </a:rPr>
                        <a:t>SO</a:t>
                      </a:r>
                      <a:r>
                        <a:rPr lang="en-US" altLang="zh-CN" sz="1800" b="1" kern="1200" baseline="-25000" dirty="0" smtClean="0">
                          <a:solidFill>
                            <a:schemeClr val="dk1"/>
                          </a:solidFill>
                          <a:effectLst/>
                          <a:latin typeface="+mn-lt"/>
                          <a:ea typeface="+mn-ea"/>
                          <a:cs typeface="+mn-cs"/>
                        </a:rPr>
                        <a:t>3</a:t>
                      </a:r>
                      <a:r>
                        <a:rPr lang="zh-CN" altLang="zh-CN" sz="1800" b="1" kern="1200" dirty="0" smtClean="0">
                          <a:solidFill>
                            <a:schemeClr val="dk1"/>
                          </a:solidFill>
                          <a:effectLst/>
                          <a:latin typeface="+mn-lt"/>
                          <a:ea typeface="+mn-ea"/>
                          <a:cs typeface="+mn-cs"/>
                        </a:rPr>
                        <a:t>的气态分子中，中心原子价层电子对数</a:t>
                      </a:r>
                      <a:r>
                        <a:rPr lang="zh-CN" altLang="en-US"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气态三氧化硫其分子的立体构型，固体三氧化硫中存在三聚分子，</a:t>
                      </a:r>
                      <a:r>
                        <a:rPr lang="en-US" altLang="zh-CN" sz="1800" b="1" kern="1200" dirty="0" smtClean="0">
                          <a:solidFill>
                            <a:schemeClr val="dk1"/>
                          </a:solidFill>
                          <a:effectLst/>
                          <a:latin typeface="+mn-lt"/>
                          <a:ea typeface="+mn-ea"/>
                          <a:cs typeface="+mn-cs"/>
                        </a:rPr>
                        <a:t>S</a:t>
                      </a:r>
                      <a:r>
                        <a:rPr lang="zh-CN" altLang="zh-CN" sz="1800" b="1" kern="1200" dirty="0" smtClean="0">
                          <a:solidFill>
                            <a:schemeClr val="dk1"/>
                          </a:solidFill>
                          <a:effectLst/>
                          <a:latin typeface="+mn-lt"/>
                          <a:ea typeface="+mn-ea"/>
                          <a:cs typeface="+mn-cs"/>
                        </a:rPr>
                        <a:t>原子的杂化轨道类型为</a:t>
                      </a:r>
                      <a:endParaRPr lang="en-US" altLang="zh-CN" sz="1800" b="1" baseline="30000" dirty="0">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529566516"/>
                  </a:ext>
                </a:extLst>
              </a:tr>
              <a:tr h="37053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latin typeface="楷体" panose="02010609060101010101" pitchFamily="49" charset="-122"/>
                          <a:ea typeface="楷体" panose="02010609060101010101" pitchFamily="49" charset="-122"/>
                          <a:sym typeface="+mn-ea"/>
                        </a:rPr>
                        <a:t>2018</a:t>
                      </a:r>
                      <a:r>
                        <a:rPr lang="zh-CN" altLang="en-US" sz="1800" b="1" dirty="0" smtClean="0">
                          <a:latin typeface="楷体" panose="02010609060101010101" pitchFamily="49" charset="-122"/>
                          <a:ea typeface="楷体" panose="02010609060101010101" pitchFamily="49" charset="-122"/>
                          <a:sym typeface="+mn-ea"/>
                        </a:rPr>
                        <a:t>年</a:t>
                      </a:r>
                      <a:r>
                        <a:rPr lang="zh-CN" altLang="en-US" sz="1800" b="1" dirty="0">
                          <a:latin typeface="楷体" panose="02010609060101010101" pitchFamily="49" charset="-122"/>
                          <a:ea typeface="楷体" panose="02010609060101010101" pitchFamily="49" charset="-122"/>
                          <a:sym typeface="+mn-ea"/>
                        </a:rPr>
                        <a:t>全国</a:t>
                      </a:r>
                      <a:r>
                        <a:rPr lang="en-US" altLang="zh-CN" sz="1800" b="1" dirty="0">
                          <a:latin typeface="楷体" panose="02010609060101010101" pitchFamily="49" charset="-122"/>
                          <a:ea typeface="楷体" panose="02010609060101010101" pitchFamily="49" charset="-122"/>
                          <a:sym typeface="+mn-ea"/>
                        </a:rPr>
                        <a:t>III</a:t>
                      </a:r>
                      <a:r>
                        <a:rPr lang="zh-CN" altLang="en-US" sz="1800" b="1" dirty="0">
                          <a:latin typeface="楷体" panose="02010609060101010101" pitchFamily="49" charset="-122"/>
                          <a:ea typeface="楷体" panose="02010609060101010101" pitchFamily="49" charset="-122"/>
                          <a:sym typeface="+mn-ea"/>
                        </a:rPr>
                        <a:t>卷</a:t>
                      </a:r>
                      <a:r>
                        <a:rPr lang="en-US" altLang="zh-CN" sz="1800" b="1" dirty="0">
                          <a:latin typeface="楷体" panose="02010609060101010101" pitchFamily="49" charset="-122"/>
                          <a:ea typeface="楷体" panose="02010609060101010101" pitchFamily="49" charset="-122"/>
                          <a:sym typeface="+mn-ea"/>
                        </a:rPr>
                        <a:t>35</a:t>
                      </a:r>
                      <a:r>
                        <a:rPr lang="zh-CN" altLang="en-US" sz="1800" b="1" dirty="0" smtClean="0">
                          <a:latin typeface="楷体" panose="02010609060101010101" pitchFamily="49" charset="-122"/>
                          <a:ea typeface="楷体" panose="02010609060101010101" pitchFamily="49" charset="-122"/>
                          <a:sym typeface="+mn-ea"/>
                        </a:rPr>
                        <a:t>（</a:t>
                      </a:r>
                      <a:r>
                        <a:rPr lang="en-US" altLang="zh-CN" sz="1800" b="1" dirty="0" smtClean="0">
                          <a:latin typeface="楷体" panose="02010609060101010101" pitchFamily="49" charset="-122"/>
                          <a:ea typeface="楷体" panose="02010609060101010101" pitchFamily="49" charset="-122"/>
                          <a:sym typeface="+mn-ea"/>
                        </a:rPr>
                        <a:t>4</a:t>
                      </a:r>
                      <a:r>
                        <a:rPr lang="zh-CN" altLang="en-US" sz="1800" b="1" dirty="0" smtClean="0">
                          <a:latin typeface="楷体" panose="02010609060101010101" pitchFamily="49" charset="-122"/>
                          <a:ea typeface="楷体" panose="02010609060101010101" pitchFamily="49" charset="-122"/>
                          <a:sym typeface="+mn-ea"/>
                        </a:rPr>
                        <a:t>）</a:t>
                      </a:r>
                      <a:endParaRPr lang="zh-CN" altLang="en-US" sz="1800" b="1" dirty="0">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smtClean="0">
                          <a:solidFill>
                            <a:schemeClr val="dk1"/>
                          </a:solidFill>
                          <a:effectLst/>
                          <a:latin typeface="+mn-lt"/>
                          <a:ea typeface="+mn-ea"/>
                          <a:cs typeface="+mn-cs"/>
                        </a:rPr>
                        <a:t>ZnCO</a:t>
                      </a:r>
                      <a:r>
                        <a:rPr lang="en-US" altLang="zh-CN" sz="1800" b="1" kern="1200" baseline="-25000" dirty="0" smtClean="0">
                          <a:solidFill>
                            <a:schemeClr val="dk1"/>
                          </a:solidFill>
                          <a:effectLst/>
                          <a:latin typeface="+mn-lt"/>
                          <a:ea typeface="+mn-ea"/>
                          <a:cs typeface="+mn-cs"/>
                        </a:rPr>
                        <a:t>3</a:t>
                      </a:r>
                      <a:r>
                        <a:rPr lang="zh-CN" altLang="zh-CN" sz="1800" b="1" kern="1200" dirty="0" smtClean="0">
                          <a:solidFill>
                            <a:schemeClr val="dk1"/>
                          </a:solidFill>
                          <a:effectLst/>
                          <a:latin typeface="+mn-lt"/>
                          <a:ea typeface="+mn-ea"/>
                          <a:cs typeface="+mn-cs"/>
                        </a:rPr>
                        <a:t>中，阴离子空间构型，</a:t>
                      </a:r>
                      <a:r>
                        <a:rPr lang="en-US" altLang="zh-CN" sz="1800" b="1" kern="1200" dirty="0" smtClean="0">
                          <a:solidFill>
                            <a:schemeClr val="dk1"/>
                          </a:solidFill>
                          <a:effectLst/>
                          <a:latin typeface="+mn-lt"/>
                          <a:ea typeface="+mn-ea"/>
                          <a:cs typeface="+mn-cs"/>
                        </a:rPr>
                        <a:t>C</a:t>
                      </a:r>
                      <a:r>
                        <a:rPr lang="zh-CN" altLang="zh-CN" sz="1800" b="1" kern="1200" dirty="0" smtClean="0">
                          <a:solidFill>
                            <a:schemeClr val="dk1"/>
                          </a:solidFill>
                          <a:effectLst/>
                          <a:latin typeface="+mn-lt"/>
                          <a:ea typeface="+mn-ea"/>
                          <a:cs typeface="+mn-cs"/>
                        </a:rPr>
                        <a:t>原子的杂化形式。</a:t>
                      </a:r>
                      <a:endParaRPr lang="zh-CN" altLang="en-US" sz="1800" b="1" baseline="30000" dirty="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3271145409"/>
                  </a:ext>
                </a:extLst>
              </a:tr>
              <a:tr h="37053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2019</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b="1" dirty="0">
                          <a:solidFill>
                            <a:schemeClr val="tx1"/>
                          </a:solidFill>
                          <a:latin typeface="楷体" panose="02010609060101010101" pitchFamily="49" charset="-122"/>
                          <a:ea typeface="楷体" panose="02010609060101010101" pitchFamily="49" charset="-122"/>
                          <a:sym typeface="+mn-ea"/>
                        </a:rPr>
                        <a:t>I</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en-US" altLang="zh-CN" sz="1800" b="1" dirty="0" smtClean="0">
                          <a:solidFill>
                            <a:schemeClr val="tx1"/>
                          </a:solidFill>
                          <a:latin typeface="楷体" panose="02010609060101010101" pitchFamily="49" charset="-122"/>
                          <a:ea typeface="楷体" panose="02010609060101010101" pitchFamily="49" charset="-122"/>
                          <a:sym typeface="+mn-ea"/>
                        </a:rPr>
                        <a:t>2</a:t>
                      </a:r>
                      <a:r>
                        <a:rPr lang="zh-CN" altLang="en-US" sz="1800" b="1" dirty="0" smtClean="0">
                          <a:solidFill>
                            <a:schemeClr val="tx1"/>
                          </a:solidFill>
                          <a:latin typeface="楷体" panose="02010609060101010101" pitchFamily="49" charset="-122"/>
                          <a:ea typeface="楷体" panose="02010609060101010101" pitchFamily="49" charset="-122"/>
                          <a:sym typeface="+mn-ea"/>
                        </a:rPr>
                        <a:t>）</a:t>
                      </a:r>
                      <a:endParaRPr lang="zh-CN" altLang="en-US" sz="1800" b="1" dirty="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dk1"/>
                          </a:solidFill>
                          <a:effectLst/>
                          <a:latin typeface="+mn-lt"/>
                          <a:ea typeface="+mn-ea"/>
                          <a:cs typeface="+mn-cs"/>
                        </a:rPr>
                        <a:t>乙二胺</a:t>
                      </a:r>
                      <a:r>
                        <a:rPr lang="en-US" altLang="zh-CN" sz="1800" b="1" kern="1200" dirty="0" smtClean="0">
                          <a:solidFill>
                            <a:schemeClr val="dk1"/>
                          </a:solidFill>
                          <a:effectLst/>
                          <a:latin typeface="+mn-lt"/>
                          <a:ea typeface="+mn-ea"/>
                          <a:cs typeface="+mn-cs"/>
                        </a:rPr>
                        <a:t>(H</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NCH</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CH</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NH</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 分子中氮、碳的杂化类型</a:t>
                      </a:r>
                      <a:endParaRPr lang="en-US" altLang="zh-CN" sz="1800" b="1" baseline="30000" dirty="0" smtClean="0">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850198"/>
                  </a:ext>
                </a:extLst>
              </a:tr>
              <a:tr h="37053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2019</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dirty="0">
                          <a:solidFill>
                            <a:schemeClr val="tx1"/>
                          </a:solidFill>
                          <a:latin typeface="楷体" charset="0"/>
                          <a:cs typeface="楷体" charset="0"/>
                          <a:sym typeface="+mn-ea"/>
                        </a:rPr>
                        <a:t>Ⅱ</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en-US" altLang="zh-CN" sz="1800" b="1" dirty="0" smtClean="0">
                          <a:solidFill>
                            <a:schemeClr val="tx1"/>
                          </a:solidFill>
                          <a:latin typeface="楷体" panose="02010609060101010101" pitchFamily="49" charset="-122"/>
                          <a:ea typeface="楷体" panose="02010609060101010101" pitchFamily="49" charset="-122"/>
                          <a:sym typeface="+mn-ea"/>
                        </a:rPr>
                        <a:t>1</a:t>
                      </a:r>
                      <a:r>
                        <a:rPr lang="zh-CN" altLang="en-US" sz="1800" b="1" dirty="0" smtClean="0">
                          <a:solidFill>
                            <a:schemeClr val="tx1"/>
                          </a:solidFill>
                          <a:latin typeface="楷体" panose="02010609060101010101" pitchFamily="49" charset="-122"/>
                          <a:ea typeface="楷体" panose="02010609060101010101" pitchFamily="49" charset="-122"/>
                          <a:sym typeface="+mn-ea"/>
                        </a:rPr>
                        <a:t>）</a:t>
                      </a:r>
                      <a:endParaRPr lang="zh-CN" altLang="en-US" sz="1800" b="1" dirty="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kern="1200" dirty="0" smtClean="0">
                          <a:solidFill>
                            <a:schemeClr val="dk1"/>
                          </a:solidFill>
                          <a:effectLst/>
                          <a:latin typeface="+mn-lt"/>
                          <a:ea typeface="+mn-ea"/>
                          <a:cs typeface="+mn-cs"/>
                        </a:rPr>
                        <a:t>预测</a:t>
                      </a:r>
                      <a:r>
                        <a:rPr lang="en-US" altLang="zh-CN" sz="1800" b="1" kern="1200" dirty="0" smtClean="0">
                          <a:solidFill>
                            <a:schemeClr val="dk1"/>
                          </a:solidFill>
                          <a:effectLst/>
                          <a:latin typeface="+mn-lt"/>
                          <a:ea typeface="+mn-ea"/>
                          <a:cs typeface="+mn-cs"/>
                        </a:rPr>
                        <a:t>As</a:t>
                      </a:r>
                      <a:r>
                        <a:rPr lang="zh-CN" altLang="zh-CN" sz="1800" b="1" kern="1200" dirty="0" smtClean="0">
                          <a:solidFill>
                            <a:schemeClr val="dk1"/>
                          </a:solidFill>
                          <a:effectLst/>
                          <a:latin typeface="+mn-lt"/>
                          <a:ea typeface="+mn-ea"/>
                          <a:cs typeface="+mn-cs"/>
                        </a:rPr>
                        <a:t>的氢化物分子的立体结构</a:t>
                      </a:r>
                      <a:endParaRPr lang="zh-CN" altLang="en-US" sz="1800" b="1" dirty="0">
                        <a:solidFill>
                          <a:schemeClr val="tx1"/>
                        </a:solidFill>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3527788"/>
                  </a:ext>
                </a:extLst>
              </a:tr>
              <a:tr h="587531">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latin typeface="楷体" panose="02010609060101010101" pitchFamily="49" charset="-122"/>
                          <a:ea typeface="楷体" panose="02010609060101010101" pitchFamily="49" charset="-122"/>
                          <a:sym typeface="+mn-ea"/>
                        </a:rPr>
                        <a:t>2019</a:t>
                      </a:r>
                      <a:r>
                        <a:rPr lang="zh-CN" altLang="en-US" sz="1800" b="1" dirty="0" smtClean="0">
                          <a:latin typeface="楷体" panose="02010609060101010101" pitchFamily="49" charset="-122"/>
                          <a:ea typeface="楷体" panose="02010609060101010101" pitchFamily="49" charset="-122"/>
                          <a:sym typeface="+mn-ea"/>
                        </a:rPr>
                        <a:t>年</a:t>
                      </a:r>
                      <a:r>
                        <a:rPr lang="zh-CN" altLang="en-US" sz="1800" b="1" dirty="0">
                          <a:latin typeface="楷体" panose="02010609060101010101" pitchFamily="49" charset="-122"/>
                          <a:ea typeface="楷体" panose="02010609060101010101" pitchFamily="49" charset="-122"/>
                          <a:sym typeface="+mn-ea"/>
                        </a:rPr>
                        <a:t>全国</a:t>
                      </a:r>
                      <a:r>
                        <a:rPr lang="en-US" altLang="zh-CN" sz="1800" b="1" dirty="0">
                          <a:latin typeface="楷体" panose="02010609060101010101" pitchFamily="49" charset="-122"/>
                          <a:ea typeface="楷体" panose="02010609060101010101" pitchFamily="49" charset="-122"/>
                          <a:sym typeface="+mn-ea"/>
                        </a:rPr>
                        <a:t>III</a:t>
                      </a:r>
                      <a:r>
                        <a:rPr lang="zh-CN" altLang="en-US" sz="1800" b="1" dirty="0">
                          <a:latin typeface="楷体" panose="02010609060101010101" pitchFamily="49" charset="-122"/>
                          <a:ea typeface="楷体" panose="02010609060101010101" pitchFamily="49" charset="-122"/>
                          <a:sym typeface="+mn-ea"/>
                        </a:rPr>
                        <a:t>卷</a:t>
                      </a:r>
                      <a:r>
                        <a:rPr lang="en-US" altLang="zh-CN" sz="1800" b="1" dirty="0">
                          <a:latin typeface="楷体" panose="02010609060101010101" pitchFamily="49" charset="-122"/>
                          <a:ea typeface="楷体" panose="02010609060101010101" pitchFamily="49" charset="-122"/>
                          <a:sym typeface="+mn-ea"/>
                        </a:rPr>
                        <a:t>35</a:t>
                      </a:r>
                      <a:r>
                        <a:rPr lang="zh-CN" altLang="en-US" sz="1800" b="1" dirty="0" smtClean="0">
                          <a:latin typeface="楷体" panose="02010609060101010101" pitchFamily="49" charset="-122"/>
                          <a:ea typeface="楷体" panose="02010609060101010101" pitchFamily="49" charset="-122"/>
                          <a:sym typeface="+mn-ea"/>
                        </a:rPr>
                        <a:t>（</a:t>
                      </a:r>
                      <a:r>
                        <a:rPr lang="en-US" altLang="zh-CN" sz="1800" b="1" dirty="0" smtClean="0">
                          <a:latin typeface="楷体" panose="02010609060101010101" pitchFamily="49" charset="-122"/>
                          <a:ea typeface="楷体" panose="02010609060101010101" pitchFamily="49" charset="-122"/>
                          <a:sym typeface="+mn-ea"/>
                        </a:rPr>
                        <a:t>4</a:t>
                      </a:r>
                      <a:r>
                        <a:rPr lang="zh-CN" altLang="en-US" sz="1800" b="1" dirty="0" smtClean="0">
                          <a:latin typeface="楷体" panose="02010609060101010101" pitchFamily="49" charset="-122"/>
                          <a:ea typeface="楷体" panose="02010609060101010101" pitchFamily="49" charset="-122"/>
                          <a:sym typeface="+mn-ea"/>
                        </a:rPr>
                        <a:t>）</a:t>
                      </a:r>
                      <a:endParaRPr lang="zh-CN" altLang="en-US" sz="1800" b="1" dirty="0">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noFill/>
                  </a:tcPr>
                </a:tc>
                <a:tc>
                  <a:txBody>
                    <a:bodyPr/>
                    <a:lstStyle/>
                    <a:p>
                      <a:r>
                        <a:rPr lang="en-US" altLang="zh-CN" sz="1800" b="1" kern="1200" dirty="0" smtClean="0">
                          <a:solidFill>
                            <a:schemeClr val="dk1"/>
                          </a:solidFill>
                          <a:effectLst/>
                          <a:latin typeface="+mn-lt"/>
                          <a:ea typeface="+mn-ea"/>
                          <a:cs typeface="+mn-cs"/>
                        </a:rPr>
                        <a:t>NH</a:t>
                      </a:r>
                      <a:r>
                        <a:rPr lang="en-US" altLang="zh-CN" sz="1800" b="1" kern="1200" baseline="-25000" dirty="0" smtClean="0">
                          <a:solidFill>
                            <a:schemeClr val="dk1"/>
                          </a:solidFill>
                          <a:effectLst/>
                          <a:latin typeface="+mn-lt"/>
                          <a:ea typeface="+mn-ea"/>
                          <a:cs typeface="+mn-cs"/>
                        </a:rPr>
                        <a:t>4</a:t>
                      </a:r>
                      <a:r>
                        <a:rPr lang="en-US" altLang="zh-CN" sz="1800" b="1" kern="1200" dirty="0" smtClean="0">
                          <a:solidFill>
                            <a:schemeClr val="dk1"/>
                          </a:solidFill>
                          <a:effectLst/>
                          <a:latin typeface="+mn-lt"/>
                          <a:ea typeface="+mn-ea"/>
                          <a:cs typeface="+mn-cs"/>
                        </a:rPr>
                        <a:t>H</a:t>
                      </a:r>
                      <a:r>
                        <a:rPr lang="en-US" altLang="zh-CN" sz="1800" b="1" kern="1200" baseline="-25000" dirty="0" smtClean="0">
                          <a:solidFill>
                            <a:schemeClr val="dk1"/>
                          </a:solidFill>
                          <a:effectLst/>
                          <a:latin typeface="+mn-lt"/>
                          <a:ea typeface="+mn-ea"/>
                          <a:cs typeface="+mn-cs"/>
                        </a:rPr>
                        <a:t>2</a:t>
                      </a:r>
                      <a:r>
                        <a:rPr lang="en-US" altLang="zh-CN" sz="1800" b="1" kern="1200" dirty="0" smtClean="0">
                          <a:solidFill>
                            <a:schemeClr val="dk1"/>
                          </a:solidFill>
                          <a:effectLst/>
                          <a:latin typeface="+mn-lt"/>
                          <a:ea typeface="+mn-ea"/>
                          <a:cs typeface="+mn-cs"/>
                        </a:rPr>
                        <a:t>PO</a:t>
                      </a:r>
                      <a:r>
                        <a:rPr lang="en-US" altLang="zh-CN" sz="1800" b="1" kern="1200" baseline="-25000" dirty="0" smtClean="0">
                          <a:solidFill>
                            <a:schemeClr val="dk1"/>
                          </a:solidFill>
                          <a:effectLst/>
                          <a:latin typeface="+mn-lt"/>
                          <a:ea typeface="+mn-ea"/>
                          <a:cs typeface="+mn-cs"/>
                        </a:rPr>
                        <a:t>4</a:t>
                      </a:r>
                      <a:r>
                        <a:rPr lang="zh-CN" altLang="zh-CN" sz="1800" b="1" kern="1200" dirty="0" smtClean="0">
                          <a:solidFill>
                            <a:schemeClr val="dk1"/>
                          </a:solidFill>
                          <a:effectLst/>
                          <a:latin typeface="+mn-lt"/>
                          <a:ea typeface="+mn-ea"/>
                          <a:cs typeface="+mn-cs"/>
                        </a:rPr>
                        <a:t>中</a:t>
                      </a:r>
                      <a:r>
                        <a:rPr lang="en-US" altLang="zh-CN" sz="1800" b="1" kern="1200" dirty="0" smtClean="0">
                          <a:solidFill>
                            <a:schemeClr val="dk1"/>
                          </a:solidFill>
                          <a:effectLst/>
                          <a:latin typeface="+mn-lt"/>
                          <a:ea typeface="+mn-ea"/>
                          <a:cs typeface="+mn-cs"/>
                        </a:rPr>
                        <a:t>P</a:t>
                      </a:r>
                      <a:r>
                        <a:rPr lang="zh-CN" altLang="zh-CN" sz="1800" b="1" kern="1200" dirty="0" smtClean="0">
                          <a:solidFill>
                            <a:schemeClr val="dk1"/>
                          </a:solidFill>
                          <a:effectLst/>
                          <a:latin typeface="+mn-lt"/>
                          <a:ea typeface="+mn-ea"/>
                          <a:cs typeface="+mn-cs"/>
                        </a:rPr>
                        <a:t>的杂化轨道与</a:t>
                      </a:r>
                      <a:r>
                        <a:rPr lang="en-US" altLang="zh-CN" sz="1800" b="1" kern="1200" dirty="0" smtClean="0">
                          <a:solidFill>
                            <a:schemeClr val="dk1"/>
                          </a:solidFill>
                          <a:effectLst/>
                          <a:latin typeface="+mn-lt"/>
                          <a:ea typeface="+mn-ea"/>
                          <a:cs typeface="+mn-cs"/>
                        </a:rPr>
                        <a:t>O</a:t>
                      </a:r>
                      <a:r>
                        <a:rPr lang="zh-CN" altLang="zh-CN" sz="1800" b="1" kern="1200" dirty="0" smtClean="0">
                          <a:solidFill>
                            <a:schemeClr val="dk1"/>
                          </a:solidFill>
                          <a:effectLst/>
                          <a:latin typeface="+mn-lt"/>
                          <a:ea typeface="+mn-ea"/>
                          <a:cs typeface="+mn-cs"/>
                        </a:rPr>
                        <a:t>的</a:t>
                      </a:r>
                      <a:r>
                        <a:rPr lang="en-US" altLang="zh-CN" sz="1800" b="1" kern="1200" dirty="0" smtClean="0">
                          <a:solidFill>
                            <a:schemeClr val="dk1"/>
                          </a:solidFill>
                          <a:effectLst/>
                          <a:latin typeface="+mn-lt"/>
                          <a:ea typeface="+mn-ea"/>
                          <a:cs typeface="+mn-cs"/>
                        </a:rPr>
                        <a:t>2p</a:t>
                      </a:r>
                      <a:r>
                        <a:rPr lang="zh-CN" altLang="zh-CN" sz="1800" b="1" kern="1200" dirty="0" smtClean="0">
                          <a:solidFill>
                            <a:schemeClr val="dk1"/>
                          </a:solidFill>
                          <a:effectLst/>
                          <a:latin typeface="+mn-lt"/>
                          <a:ea typeface="+mn-ea"/>
                          <a:cs typeface="+mn-cs"/>
                        </a:rPr>
                        <a:t>轨道形成键</a:t>
                      </a:r>
                      <a:r>
                        <a:rPr lang="zh-CN" altLang="en-US" sz="1800" b="1" kern="1200" dirty="0" smtClean="0">
                          <a:solidFill>
                            <a:schemeClr val="dk1"/>
                          </a:solidFill>
                          <a:effectLst/>
                          <a:latin typeface="+mn-lt"/>
                          <a:ea typeface="+mn-ea"/>
                          <a:cs typeface="+mn-cs"/>
                        </a:rPr>
                        <a:t>的类型</a:t>
                      </a:r>
                      <a:r>
                        <a:rPr lang="zh-CN" altLang="zh-CN" sz="1800" b="1" kern="1200" dirty="0" smtClean="0">
                          <a:solidFill>
                            <a:schemeClr val="dk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800" b="1" dirty="0">
                        <a:solidFill>
                          <a:schemeClr val="tx1"/>
                        </a:solidFill>
                        <a:latin typeface="楷体" panose="02010609060101010101" pitchFamily="49" charset="-122"/>
                        <a:ea typeface="楷体" panose="02010609060101010101" pitchFamily="49" charset="-122"/>
                      </a:endParaRPr>
                    </a:p>
                  </a:txBody>
                  <a:tcPr marL="91444" marR="91444" marT="45742" marB="45742">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689785862"/>
                  </a:ext>
                </a:extLst>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07504" y="332656"/>
            <a:ext cx="8782050" cy="2533650"/>
          </a:xfrm>
          <a:prstGeom prst="rect">
            <a:avLst/>
          </a:prstGeom>
        </p:spPr>
      </p:pic>
      <p:sp>
        <p:nvSpPr>
          <p:cNvPr id="5" name="椭圆 4"/>
          <p:cNvSpPr/>
          <p:nvPr/>
        </p:nvSpPr>
        <p:spPr>
          <a:xfrm>
            <a:off x="5634757" y="1109543"/>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6" name="文本框 5"/>
          <p:cNvSpPr txBox="1"/>
          <p:nvPr/>
        </p:nvSpPr>
        <p:spPr>
          <a:xfrm>
            <a:off x="107504" y="3138894"/>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sp>
        <p:nvSpPr>
          <p:cNvPr id="7" name="文本框 6"/>
          <p:cNvSpPr txBox="1"/>
          <p:nvPr/>
        </p:nvSpPr>
        <p:spPr>
          <a:xfrm>
            <a:off x="323528" y="3643193"/>
            <a:ext cx="7632102" cy="1200329"/>
          </a:xfrm>
          <a:prstGeom prst="rect">
            <a:avLst/>
          </a:prstGeom>
          <a:noFill/>
          <a:ln w="9525">
            <a:noFill/>
          </a:ln>
        </p:spPr>
        <p:txBody>
          <a:bodyPr wrap="square">
            <a:spAutoFit/>
          </a:bodyPr>
          <a:lstStyle/>
          <a:p>
            <a:pPr>
              <a:lnSpc>
                <a:spcPct val="150000"/>
              </a:lnSpc>
            </a:pPr>
            <a:r>
              <a:rPr lang="zh-CN" altLang="en-US" sz="2400" b="1" dirty="0" smtClean="0">
                <a:latin typeface="宋体" panose="02010600030101010101" pitchFamily="2" charset="-122"/>
                <a:cs typeface="宋体" panose="02010600030101010101" pitchFamily="2" charset="-122"/>
              </a:rPr>
              <a:t>（</a:t>
            </a:r>
            <a:r>
              <a:rPr lang="en-US" altLang="zh-CN" sz="2400" b="1" dirty="0" smtClean="0">
                <a:latin typeface="宋体" panose="02010600030101010101" pitchFamily="2" charset="-122"/>
                <a:cs typeface="宋体" panose="02010600030101010101" pitchFamily="2" charset="-122"/>
              </a:rPr>
              <a:t>1</a:t>
            </a:r>
            <a:r>
              <a:rPr lang="zh-CN" altLang="en-US" sz="2400" b="1" dirty="0" smtClean="0">
                <a:latin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cs typeface="宋体" panose="02010600030101010101" pitchFamily="2" charset="-122"/>
              </a:rPr>
              <a:t>中性分子中心原子的杂化方式及分子构型</a:t>
            </a:r>
            <a:endParaRPr lang="en-US" altLang="zh-CN" sz="2400" b="1" dirty="0" smtClean="0">
              <a:latin typeface="宋体" panose="02010600030101010101" pitchFamily="2" charset="-122"/>
              <a:cs typeface="宋体" panose="02010600030101010101" pitchFamily="2" charset="-122"/>
            </a:endParaRPr>
          </a:p>
          <a:p>
            <a:pPr>
              <a:lnSpc>
                <a:spcPct val="150000"/>
              </a:lnSpc>
            </a:pPr>
            <a:r>
              <a:rPr lang="zh-CN" altLang="en-US" sz="2400" b="1" dirty="0" smtClean="0">
                <a:latin typeface="宋体" panose="02010600030101010101" pitchFamily="2" charset="-122"/>
              </a:rPr>
              <a:t>（</a:t>
            </a:r>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）阴离子团或阳离子团中心原子的杂化方式及构型</a:t>
            </a:r>
            <a:endParaRPr lang="zh-CN" altLang="en-US" sz="2400" dirty="0">
              <a:solidFill>
                <a:srgbClr val="FF0000"/>
              </a:solidFill>
            </a:endParaRPr>
          </a:p>
        </p:txBody>
      </p:sp>
      <p:sp>
        <p:nvSpPr>
          <p:cNvPr id="8" name="椭圆 7"/>
          <p:cNvSpPr/>
          <p:nvPr/>
        </p:nvSpPr>
        <p:spPr>
          <a:xfrm>
            <a:off x="7253867" y="1095425"/>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9" name="椭圆 8"/>
          <p:cNvSpPr/>
          <p:nvPr/>
        </p:nvSpPr>
        <p:spPr>
          <a:xfrm>
            <a:off x="6444312" y="1550075"/>
            <a:ext cx="539152" cy="504056"/>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Tree>
    <p:extLst>
      <p:ext uri="{BB962C8B-B14F-4D97-AF65-F5344CB8AC3E}">
        <p14:creationId xmlns:p14="http://schemas.microsoft.com/office/powerpoint/2010/main" val="36342602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79512" y="116632"/>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黑体" panose="02010600030101010101" pitchFamily="2" charset="-122"/>
                <a:ea typeface="黑体" panose="02010600030101010101" pitchFamily="2" charset="-122"/>
              </a:rPr>
              <a:t>拓展迁移：</a:t>
            </a:r>
            <a:endParaRPr lang="zh-CN" altLang="zh-CN" sz="2800" b="1" dirty="0">
              <a:solidFill>
                <a:schemeClr val="dk1"/>
              </a:solidFill>
            </a:endParaRPr>
          </a:p>
        </p:txBody>
      </p:sp>
      <p:sp>
        <p:nvSpPr>
          <p:cNvPr id="4" name="矩形 3"/>
          <p:cNvSpPr>
            <a:spLocks noChangeArrowheads="1"/>
          </p:cNvSpPr>
          <p:nvPr/>
        </p:nvSpPr>
        <p:spPr bwMode="auto">
          <a:xfrm>
            <a:off x="179512" y="666031"/>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rgbClr val="FF0000"/>
                </a:solidFill>
                <a:latin typeface="黑体" panose="02010600030101010101" pitchFamily="2" charset="-122"/>
                <a:ea typeface="黑体" panose="02010600030101010101" pitchFamily="2" charset="-122"/>
              </a:rPr>
              <a:t>考型建模</a:t>
            </a:r>
            <a:r>
              <a:rPr lang="zh-CN" altLang="en-US" sz="2800" b="1" dirty="0">
                <a:solidFill>
                  <a:srgbClr val="FF0000"/>
                </a:solidFill>
                <a:latin typeface="黑体" panose="02010600030101010101" pitchFamily="2" charset="-122"/>
                <a:ea typeface="黑体" panose="02010600030101010101" pitchFamily="2" charset="-122"/>
              </a:rPr>
              <a:t>：</a:t>
            </a:r>
            <a:endParaRPr lang="zh-CN" altLang="zh-CN" sz="2800" b="1" dirty="0">
              <a:solidFill>
                <a:srgbClr val="FF0000"/>
              </a:solidFill>
            </a:endParaRPr>
          </a:p>
        </p:txBody>
      </p:sp>
      <p:sp>
        <p:nvSpPr>
          <p:cNvPr id="5" name="矩形 4"/>
          <p:cNvSpPr>
            <a:spLocks noChangeArrowheads="1"/>
          </p:cNvSpPr>
          <p:nvPr/>
        </p:nvSpPr>
        <p:spPr bwMode="auto">
          <a:xfrm>
            <a:off x="647454" y="1188985"/>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chemeClr val="dk1"/>
                </a:solidFill>
              </a:rPr>
              <a:t>（</a:t>
            </a:r>
            <a:r>
              <a:rPr lang="en-US" altLang="zh-CN" sz="2800" b="1" dirty="0" smtClean="0">
                <a:solidFill>
                  <a:schemeClr val="dk1"/>
                </a:solidFill>
              </a:rPr>
              <a:t>1</a:t>
            </a:r>
            <a:r>
              <a:rPr lang="zh-CN" altLang="en-US" sz="2800" b="1" dirty="0" smtClean="0">
                <a:solidFill>
                  <a:schemeClr val="dk1"/>
                </a:solidFill>
              </a:rPr>
              <a:t>）</a:t>
            </a:r>
            <a:r>
              <a:rPr lang="en-US" altLang="zh-CN" sz="2800" b="1" dirty="0" err="1" smtClean="0">
                <a:solidFill>
                  <a:schemeClr val="dk1"/>
                </a:solidFill>
              </a:rPr>
              <a:t>AB</a:t>
            </a:r>
            <a:r>
              <a:rPr lang="en-US" altLang="zh-CN" sz="2800" b="1" baseline="-25000" dirty="0" err="1" smtClean="0">
                <a:solidFill>
                  <a:schemeClr val="dk1"/>
                </a:solidFill>
              </a:rPr>
              <a:t>m</a:t>
            </a:r>
            <a:endParaRPr lang="zh-CN" altLang="zh-CN" sz="2800" b="1" baseline="-25000" dirty="0">
              <a:solidFill>
                <a:schemeClr val="dk1"/>
              </a:solidFill>
            </a:endParaRPr>
          </a:p>
        </p:txBody>
      </p:sp>
      <p:sp>
        <p:nvSpPr>
          <p:cNvPr id="6" name="矩形 5"/>
          <p:cNvSpPr>
            <a:spLocks noChangeArrowheads="1"/>
          </p:cNvSpPr>
          <p:nvPr/>
        </p:nvSpPr>
        <p:spPr bwMode="auto">
          <a:xfrm>
            <a:off x="805879" y="3606917"/>
            <a:ext cx="33572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chemeClr val="dk1"/>
                </a:solidFill>
              </a:rPr>
              <a:t>（</a:t>
            </a:r>
            <a:r>
              <a:rPr lang="en-US" altLang="zh-CN" sz="2800" b="1" dirty="0" smtClean="0">
                <a:solidFill>
                  <a:schemeClr val="dk1"/>
                </a:solidFill>
              </a:rPr>
              <a:t>2</a:t>
            </a:r>
            <a:r>
              <a:rPr lang="zh-CN" altLang="en-US" sz="2800" b="1" dirty="0" smtClean="0">
                <a:solidFill>
                  <a:schemeClr val="dk1"/>
                </a:solidFill>
              </a:rPr>
              <a:t>）已知结构式</a:t>
            </a:r>
            <a:endParaRPr lang="zh-CN" altLang="zh-CN" sz="2800" b="1" baseline="-25000" dirty="0">
              <a:solidFill>
                <a:schemeClr val="dk1"/>
              </a:solidFill>
            </a:endParaRPr>
          </a:p>
        </p:txBody>
      </p:sp>
      <p:pic>
        <p:nvPicPr>
          <p:cNvPr id="7" name="图片 6"/>
          <p:cNvPicPr>
            <a:picLocks noChangeAspect="1"/>
          </p:cNvPicPr>
          <p:nvPr/>
        </p:nvPicPr>
        <p:blipFill>
          <a:blip r:embed="rId2"/>
          <a:stretch>
            <a:fillRect/>
          </a:stretch>
        </p:blipFill>
        <p:spPr>
          <a:xfrm>
            <a:off x="6300192" y="666030"/>
            <a:ext cx="2592288" cy="3028373"/>
          </a:xfrm>
          <a:prstGeom prst="rect">
            <a:avLst/>
          </a:prstGeom>
        </p:spPr>
      </p:pic>
      <p:sp>
        <p:nvSpPr>
          <p:cNvPr id="8" name="矩形 7"/>
          <p:cNvSpPr>
            <a:spLocks noChangeArrowheads="1"/>
          </p:cNvSpPr>
          <p:nvPr/>
        </p:nvSpPr>
        <p:spPr bwMode="auto">
          <a:xfrm>
            <a:off x="2768721" y="1188985"/>
            <a:ext cx="3024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chemeClr val="dk1"/>
                </a:solidFill>
              </a:rPr>
              <a:t>以</a:t>
            </a:r>
            <a:r>
              <a:rPr lang="en-US" altLang="zh-CN" sz="2800" b="1" dirty="0" smtClean="0">
                <a:solidFill>
                  <a:schemeClr val="dk1"/>
                </a:solidFill>
              </a:rPr>
              <a:t>I</a:t>
            </a:r>
            <a:r>
              <a:rPr lang="en-US" altLang="zh-CN" sz="2800" b="1" baseline="-25000" dirty="0" smtClean="0">
                <a:solidFill>
                  <a:schemeClr val="dk1"/>
                </a:solidFill>
              </a:rPr>
              <a:t>3</a:t>
            </a:r>
            <a:r>
              <a:rPr lang="en-US" altLang="zh-CN" sz="2800" b="1" baseline="30000" dirty="0" smtClean="0">
                <a:solidFill>
                  <a:schemeClr val="dk1"/>
                </a:solidFill>
              </a:rPr>
              <a:t>+</a:t>
            </a:r>
            <a:r>
              <a:rPr lang="en-US" altLang="zh-CN" sz="2800" b="1" dirty="0">
                <a:solidFill>
                  <a:schemeClr val="dk1"/>
                </a:solidFill>
              </a:rPr>
              <a:t> </a:t>
            </a:r>
            <a:r>
              <a:rPr lang="zh-CN" altLang="en-US" sz="2800" b="1" dirty="0" smtClean="0">
                <a:solidFill>
                  <a:schemeClr val="dk1"/>
                </a:solidFill>
              </a:rPr>
              <a:t>、</a:t>
            </a:r>
            <a:r>
              <a:rPr lang="en-US" altLang="zh-CN" sz="2800" b="1" dirty="0" smtClean="0">
                <a:solidFill>
                  <a:schemeClr val="dk1"/>
                </a:solidFill>
              </a:rPr>
              <a:t>SO</a:t>
            </a:r>
            <a:r>
              <a:rPr lang="en-US" altLang="zh-CN" sz="2800" b="1" baseline="-25000" dirty="0" smtClean="0">
                <a:solidFill>
                  <a:schemeClr val="dk1"/>
                </a:solidFill>
              </a:rPr>
              <a:t>4</a:t>
            </a:r>
            <a:r>
              <a:rPr lang="en-US" altLang="zh-CN" sz="2800" b="1" baseline="30000" dirty="0" smtClean="0">
                <a:solidFill>
                  <a:schemeClr val="dk1"/>
                </a:solidFill>
              </a:rPr>
              <a:t>2-</a:t>
            </a:r>
            <a:r>
              <a:rPr lang="zh-CN" altLang="en-US" sz="2800" b="1" dirty="0" smtClean="0">
                <a:solidFill>
                  <a:schemeClr val="dk1"/>
                </a:solidFill>
              </a:rPr>
              <a:t>为例</a:t>
            </a:r>
            <a:endParaRPr lang="zh-CN" altLang="zh-CN" sz="2800" b="1" baseline="-25000" dirty="0">
              <a:solidFill>
                <a:schemeClr val="dk1"/>
              </a:solidFill>
            </a:endParaRPr>
          </a:p>
        </p:txBody>
      </p:sp>
      <p:sp>
        <p:nvSpPr>
          <p:cNvPr id="10" name="矩形 9"/>
          <p:cNvSpPr>
            <a:spLocks noChangeArrowheads="1"/>
          </p:cNvSpPr>
          <p:nvPr/>
        </p:nvSpPr>
        <p:spPr bwMode="auto">
          <a:xfrm>
            <a:off x="968779" y="2066526"/>
            <a:ext cx="1224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smtClean="0">
                <a:solidFill>
                  <a:schemeClr val="dk1"/>
                </a:solidFill>
              </a:rPr>
              <a:t>[I(I</a:t>
            </a:r>
            <a:r>
              <a:rPr lang="en-US" altLang="zh-CN" sz="2800" b="1" baseline="-25000" dirty="0" smtClean="0">
                <a:solidFill>
                  <a:schemeClr val="dk1"/>
                </a:solidFill>
              </a:rPr>
              <a:t>2</a:t>
            </a:r>
            <a:r>
              <a:rPr lang="en-US" altLang="zh-CN" sz="2800" b="1" dirty="0" smtClean="0">
                <a:solidFill>
                  <a:schemeClr val="dk1"/>
                </a:solidFill>
              </a:rPr>
              <a:t>)]</a:t>
            </a:r>
            <a:r>
              <a:rPr lang="en-US" altLang="zh-CN" sz="2800" b="1" baseline="30000" dirty="0" smtClean="0">
                <a:solidFill>
                  <a:schemeClr val="dk1"/>
                </a:solidFill>
              </a:rPr>
              <a:t>+</a:t>
            </a:r>
            <a:endParaRPr lang="zh-CN" altLang="zh-CN" sz="2800" b="1" dirty="0">
              <a:solidFill>
                <a:schemeClr val="dk1"/>
              </a:solidFill>
            </a:endParaRPr>
          </a:p>
        </p:txBody>
      </p:sp>
      <p:sp>
        <p:nvSpPr>
          <p:cNvPr id="11" name="矩形 10"/>
          <p:cNvSpPr>
            <a:spLocks noChangeArrowheads="1"/>
          </p:cNvSpPr>
          <p:nvPr/>
        </p:nvSpPr>
        <p:spPr bwMode="auto">
          <a:xfrm>
            <a:off x="2554494" y="1784069"/>
            <a:ext cx="38877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chemeClr val="dk1"/>
                </a:solidFill>
              </a:rPr>
              <a:t>配位原子的处理：</a:t>
            </a:r>
            <a:endParaRPr lang="en-US" altLang="zh-CN" sz="2800" b="1" dirty="0" smtClean="0">
              <a:solidFill>
                <a:schemeClr val="dk1"/>
              </a:solidFill>
            </a:endParaRPr>
          </a:p>
          <a:p>
            <a:pPr eaLnBrk="1" hangingPunct="1"/>
            <a:r>
              <a:rPr lang="en-US" altLang="zh-CN" sz="2800" b="1" dirty="0">
                <a:solidFill>
                  <a:schemeClr val="dk1"/>
                </a:solidFill>
              </a:rPr>
              <a:t> </a:t>
            </a:r>
            <a:r>
              <a:rPr lang="en-US" altLang="zh-CN" sz="2800" b="1" dirty="0" smtClean="0">
                <a:solidFill>
                  <a:schemeClr val="dk1"/>
                </a:solidFill>
              </a:rPr>
              <a:t>  O\S--------(0)</a:t>
            </a:r>
          </a:p>
          <a:p>
            <a:pPr eaLnBrk="1" hangingPunct="1"/>
            <a:r>
              <a:rPr lang="en-US" altLang="zh-CN" sz="2800" b="1" dirty="0" smtClean="0">
                <a:solidFill>
                  <a:schemeClr val="dk1"/>
                </a:solidFill>
              </a:rPr>
              <a:t>   H\X--------(+1)</a:t>
            </a:r>
          </a:p>
          <a:p>
            <a:pPr eaLnBrk="1" hangingPunct="1"/>
            <a:r>
              <a:rPr lang="en-US" altLang="zh-CN" sz="2800" b="1" dirty="0" smtClean="0">
                <a:solidFill>
                  <a:schemeClr val="dk1"/>
                </a:solidFill>
              </a:rPr>
              <a:t>     N--------- (-1)</a:t>
            </a:r>
            <a:endParaRPr lang="zh-CN" altLang="zh-CN" sz="2800" b="1" dirty="0">
              <a:solidFill>
                <a:schemeClr val="dk1"/>
              </a:solidFill>
            </a:endParaRPr>
          </a:p>
        </p:txBody>
      </p:sp>
      <p:pic>
        <p:nvPicPr>
          <p:cNvPr id="13" name="图片 12"/>
          <p:cNvPicPr>
            <a:picLocks noChangeAspect="1"/>
          </p:cNvPicPr>
          <p:nvPr/>
        </p:nvPicPr>
        <p:blipFill>
          <a:blip r:embed="rId3"/>
          <a:stretch>
            <a:fillRect/>
          </a:stretch>
        </p:blipFill>
        <p:spPr>
          <a:xfrm>
            <a:off x="539551" y="4375256"/>
            <a:ext cx="5314617" cy="1862056"/>
          </a:xfrm>
          <a:prstGeom prst="rect">
            <a:avLst/>
          </a:prstGeom>
        </p:spPr>
      </p:pic>
      <p:sp>
        <p:nvSpPr>
          <p:cNvPr id="14" name="矩形 13"/>
          <p:cNvSpPr>
            <a:spLocks noChangeArrowheads="1"/>
          </p:cNvSpPr>
          <p:nvPr/>
        </p:nvSpPr>
        <p:spPr bwMode="auto">
          <a:xfrm>
            <a:off x="5793497" y="4472419"/>
            <a:ext cx="288295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chemeClr val="dk1"/>
                </a:solidFill>
              </a:rPr>
              <a:t>化学键的处理：</a:t>
            </a:r>
            <a:endParaRPr lang="en-US" altLang="zh-CN" sz="2800" b="1" dirty="0" smtClean="0">
              <a:solidFill>
                <a:schemeClr val="dk1"/>
              </a:solidFill>
            </a:endParaRPr>
          </a:p>
          <a:p>
            <a:pPr eaLnBrk="1" hangingPunct="1"/>
            <a:r>
              <a:rPr lang="en-US" altLang="zh-CN" sz="2800" b="1" dirty="0">
                <a:solidFill>
                  <a:schemeClr val="dk1"/>
                </a:solidFill>
              </a:rPr>
              <a:t> </a:t>
            </a:r>
            <a:r>
              <a:rPr lang="en-US" altLang="zh-CN" sz="2800" b="1" dirty="0" smtClean="0">
                <a:solidFill>
                  <a:schemeClr val="dk1"/>
                </a:solidFill>
              </a:rPr>
              <a:t>  </a:t>
            </a:r>
            <a:r>
              <a:rPr lang="zh-CN" altLang="en-US" sz="2800" b="1" dirty="0" smtClean="0">
                <a:solidFill>
                  <a:schemeClr val="dk1"/>
                </a:solidFill>
              </a:rPr>
              <a:t>单键</a:t>
            </a:r>
            <a:r>
              <a:rPr lang="en-US" altLang="zh-CN" sz="2800" b="1" dirty="0" smtClean="0">
                <a:solidFill>
                  <a:schemeClr val="dk1"/>
                </a:solidFill>
              </a:rPr>
              <a:t>--------(0)</a:t>
            </a:r>
          </a:p>
          <a:p>
            <a:pPr eaLnBrk="1" hangingPunct="1"/>
            <a:r>
              <a:rPr lang="en-US" altLang="zh-CN" sz="2800" b="1" dirty="0" smtClean="0">
                <a:solidFill>
                  <a:schemeClr val="dk1"/>
                </a:solidFill>
              </a:rPr>
              <a:t>   </a:t>
            </a:r>
            <a:r>
              <a:rPr lang="zh-CN" altLang="en-US" sz="2800" b="1" dirty="0" smtClean="0">
                <a:solidFill>
                  <a:schemeClr val="dk1"/>
                </a:solidFill>
              </a:rPr>
              <a:t>双键</a:t>
            </a:r>
            <a:r>
              <a:rPr lang="en-US" altLang="zh-CN" sz="2800" b="1" dirty="0" smtClean="0">
                <a:solidFill>
                  <a:schemeClr val="dk1"/>
                </a:solidFill>
              </a:rPr>
              <a:t>--------(+1)</a:t>
            </a:r>
          </a:p>
          <a:p>
            <a:pPr eaLnBrk="1" hangingPunct="1"/>
            <a:r>
              <a:rPr lang="zh-CN" altLang="en-US" sz="2800" b="1" dirty="0" smtClean="0">
                <a:solidFill>
                  <a:schemeClr val="dk1"/>
                </a:solidFill>
              </a:rPr>
              <a:t>   三键</a:t>
            </a:r>
            <a:r>
              <a:rPr lang="en-US" altLang="zh-CN" sz="2800" b="1" dirty="0" smtClean="0">
                <a:solidFill>
                  <a:schemeClr val="dk1"/>
                </a:solidFill>
              </a:rPr>
              <a:t>---------(-1)</a:t>
            </a:r>
            <a:endParaRPr lang="zh-CN" altLang="zh-CN" sz="2800" b="1" dirty="0">
              <a:solidFill>
                <a:schemeClr val="dk1"/>
              </a:solidFill>
            </a:endParaRPr>
          </a:p>
        </p:txBody>
      </p:sp>
    </p:spTree>
    <p:extLst>
      <p:ext uri="{BB962C8B-B14F-4D97-AF65-F5344CB8AC3E}">
        <p14:creationId xmlns:p14="http://schemas.microsoft.com/office/powerpoint/2010/main" val="995750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903843" y="332656"/>
            <a:ext cx="7029450" cy="5162550"/>
          </a:xfrm>
          <a:prstGeom prst="rect">
            <a:avLst/>
          </a:prstGeom>
        </p:spPr>
      </p:pic>
      <p:pic>
        <p:nvPicPr>
          <p:cNvPr id="6" name="图片 5"/>
          <p:cNvPicPr>
            <a:picLocks noChangeAspect="1"/>
          </p:cNvPicPr>
          <p:nvPr/>
        </p:nvPicPr>
        <p:blipFill>
          <a:blip r:embed="rId3"/>
          <a:stretch>
            <a:fillRect/>
          </a:stretch>
        </p:blipFill>
        <p:spPr>
          <a:xfrm>
            <a:off x="1979712" y="1268760"/>
            <a:ext cx="5040560" cy="3479884"/>
          </a:xfrm>
          <a:prstGeom prst="rect">
            <a:avLst/>
          </a:prstGeom>
        </p:spPr>
      </p:pic>
    </p:spTree>
    <p:extLst>
      <p:ext uri="{BB962C8B-B14F-4D97-AF65-F5344CB8AC3E}">
        <p14:creationId xmlns:p14="http://schemas.microsoft.com/office/powerpoint/2010/main" val="212389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323528" y="188640"/>
            <a:ext cx="3672408" cy="461665"/>
          </a:xfrm>
          <a:prstGeom prst="rect">
            <a:avLst/>
          </a:prstGeom>
          <a:solidFill>
            <a:schemeClr val="bg1"/>
          </a:solidFill>
          <a:ln w="9525">
            <a:noFill/>
          </a:ln>
        </p:spPr>
        <p:txBody>
          <a:bodyPr wrap="square" anchor="t">
            <a:spAutoFit/>
          </a:bodyPr>
          <a:lstStyle/>
          <a:p>
            <a:r>
              <a:rPr lang="zh-CN" altLang="en-US" sz="2400" b="1" dirty="0">
                <a:latin typeface="黑体" panose="02010600030101010101" pitchFamily="2" charset="-122"/>
                <a:ea typeface="黑体" panose="02010600030101010101" pitchFamily="2" charset="-122"/>
              </a:rPr>
              <a:t>离域π键简介（大π键）</a:t>
            </a:r>
            <a:endParaRPr lang="zh-CN" altLang="en-US" sz="2400" b="1" dirty="0">
              <a:latin typeface="Arial" panose="020B0604020202020204" pitchFamily="34" charset="0"/>
              <a:ea typeface="宋体" panose="02010600030101010101" pitchFamily="2" charset="-122"/>
            </a:endParaRPr>
          </a:p>
        </p:txBody>
      </p:sp>
      <p:pic>
        <p:nvPicPr>
          <p:cNvPr id="10" name="图片 9"/>
          <p:cNvPicPr>
            <a:picLocks noChangeAspect="1"/>
          </p:cNvPicPr>
          <p:nvPr/>
        </p:nvPicPr>
        <p:blipFill>
          <a:blip r:embed="rId2"/>
          <a:stretch>
            <a:fillRect/>
          </a:stretch>
        </p:blipFill>
        <p:spPr>
          <a:xfrm>
            <a:off x="5128" y="908720"/>
            <a:ext cx="9036496" cy="908893"/>
          </a:xfrm>
          <a:prstGeom prst="rect">
            <a:avLst/>
          </a:prstGeom>
        </p:spPr>
      </p:pic>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755576" y="1988840"/>
            <a:ext cx="2664296" cy="2145060"/>
          </a:xfrm>
          <a:prstGeom prst="rect">
            <a:avLst/>
          </a:prstGeom>
          <a:noFill/>
          <a:ln>
            <a:noFill/>
          </a:ln>
        </p:spPr>
      </p:pic>
      <p:sp>
        <p:nvSpPr>
          <p:cNvPr id="16" name="矩形 15"/>
          <p:cNvSpPr>
            <a:spLocks noChangeArrowheads="1"/>
          </p:cNvSpPr>
          <p:nvPr/>
        </p:nvSpPr>
        <p:spPr bwMode="auto">
          <a:xfrm>
            <a:off x="4716016" y="1988840"/>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黑体" panose="02010600030101010101" pitchFamily="2" charset="-122"/>
                <a:ea typeface="黑体" panose="02010600030101010101" pitchFamily="2" charset="-122"/>
              </a:rPr>
              <a:t>考型</a:t>
            </a:r>
            <a:r>
              <a:rPr lang="zh-CN" altLang="en-US" sz="2800" b="1" dirty="0" smtClean="0">
                <a:solidFill>
                  <a:srgbClr val="FF0000"/>
                </a:solidFill>
                <a:latin typeface="黑体" panose="02010600030101010101" pitchFamily="2" charset="-122"/>
                <a:ea typeface="黑体" panose="02010600030101010101" pitchFamily="2" charset="-122"/>
              </a:rPr>
              <a:t>建模</a:t>
            </a:r>
            <a:r>
              <a:rPr lang="zh-CN" altLang="en-US" sz="2800" b="1" dirty="0">
                <a:solidFill>
                  <a:srgbClr val="FF0000"/>
                </a:solidFill>
                <a:latin typeface="黑体" panose="02010600030101010101" pitchFamily="2" charset="-122"/>
                <a:ea typeface="黑体" panose="02010600030101010101" pitchFamily="2" charset="-122"/>
              </a:rPr>
              <a:t>：</a:t>
            </a:r>
            <a:endParaRPr lang="zh-CN" altLang="zh-CN" sz="2800" b="1" dirty="0">
              <a:solidFill>
                <a:srgbClr val="FF0000"/>
              </a:solidFill>
            </a:endParaRPr>
          </a:p>
        </p:txBody>
      </p:sp>
      <p:sp>
        <p:nvSpPr>
          <p:cNvPr id="17" name="矩形 16"/>
          <p:cNvSpPr>
            <a:spLocks noChangeArrowheads="1"/>
          </p:cNvSpPr>
          <p:nvPr/>
        </p:nvSpPr>
        <p:spPr bwMode="auto">
          <a:xfrm>
            <a:off x="5004048" y="2520242"/>
            <a:ext cx="3600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rgbClr val="FF0000"/>
                </a:solidFill>
                <a:latin typeface="黑体" panose="02010600030101010101" pitchFamily="2" charset="-122"/>
                <a:ea typeface="黑体" panose="02010600030101010101" pitchFamily="2" charset="-122"/>
              </a:rPr>
              <a:t>（</a:t>
            </a:r>
            <a:r>
              <a:rPr lang="en-US" altLang="zh-CN" sz="2800" b="1" dirty="0" smtClean="0">
                <a:solidFill>
                  <a:srgbClr val="FF0000"/>
                </a:solidFill>
                <a:latin typeface="黑体" panose="02010600030101010101" pitchFamily="2" charset="-122"/>
                <a:ea typeface="黑体" panose="02010600030101010101" pitchFamily="2" charset="-122"/>
              </a:rPr>
              <a:t>1</a:t>
            </a:r>
            <a:r>
              <a:rPr lang="zh-CN" altLang="en-US" sz="2800" b="1" dirty="0" smtClean="0">
                <a:solidFill>
                  <a:srgbClr val="FF0000"/>
                </a:solidFill>
                <a:latin typeface="黑体" panose="02010600030101010101" pitchFamily="2" charset="-122"/>
                <a:ea typeface="黑体" panose="02010600030101010101" pitchFamily="2" charset="-122"/>
              </a:rPr>
              <a:t>）</a:t>
            </a:r>
            <a:r>
              <a:rPr lang="en-US" altLang="zh-CN" sz="2800" b="1" dirty="0" smtClean="0">
                <a:solidFill>
                  <a:srgbClr val="FF0000"/>
                </a:solidFill>
                <a:latin typeface="黑体" panose="02010600030101010101" pitchFamily="2" charset="-122"/>
                <a:ea typeface="黑体" panose="02010600030101010101" pitchFamily="2" charset="-122"/>
              </a:rPr>
              <a:t>CH</a:t>
            </a:r>
            <a:r>
              <a:rPr lang="en-US" altLang="zh-CN" sz="2800" b="1" baseline="-25000" dirty="0" smtClean="0">
                <a:solidFill>
                  <a:srgbClr val="FF0000"/>
                </a:solidFill>
                <a:latin typeface="黑体" panose="02010600030101010101" pitchFamily="2" charset="-122"/>
                <a:ea typeface="黑体" panose="02010600030101010101" pitchFamily="2" charset="-122"/>
              </a:rPr>
              <a:t>2</a:t>
            </a:r>
            <a:r>
              <a:rPr lang="en-US" altLang="zh-CN" sz="2800" b="1" dirty="0" smtClean="0">
                <a:solidFill>
                  <a:srgbClr val="FF0000"/>
                </a:solidFill>
                <a:latin typeface="黑体" panose="02010600030101010101" pitchFamily="2" charset="-122"/>
                <a:ea typeface="黑体" panose="02010600030101010101" pitchFamily="2" charset="-122"/>
              </a:rPr>
              <a:t>=CH-Cl</a:t>
            </a:r>
          </a:p>
          <a:p>
            <a:pPr eaLnBrk="1" hangingPunct="1"/>
            <a:r>
              <a:rPr lang="zh-CN" altLang="en-US" sz="2800" b="1" dirty="0" smtClean="0">
                <a:solidFill>
                  <a:srgbClr val="FF0000"/>
                </a:solidFill>
                <a:latin typeface="黑体" panose="02010600030101010101" pitchFamily="2" charset="-122"/>
                <a:ea typeface="黑体" panose="02010600030101010101" pitchFamily="2" charset="-122"/>
              </a:rPr>
              <a:t>（</a:t>
            </a:r>
            <a:r>
              <a:rPr lang="en-US" altLang="zh-CN" sz="2800" b="1" dirty="0" smtClean="0">
                <a:solidFill>
                  <a:srgbClr val="FF0000"/>
                </a:solidFill>
                <a:latin typeface="黑体" panose="02010600030101010101" pitchFamily="2" charset="-122"/>
                <a:ea typeface="黑体" panose="02010600030101010101" pitchFamily="2" charset="-122"/>
              </a:rPr>
              <a:t>2</a:t>
            </a:r>
            <a:r>
              <a:rPr lang="zh-CN" altLang="en-US" sz="2800" b="1" dirty="0" smtClean="0">
                <a:solidFill>
                  <a:srgbClr val="FF0000"/>
                </a:solidFill>
                <a:latin typeface="黑体" panose="02010600030101010101" pitchFamily="2" charset="-122"/>
                <a:ea typeface="黑体" panose="02010600030101010101" pitchFamily="2" charset="-122"/>
              </a:rPr>
              <a:t>）</a:t>
            </a:r>
            <a:r>
              <a:rPr lang="en-US" altLang="zh-CN" sz="2800" b="1" dirty="0" smtClean="0">
                <a:solidFill>
                  <a:srgbClr val="FF0000"/>
                </a:solidFill>
                <a:latin typeface="黑体" panose="02010600030101010101" pitchFamily="2" charset="-122"/>
                <a:ea typeface="黑体" panose="02010600030101010101" pitchFamily="2" charset="-122"/>
              </a:rPr>
              <a:t>CH</a:t>
            </a:r>
            <a:r>
              <a:rPr lang="en-US" altLang="zh-CN" sz="2800" b="1" baseline="-25000" dirty="0" smtClean="0">
                <a:solidFill>
                  <a:srgbClr val="FF0000"/>
                </a:solidFill>
                <a:latin typeface="黑体" panose="02010600030101010101" pitchFamily="2" charset="-122"/>
                <a:ea typeface="黑体" panose="02010600030101010101" pitchFamily="2" charset="-122"/>
              </a:rPr>
              <a:t>2</a:t>
            </a:r>
            <a:r>
              <a:rPr lang="en-US" altLang="zh-CN" sz="2800" b="1" dirty="0" smtClean="0">
                <a:solidFill>
                  <a:srgbClr val="FF0000"/>
                </a:solidFill>
                <a:latin typeface="黑体" panose="02010600030101010101" pitchFamily="2" charset="-122"/>
                <a:ea typeface="黑体" panose="02010600030101010101" pitchFamily="2" charset="-122"/>
              </a:rPr>
              <a:t>=CH-CH</a:t>
            </a:r>
            <a:r>
              <a:rPr lang="en-US" altLang="zh-CN" sz="2800" b="1" baseline="-25000" dirty="0" smtClean="0">
                <a:solidFill>
                  <a:srgbClr val="FF0000"/>
                </a:solidFill>
                <a:latin typeface="黑体" panose="02010600030101010101" pitchFamily="2" charset="-122"/>
                <a:ea typeface="黑体" panose="02010600030101010101" pitchFamily="2" charset="-122"/>
              </a:rPr>
              <a:t>2</a:t>
            </a:r>
            <a:r>
              <a:rPr lang="en-US" altLang="zh-CN" sz="2800" b="1" dirty="0" smtClean="0">
                <a:solidFill>
                  <a:srgbClr val="FF0000"/>
                </a:solidFill>
                <a:latin typeface="黑体" panose="02010600030101010101" pitchFamily="2" charset="-122"/>
                <a:ea typeface="黑体" panose="02010600030101010101" pitchFamily="2" charset="-122"/>
              </a:rPr>
              <a:t>-Cl</a:t>
            </a:r>
          </a:p>
          <a:p>
            <a:pPr eaLnBrk="1" hangingPunct="1"/>
            <a:r>
              <a:rPr lang="en-US" altLang="zh-CN" sz="2800" b="1" dirty="0" smtClean="0">
                <a:solidFill>
                  <a:srgbClr val="FF0000"/>
                </a:solidFill>
                <a:latin typeface="黑体" panose="02010600030101010101" pitchFamily="2" charset="-122"/>
                <a:ea typeface="黑体" panose="02010600030101010101" pitchFamily="2" charset="-122"/>
              </a:rPr>
              <a:t> (2)</a:t>
            </a:r>
            <a:r>
              <a:rPr lang="en-US" altLang="zh-CN" sz="2800" b="1" dirty="0">
                <a:solidFill>
                  <a:srgbClr val="FF0000"/>
                </a:solidFill>
                <a:latin typeface="黑体" panose="02010600030101010101" pitchFamily="2" charset="-122"/>
                <a:ea typeface="黑体" panose="02010600030101010101" pitchFamily="2" charset="-122"/>
              </a:rPr>
              <a:t> </a:t>
            </a:r>
            <a:r>
              <a:rPr lang="en-US" altLang="zh-CN" sz="2800" b="1" dirty="0" smtClean="0">
                <a:solidFill>
                  <a:srgbClr val="FF0000"/>
                </a:solidFill>
                <a:latin typeface="黑体" panose="02010600030101010101" pitchFamily="2" charset="-122"/>
                <a:ea typeface="黑体" panose="02010600030101010101" pitchFamily="2" charset="-122"/>
              </a:rPr>
              <a:t>CH</a:t>
            </a:r>
            <a:r>
              <a:rPr lang="en-US" altLang="zh-CN" sz="2800" b="1" baseline="-25000" dirty="0" smtClean="0">
                <a:solidFill>
                  <a:srgbClr val="FF0000"/>
                </a:solidFill>
                <a:latin typeface="黑体" panose="02010600030101010101" pitchFamily="2" charset="-122"/>
                <a:ea typeface="黑体" panose="02010600030101010101" pitchFamily="2" charset="-122"/>
              </a:rPr>
              <a:t>2</a:t>
            </a:r>
            <a:r>
              <a:rPr lang="en-US" altLang="zh-CN" sz="2800" b="1" dirty="0" smtClean="0">
                <a:solidFill>
                  <a:srgbClr val="FF0000"/>
                </a:solidFill>
                <a:latin typeface="黑体" panose="02010600030101010101" pitchFamily="2" charset="-122"/>
                <a:ea typeface="黑体" panose="02010600030101010101" pitchFamily="2" charset="-122"/>
              </a:rPr>
              <a:t>=CH-C  N</a:t>
            </a:r>
          </a:p>
          <a:p>
            <a:pPr eaLnBrk="1" hangingPunct="1"/>
            <a:r>
              <a:rPr lang="en-US" altLang="zh-CN" sz="2800" b="1" dirty="0" smtClean="0">
                <a:solidFill>
                  <a:srgbClr val="FF0000"/>
                </a:solidFill>
                <a:latin typeface="黑体" panose="02010600030101010101" pitchFamily="2" charset="-122"/>
                <a:ea typeface="黑体" panose="02010600030101010101" pitchFamily="2" charset="-122"/>
              </a:rPr>
              <a:t> (3) BF</a:t>
            </a:r>
            <a:r>
              <a:rPr lang="en-US" altLang="zh-CN" sz="2800" b="1" baseline="-25000" dirty="0" smtClean="0">
                <a:solidFill>
                  <a:srgbClr val="FF0000"/>
                </a:solidFill>
                <a:latin typeface="黑体" panose="02010600030101010101" pitchFamily="2" charset="-122"/>
                <a:ea typeface="黑体" panose="02010600030101010101" pitchFamily="2" charset="-122"/>
              </a:rPr>
              <a:t>3</a:t>
            </a:r>
            <a:endParaRPr lang="zh-CN" altLang="zh-CN" sz="2800" b="1" dirty="0">
              <a:solidFill>
                <a:srgbClr val="FF0000"/>
              </a:solidFill>
            </a:endParaRPr>
          </a:p>
        </p:txBody>
      </p:sp>
      <p:pic>
        <p:nvPicPr>
          <p:cNvPr id="11" name="图片 10"/>
          <p:cNvPicPr>
            <a:picLocks noChangeAspect="1"/>
          </p:cNvPicPr>
          <p:nvPr/>
        </p:nvPicPr>
        <p:blipFill>
          <a:blip r:embed="rId4"/>
          <a:stretch>
            <a:fillRect/>
          </a:stretch>
        </p:blipFill>
        <p:spPr>
          <a:xfrm>
            <a:off x="7380312" y="3523032"/>
            <a:ext cx="295275" cy="238125"/>
          </a:xfrm>
          <a:prstGeom prst="rect">
            <a:avLst/>
          </a:prstGeom>
        </p:spPr>
      </p:pic>
      <p:pic>
        <p:nvPicPr>
          <p:cNvPr id="12" name="图片 11"/>
          <p:cNvPicPr>
            <a:picLocks noChangeAspect="1"/>
          </p:cNvPicPr>
          <p:nvPr/>
        </p:nvPicPr>
        <p:blipFill>
          <a:blip r:embed="rId5"/>
          <a:stretch>
            <a:fillRect/>
          </a:stretch>
        </p:blipFill>
        <p:spPr>
          <a:xfrm>
            <a:off x="440994" y="4745242"/>
            <a:ext cx="2938361" cy="2052188"/>
          </a:xfrm>
          <a:prstGeom prst="rect">
            <a:avLst/>
          </a:prstGeom>
        </p:spPr>
      </p:pic>
      <p:sp>
        <p:nvSpPr>
          <p:cNvPr id="20" name="矩形 19"/>
          <p:cNvSpPr>
            <a:spLocks noChangeArrowheads="1"/>
          </p:cNvSpPr>
          <p:nvPr/>
        </p:nvSpPr>
        <p:spPr bwMode="auto">
          <a:xfrm>
            <a:off x="215516" y="4188393"/>
            <a:ext cx="3780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rgbClr val="FF0000"/>
                </a:solidFill>
                <a:latin typeface="黑体" panose="02010600030101010101" pitchFamily="2" charset="-122"/>
                <a:ea typeface="黑体" panose="02010600030101010101" pitchFamily="2" charset="-122"/>
              </a:rPr>
              <a:t>苯胺（苯酚）的讨论：</a:t>
            </a:r>
            <a:endParaRPr lang="zh-CN" altLang="zh-CN" sz="2800" b="1" dirty="0">
              <a:solidFill>
                <a:srgbClr val="FF0000"/>
              </a:solidFill>
            </a:endParaRPr>
          </a:p>
        </p:txBody>
      </p:sp>
      <p:pic>
        <p:nvPicPr>
          <p:cNvPr id="22" name="Picture 7" descr="35-1"/>
          <p:cNvPicPr>
            <a:picLocks noChangeAspect="1" noChangeArrowheads="1"/>
          </p:cNvPicPr>
          <p:nvPr/>
        </p:nvPicPr>
        <p:blipFill>
          <a:blip r:embed="rId6" cstate="print">
            <a:lum bright="-10000" contrast="30000"/>
            <a:extLst>
              <a:ext uri="{28A0092B-C50C-407E-A947-70E740481C1C}">
                <a14:useLocalDpi xmlns:a14="http://schemas.microsoft.com/office/drawing/2010/main" val="0"/>
              </a:ext>
            </a:extLst>
          </a:blip>
          <a:srcRect/>
          <a:stretch>
            <a:fillRect/>
          </a:stretch>
        </p:blipFill>
        <p:spPr bwMode="auto">
          <a:xfrm>
            <a:off x="6023424" y="4914769"/>
            <a:ext cx="3094405" cy="174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p:cNvPicPr>
          <p:nvPr/>
        </p:nvPicPr>
        <p:blipFill>
          <a:blip r:embed="rId7"/>
          <a:stretch>
            <a:fillRect/>
          </a:stretch>
        </p:blipFill>
        <p:spPr>
          <a:xfrm>
            <a:off x="3379355" y="4914769"/>
            <a:ext cx="2583833" cy="1766811"/>
          </a:xfrm>
          <a:prstGeom prst="rect">
            <a:avLst/>
          </a:prstGeom>
        </p:spPr>
      </p:pic>
    </p:spTree>
    <p:extLst>
      <p:ext uri="{BB962C8B-B14F-4D97-AF65-F5344CB8AC3E}">
        <p14:creationId xmlns:p14="http://schemas.microsoft.com/office/powerpoint/2010/main" val="33863359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80714" y="729699"/>
            <a:ext cx="8001000" cy="3851429"/>
          </a:xfrm>
          <a:prstGeom prst="rect">
            <a:avLst/>
          </a:prstGeom>
        </p:spPr>
        <p:txBody>
          <a:bodyPr/>
          <a:lstStyle>
            <a:lvl1pPr marL="357505" indent="-357505" algn="just" rtl="0" eaLnBrk="0" fontAlgn="base" hangingPunct="0">
              <a:lnSpc>
                <a:spcPct val="110000"/>
              </a:lnSpc>
              <a:spcBef>
                <a:spcPts val="1800"/>
              </a:spcBef>
              <a:spcAft>
                <a:spcPct val="0"/>
              </a:spcAft>
              <a:buSzPct val="80000"/>
              <a:buBlip>
                <a:blip r:embed="rId2"/>
              </a:buBlip>
              <a:defRPr sz="2000" b="1" kern="1200">
                <a:solidFill>
                  <a:srgbClr val="007995"/>
                </a:solidFill>
                <a:latin typeface="Arial" panose="020B0604020202020204" pitchFamily="34" charset="0"/>
                <a:ea typeface="幼圆" panose="02010509060101010101" pitchFamily="49" charset="-122"/>
                <a:cs typeface="幼圆" panose="02010509060101010101" pitchFamily="49" charset="-122"/>
              </a:defRPr>
            </a:lvl1pPr>
            <a:lvl2pPr marL="357505" indent="-285750" algn="just" rtl="0" eaLnBrk="0" fontAlgn="base" hangingPunct="0">
              <a:lnSpc>
                <a:spcPct val="130000"/>
              </a:lnSpc>
              <a:spcBef>
                <a:spcPts val="200"/>
              </a:spcBef>
              <a:spcAft>
                <a:spcPts val="800"/>
              </a:spcAft>
              <a:buFont typeface="宋体-方正超大字符集"/>
              <a:buChar char=" "/>
              <a:defRPr sz="1600" kern="1200">
                <a:solidFill>
                  <a:srgbClr val="898D91"/>
                </a:solidFill>
                <a:latin typeface="宋体-方正超大字符集" pitchFamily="65" charset="-122"/>
                <a:ea typeface="宋体-方正超大字符集" pitchFamily="65" charset="-122"/>
                <a:cs typeface="宋体-方正超大字符集"/>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宋体-方正超大字符集"/>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altLang="zh-CN" dirty="0" smtClean="0">
                <a:solidFill>
                  <a:schemeClr val="tx1"/>
                </a:solidFill>
              </a:rPr>
              <a:t>Gaussian Program: B3LYP/STO-3G (</a:t>
            </a:r>
            <a:r>
              <a:rPr lang="zh-CN" altLang="en-US" dirty="0" smtClean="0">
                <a:solidFill>
                  <a:schemeClr val="tx1"/>
                </a:solidFill>
              </a:rPr>
              <a:t>量子化学计算）</a:t>
            </a:r>
            <a:endParaRPr lang="en-US" altLang="zh-CN" dirty="0" smtClean="0">
              <a:solidFill>
                <a:schemeClr val="tx1"/>
              </a:solidFill>
            </a:endParaRPr>
          </a:p>
          <a:p>
            <a:pPr>
              <a:spcBef>
                <a:spcPts val="0"/>
              </a:spcBef>
            </a:pPr>
            <a:endParaRPr lang="en-US" altLang="zh-CN" dirty="0" smtClean="0">
              <a:solidFill>
                <a:schemeClr val="tx1"/>
              </a:solidFill>
            </a:endParaRPr>
          </a:p>
          <a:p>
            <a:pPr>
              <a:spcBef>
                <a:spcPts val="0"/>
              </a:spcBef>
            </a:pPr>
            <a:endParaRPr lang="en-US" altLang="zh-CN" dirty="0" smtClean="0">
              <a:solidFill>
                <a:schemeClr val="tx1"/>
              </a:solidFill>
            </a:endParaRPr>
          </a:p>
          <a:p>
            <a:pPr>
              <a:spcBef>
                <a:spcPts val="0"/>
              </a:spcBef>
            </a:pPr>
            <a:endParaRPr lang="en-US" altLang="zh-CN" dirty="0" smtClean="0">
              <a:solidFill>
                <a:schemeClr val="tx1"/>
              </a:solidFill>
            </a:endParaRPr>
          </a:p>
          <a:p>
            <a:pPr>
              <a:spcBef>
                <a:spcPts val="0"/>
              </a:spcBef>
            </a:pPr>
            <a:endParaRPr lang="en-US" altLang="zh-CN" dirty="0" smtClean="0">
              <a:solidFill>
                <a:schemeClr val="tx1"/>
              </a:solidFill>
            </a:endParaRPr>
          </a:p>
          <a:p>
            <a:pPr>
              <a:spcBef>
                <a:spcPts val="0"/>
              </a:spcBef>
            </a:pPr>
            <a:r>
              <a:rPr lang="zh-CN" altLang="en-US" dirty="0" smtClean="0">
                <a:solidFill>
                  <a:schemeClr val="tx1"/>
                </a:solidFill>
              </a:rPr>
              <a:t>键长：</a:t>
            </a:r>
            <a:r>
              <a:rPr lang="en-US" altLang="zh-CN" dirty="0" smtClean="0">
                <a:solidFill>
                  <a:schemeClr val="tx1"/>
                </a:solidFill>
              </a:rPr>
              <a:t>O</a:t>
            </a:r>
            <a:r>
              <a:rPr lang="en-US" altLang="zh-CN" baseline="-25000" dirty="0" smtClean="0">
                <a:solidFill>
                  <a:schemeClr val="tx1"/>
                </a:solidFill>
              </a:rPr>
              <a:t>1</a:t>
            </a:r>
            <a:r>
              <a:rPr lang="en-US" altLang="zh-CN" dirty="0" smtClean="0">
                <a:solidFill>
                  <a:schemeClr val="tx1"/>
                </a:solidFill>
              </a:rPr>
              <a:t>-O</a:t>
            </a:r>
            <a:r>
              <a:rPr lang="en-US" altLang="zh-CN" baseline="-25000" dirty="0" smtClean="0">
                <a:solidFill>
                  <a:schemeClr val="tx1"/>
                </a:solidFill>
              </a:rPr>
              <a:t>2</a:t>
            </a:r>
            <a:r>
              <a:rPr lang="en-US" altLang="zh-CN" dirty="0" smtClean="0">
                <a:solidFill>
                  <a:schemeClr val="tx1"/>
                </a:solidFill>
              </a:rPr>
              <a:t>       1.2644         O</a:t>
            </a:r>
            <a:r>
              <a:rPr lang="en-US" altLang="zh-CN" baseline="-25000" dirty="0" smtClean="0">
                <a:solidFill>
                  <a:schemeClr val="tx1"/>
                </a:solidFill>
              </a:rPr>
              <a:t>1</a:t>
            </a:r>
            <a:r>
              <a:rPr lang="en-US" altLang="zh-CN" dirty="0" smtClean="0">
                <a:solidFill>
                  <a:schemeClr val="tx1"/>
                </a:solidFill>
              </a:rPr>
              <a:t>-O</a:t>
            </a:r>
            <a:r>
              <a:rPr lang="en-US" altLang="zh-CN" baseline="-25000" dirty="0" smtClean="0">
                <a:solidFill>
                  <a:schemeClr val="tx1"/>
                </a:solidFill>
              </a:rPr>
              <a:t>3</a:t>
            </a:r>
            <a:r>
              <a:rPr lang="en-US" altLang="zh-CN" dirty="0" smtClean="0">
                <a:solidFill>
                  <a:schemeClr val="tx1"/>
                </a:solidFill>
              </a:rPr>
              <a:t>  1.2644</a:t>
            </a:r>
          </a:p>
          <a:p>
            <a:pPr>
              <a:spcBef>
                <a:spcPts val="0"/>
              </a:spcBef>
            </a:pPr>
            <a:r>
              <a:rPr lang="zh-CN" altLang="en-US" dirty="0" smtClean="0">
                <a:solidFill>
                  <a:schemeClr val="tx1"/>
                </a:solidFill>
              </a:rPr>
              <a:t>键角：</a:t>
            </a:r>
            <a:r>
              <a:rPr lang="en-US" altLang="zh-CN" dirty="0" smtClean="0">
                <a:solidFill>
                  <a:schemeClr val="tx1"/>
                </a:solidFill>
              </a:rPr>
              <a:t>O</a:t>
            </a:r>
            <a:r>
              <a:rPr lang="en-US" altLang="zh-CN" baseline="-25000" dirty="0" smtClean="0">
                <a:solidFill>
                  <a:schemeClr val="tx1"/>
                </a:solidFill>
              </a:rPr>
              <a:t>2</a:t>
            </a:r>
            <a:r>
              <a:rPr lang="en-US" altLang="zh-CN" dirty="0" smtClean="0">
                <a:solidFill>
                  <a:schemeClr val="tx1"/>
                </a:solidFill>
              </a:rPr>
              <a:t>O</a:t>
            </a:r>
            <a:r>
              <a:rPr lang="en-US" altLang="zh-CN" baseline="-25000" dirty="0" smtClean="0">
                <a:solidFill>
                  <a:schemeClr val="tx1"/>
                </a:solidFill>
              </a:rPr>
              <a:t>1</a:t>
            </a:r>
            <a:r>
              <a:rPr lang="en-US" altLang="zh-CN" dirty="0" smtClean="0">
                <a:solidFill>
                  <a:schemeClr val="tx1"/>
                </a:solidFill>
              </a:rPr>
              <a:t>O</a:t>
            </a:r>
            <a:r>
              <a:rPr lang="en-US" altLang="zh-CN" baseline="-25000" dirty="0" smtClean="0">
                <a:solidFill>
                  <a:schemeClr val="tx1"/>
                </a:solidFill>
              </a:rPr>
              <a:t>3</a:t>
            </a:r>
            <a:r>
              <a:rPr lang="en-US" altLang="zh-CN" dirty="0" smtClean="0">
                <a:solidFill>
                  <a:schemeClr val="tx1"/>
                </a:solidFill>
              </a:rPr>
              <a:t>      117.9</a:t>
            </a:r>
          </a:p>
          <a:p>
            <a:pPr>
              <a:spcBef>
                <a:spcPts val="0"/>
              </a:spcBef>
            </a:pPr>
            <a:r>
              <a:rPr lang="zh-CN" altLang="en-US" dirty="0" smtClean="0">
                <a:solidFill>
                  <a:schemeClr val="tx1"/>
                </a:solidFill>
              </a:rPr>
              <a:t>电荷：</a:t>
            </a:r>
            <a:r>
              <a:rPr lang="en-US" altLang="zh-CN" dirty="0" smtClean="0">
                <a:solidFill>
                  <a:schemeClr val="tx1"/>
                </a:solidFill>
              </a:rPr>
              <a:t>O</a:t>
            </a:r>
            <a:r>
              <a:rPr lang="en-US" altLang="zh-CN" baseline="-25000" dirty="0" smtClean="0">
                <a:solidFill>
                  <a:schemeClr val="tx1"/>
                </a:solidFill>
              </a:rPr>
              <a:t>1</a:t>
            </a:r>
            <a:r>
              <a:rPr lang="en-US" altLang="zh-CN" dirty="0" smtClean="0">
                <a:solidFill>
                  <a:schemeClr val="tx1"/>
                </a:solidFill>
              </a:rPr>
              <a:t>: 0.231;  O</a:t>
            </a:r>
            <a:r>
              <a:rPr lang="en-US" altLang="zh-CN" baseline="-25000" dirty="0" smtClean="0">
                <a:solidFill>
                  <a:schemeClr val="tx1"/>
                </a:solidFill>
              </a:rPr>
              <a:t>2</a:t>
            </a:r>
            <a:r>
              <a:rPr lang="en-US" altLang="zh-CN" dirty="0" smtClean="0">
                <a:solidFill>
                  <a:schemeClr val="tx1"/>
                </a:solidFill>
              </a:rPr>
              <a:t>: -0.116;    O</a:t>
            </a:r>
            <a:r>
              <a:rPr lang="en-US" altLang="zh-CN" baseline="-25000" dirty="0" smtClean="0">
                <a:solidFill>
                  <a:schemeClr val="tx1"/>
                </a:solidFill>
              </a:rPr>
              <a:t>3</a:t>
            </a:r>
            <a:r>
              <a:rPr lang="en-US" altLang="zh-CN" dirty="0" smtClean="0">
                <a:solidFill>
                  <a:schemeClr val="tx1"/>
                </a:solidFill>
              </a:rPr>
              <a:t>: -0.116</a:t>
            </a:r>
          </a:p>
          <a:p>
            <a:pPr>
              <a:spcBef>
                <a:spcPts val="0"/>
              </a:spcBef>
            </a:pPr>
            <a:r>
              <a:rPr lang="zh-CN" altLang="en-US" dirty="0" smtClean="0">
                <a:solidFill>
                  <a:schemeClr val="tx1"/>
                </a:solidFill>
              </a:rPr>
              <a:t>偶极矩：</a:t>
            </a:r>
            <a:r>
              <a:rPr lang="en-US" altLang="zh-CN" dirty="0" smtClean="0">
                <a:solidFill>
                  <a:schemeClr val="tx1"/>
                </a:solidFill>
              </a:rPr>
              <a:t>0.6147</a:t>
            </a:r>
          </a:p>
          <a:p>
            <a:pPr>
              <a:spcBef>
                <a:spcPts val="0"/>
              </a:spcBef>
            </a:pPr>
            <a:r>
              <a:rPr lang="zh-CN" altLang="en-US" dirty="0" smtClean="0">
                <a:solidFill>
                  <a:schemeClr val="tx1"/>
                </a:solidFill>
              </a:rPr>
              <a:t>文献值：（北师大等主编，</a:t>
            </a:r>
            <a:r>
              <a:rPr lang="en-US" altLang="zh-CN" dirty="0" smtClean="0">
                <a:solidFill>
                  <a:schemeClr val="tx1"/>
                </a:solidFill>
              </a:rPr>
              <a:t>《</a:t>
            </a:r>
            <a:r>
              <a:rPr lang="zh-CN" altLang="en-US" dirty="0" smtClean="0">
                <a:solidFill>
                  <a:schemeClr val="tx1"/>
                </a:solidFill>
              </a:rPr>
              <a:t>无机化学</a:t>
            </a:r>
            <a:r>
              <a:rPr lang="en-US" altLang="zh-CN" dirty="0" smtClean="0">
                <a:solidFill>
                  <a:schemeClr val="tx1"/>
                </a:solidFill>
              </a:rPr>
              <a:t>》</a:t>
            </a:r>
            <a:r>
              <a:rPr lang="zh-CN" altLang="en-US" dirty="0" smtClean="0">
                <a:solidFill>
                  <a:schemeClr val="tx1"/>
                </a:solidFill>
              </a:rPr>
              <a:t>上册 </a:t>
            </a:r>
            <a:r>
              <a:rPr lang="en-US" altLang="zh-CN" dirty="0" smtClean="0">
                <a:solidFill>
                  <a:schemeClr val="tx1"/>
                </a:solidFill>
              </a:rPr>
              <a:t>P.99</a:t>
            </a:r>
            <a:r>
              <a:rPr lang="zh-CN" altLang="en-US" dirty="0" smtClean="0">
                <a:solidFill>
                  <a:schemeClr val="tx1"/>
                </a:solidFill>
              </a:rPr>
              <a:t>；下册 </a:t>
            </a:r>
            <a:r>
              <a:rPr lang="en-US" altLang="zh-CN" dirty="0" smtClean="0">
                <a:solidFill>
                  <a:schemeClr val="tx1"/>
                </a:solidFill>
              </a:rPr>
              <a:t>P.492 )</a:t>
            </a:r>
          </a:p>
          <a:p>
            <a:pPr>
              <a:spcBef>
                <a:spcPts val="0"/>
              </a:spcBef>
            </a:pPr>
            <a:r>
              <a:rPr lang="zh-CN" altLang="en-US" dirty="0" smtClean="0">
                <a:solidFill>
                  <a:schemeClr val="tx1"/>
                </a:solidFill>
              </a:rPr>
              <a:t>键长：</a:t>
            </a:r>
            <a:r>
              <a:rPr lang="en-US" altLang="zh-CN" dirty="0" smtClean="0">
                <a:solidFill>
                  <a:schemeClr val="tx1"/>
                </a:solidFill>
              </a:rPr>
              <a:t>127.8   </a:t>
            </a:r>
            <a:r>
              <a:rPr lang="zh-CN" altLang="en-US" dirty="0" smtClean="0">
                <a:solidFill>
                  <a:schemeClr val="tx1"/>
                </a:solidFill>
              </a:rPr>
              <a:t>键角：</a:t>
            </a:r>
            <a:r>
              <a:rPr lang="en-US" altLang="zh-CN" dirty="0" smtClean="0">
                <a:solidFill>
                  <a:schemeClr val="tx1"/>
                </a:solidFill>
              </a:rPr>
              <a:t>116.8   </a:t>
            </a:r>
            <a:r>
              <a:rPr lang="zh-CN" altLang="en-US" dirty="0" smtClean="0">
                <a:solidFill>
                  <a:schemeClr val="tx1"/>
                </a:solidFill>
              </a:rPr>
              <a:t>偶极矩：</a:t>
            </a:r>
            <a:r>
              <a:rPr lang="en-US" altLang="zh-CN" dirty="0" smtClean="0">
                <a:solidFill>
                  <a:schemeClr val="tx1"/>
                </a:solidFill>
              </a:rPr>
              <a:t>0.54</a:t>
            </a:r>
            <a:endParaRPr lang="en-US" altLang="zh-CN" dirty="0" smtClean="0">
              <a:solidFill>
                <a:schemeClr val="tx1"/>
              </a:solidFill>
            </a:endParaRP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052736"/>
            <a:ext cx="1872208" cy="128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a:stretch>
            <a:fillRect/>
          </a:stretch>
        </p:blipFill>
        <p:spPr>
          <a:xfrm>
            <a:off x="6588224" y="1196752"/>
            <a:ext cx="2266950" cy="1600200"/>
          </a:xfrm>
          <a:prstGeom prst="rect">
            <a:avLst/>
          </a:prstGeom>
        </p:spPr>
      </p:pic>
      <p:sp>
        <p:nvSpPr>
          <p:cNvPr id="7" name="矩形 6"/>
          <p:cNvSpPr>
            <a:spLocks noChangeArrowheads="1"/>
          </p:cNvSpPr>
          <p:nvPr/>
        </p:nvSpPr>
        <p:spPr bwMode="auto">
          <a:xfrm>
            <a:off x="7020272" y="2697841"/>
            <a:ext cx="169349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黑体" panose="02010600030101010101" pitchFamily="2" charset="-122"/>
                <a:ea typeface="黑体" panose="02010600030101010101" pitchFamily="2" charset="-122"/>
              </a:rPr>
              <a:t>等</a:t>
            </a:r>
            <a:r>
              <a:rPr lang="zh-CN" altLang="en-US" sz="2800" b="1" dirty="0" smtClean="0">
                <a:solidFill>
                  <a:srgbClr val="FF0000"/>
                </a:solidFill>
                <a:latin typeface="黑体" panose="02010600030101010101" pitchFamily="2" charset="-122"/>
                <a:ea typeface="黑体" panose="02010600030101010101" pitchFamily="2" charset="-122"/>
              </a:rPr>
              <a:t>电子体</a:t>
            </a:r>
            <a:endParaRPr lang="en-US" altLang="zh-CN" sz="2800" b="1" dirty="0" smtClean="0">
              <a:solidFill>
                <a:srgbClr val="FF0000"/>
              </a:solidFill>
              <a:latin typeface="黑体" panose="02010600030101010101" pitchFamily="2" charset="-122"/>
              <a:ea typeface="黑体" panose="02010600030101010101" pitchFamily="2" charset="-122"/>
            </a:endParaRPr>
          </a:p>
          <a:p>
            <a:pPr eaLnBrk="1" hangingPunct="1"/>
            <a:r>
              <a:rPr lang="zh-CN" altLang="en-US" sz="2800" b="1" dirty="0" smtClean="0">
                <a:solidFill>
                  <a:srgbClr val="FF0000"/>
                </a:solidFill>
                <a:latin typeface="黑体" panose="02010600030101010101" pitchFamily="2" charset="-122"/>
                <a:ea typeface="黑体" panose="02010600030101010101" pitchFamily="2" charset="-122"/>
              </a:rPr>
              <a:t>键的极性</a:t>
            </a:r>
            <a:endParaRPr lang="zh-CN" altLang="zh-CN" sz="2800" b="1" dirty="0">
              <a:solidFill>
                <a:srgbClr val="FF0000"/>
              </a:solidFill>
            </a:endParaRPr>
          </a:p>
        </p:txBody>
      </p:sp>
    </p:spTree>
    <p:extLst>
      <p:ext uri="{BB962C8B-B14F-4D97-AF65-F5344CB8AC3E}">
        <p14:creationId xmlns:p14="http://schemas.microsoft.com/office/powerpoint/2010/main" val="10766767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769077198"/>
              </p:ext>
            </p:extLst>
          </p:nvPr>
        </p:nvGraphicFramePr>
        <p:xfrm>
          <a:off x="107950" y="1556792"/>
          <a:ext cx="9036050" cy="4686019"/>
        </p:xfrm>
        <a:graphic>
          <a:graphicData uri="http://schemas.openxmlformats.org/drawingml/2006/table">
            <a:tbl>
              <a:tblPr firstRow="1" bandRow="1">
                <a:tableStyleId>{5C22544A-7EE6-4342-B048-85BDC9FD1C3A}</a:tableStyleId>
              </a:tblPr>
              <a:tblGrid>
                <a:gridCol w="2501900">
                  <a:extLst>
                    <a:ext uri="{9D8B030D-6E8A-4147-A177-3AD203B41FA5}">
                      <a16:colId xmlns:a16="http://schemas.microsoft.com/office/drawing/2014/main" val="20000"/>
                    </a:ext>
                  </a:extLst>
                </a:gridCol>
                <a:gridCol w="653415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solidFill>
                            <a:schemeClr val="tx1"/>
                          </a:solidFill>
                        </a:rPr>
                        <a:t>近</a:t>
                      </a:r>
                      <a:r>
                        <a:rPr lang="en-US" altLang="zh-CN" sz="1800" dirty="0" smtClean="0">
                          <a:solidFill>
                            <a:schemeClr val="tx1"/>
                          </a:solidFill>
                        </a:rPr>
                        <a:t>9</a:t>
                      </a:r>
                      <a:r>
                        <a:rPr lang="zh-CN" altLang="en-US" sz="1800" dirty="0" smtClean="0">
                          <a:solidFill>
                            <a:schemeClr val="tx1"/>
                          </a:solidFill>
                        </a:rPr>
                        <a:t>年</a:t>
                      </a:r>
                      <a:r>
                        <a:rPr lang="zh-CN" altLang="en-US" sz="1800" dirty="0">
                          <a:solidFill>
                            <a:schemeClr val="tx1"/>
                          </a:solidFill>
                        </a:rPr>
                        <a:t>全国卷试题</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a:solidFill>
                            <a:schemeClr val="tx1"/>
                          </a:solidFill>
                        </a:rPr>
                        <a:t>考查知识点</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370948">
                <a:tc>
                  <a:txBody>
                    <a:bodyPr/>
                    <a:lstStyle/>
                    <a:p>
                      <a:r>
                        <a:rPr lang="en-US" altLang="zh-CN" sz="1800" b="1" dirty="0">
                          <a:latin typeface="+mn-lt"/>
                          <a:ea typeface="楷体" panose="02010609060101010101" pitchFamily="49" charset="-122"/>
                        </a:rPr>
                        <a:t>2011</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题⑷</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六方</a:t>
                      </a:r>
                      <a:r>
                        <a:rPr lang="en-US" altLang="zh-CN" sz="1800" b="1" dirty="0">
                          <a:latin typeface="楷体" panose="02010609060101010101" pitchFamily="49" charset="-122"/>
                          <a:ea typeface="楷体" panose="02010609060101010101" pitchFamily="49" charset="-122"/>
                        </a:rPr>
                        <a:t>BN</a:t>
                      </a:r>
                      <a:r>
                        <a:rPr lang="zh-CN" altLang="en-US" sz="1800" b="1" dirty="0">
                          <a:latin typeface="楷体" panose="02010609060101010101" pitchFamily="49" charset="-122"/>
                          <a:ea typeface="楷体" panose="02010609060101010101" pitchFamily="49" charset="-122"/>
                        </a:rPr>
                        <a:t>晶体</a:t>
                      </a:r>
                      <a:r>
                        <a:rPr lang="en-US" altLang="zh-CN" sz="1800" b="1" dirty="0">
                          <a:latin typeface="楷体" panose="02010609060101010101" pitchFamily="49" charset="-122"/>
                          <a:ea typeface="楷体" panose="02010609060101010101" pitchFamily="49" charset="-122"/>
                        </a:rPr>
                        <a:t>(</a:t>
                      </a:r>
                      <a:r>
                        <a:rPr lang="zh-CN" altLang="en-US" sz="1800" b="1" dirty="0">
                          <a:latin typeface="楷体" panose="02010609060101010101" pitchFamily="49" charset="-122"/>
                          <a:ea typeface="楷体" panose="02010609060101010101" pitchFamily="49" charset="-122"/>
                        </a:rPr>
                        <a:t>层状</a:t>
                      </a:r>
                      <a:r>
                        <a:rPr lang="en-US" altLang="zh-CN" sz="1800" b="1" dirty="0">
                          <a:latin typeface="楷体" panose="02010609060101010101" pitchFamily="49" charset="-122"/>
                          <a:ea typeface="楷体" panose="02010609060101010101" pitchFamily="49" charset="-122"/>
                        </a:rPr>
                        <a:t>)</a:t>
                      </a:r>
                      <a:r>
                        <a:rPr lang="zh-CN" altLang="en-US" sz="1800" b="1" dirty="0">
                          <a:latin typeface="楷体" panose="02010609060101010101" pitchFamily="49" charset="-122"/>
                          <a:ea typeface="楷体" panose="02010609060101010101" pitchFamily="49" charset="-122"/>
                        </a:rPr>
                        <a:t>与石墨晶体结构类似中</a:t>
                      </a:r>
                      <a:r>
                        <a:rPr lang="en-US" altLang="zh-CN" sz="1800" b="1" dirty="0">
                          <a:latin typeface="楷体" panose="02010609060101010101" pitchFamily="49" charset="-122"/>
                          <a:ea typeface="楷体" panose="02010609060101010101" pitchFamily="49" charset="-122"/>
                        </a:rPr>
                        <a:t>B</a:t>
                      </a:r>
                      <a:r>
                        <a:rPr lang="zh-CN" altLang="en-US" sz="1800" b="1" dirty="0">
                          <a:latin typeface="楷体" panose="02010609060101010101" pitchFamily="49" charset="-122"/>
                          <a:ea typeface="楷体" panose="02010609060101010101" pitchFamily="49" charset="-122"/>
                        </a:rPr>
                        <a:t>、</a:t>
                      </a:r>
                      <a:r>
                        <a:rPr lang="en-US" altLang="zh-CN" sz="1800" b="1" dirty="0">
                          <a:latin typeface="楷体" panose="02010609060101010101" pitchFamily="49" charset="-122"/>
                          <a:ea typeface="楷体" panose="02010609060101010101" pitchFamily="49" charset="-122"/>
                        </a:rPr>
                        <a:t>N</a:t>
                      </a:r>
                      <a:r>
                        <a:rPr lang="zh-CN" altLang="en-US" sz="1800" b="1" dirty="0">
                          <a:latin typeface="楷体" panose="02010609060101010101" pitchFamily="49" charset="-122"/>
                          <a:ea typeface="楷体" panose="02010609060101010101" pitchFamily="49" charset="-122"/>
                        </a:rPr>
                        <a:t>间化学键</a:t>
                      </a:r>
                      <a:r>
                        <a:rPr lang="zh-CN" altLang="en-US" sz="1800" b="1" u="sng"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2011</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题⑸</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立方</a:t>
                      </a:r>
                      <a:r>
                        <a:rPr lang="en-US" altLang="zh-CN" sz="1800" b="1" dirty="0">
                          <a:latin typeface="楷体" panose="02010609060101010101" pitchFamily="49" charset="-122"/>
                          <a:ea typeface="楷体" panose="02010609060101010101" pitchFamily="49" charset="-122"/>
                        </a:rPr>
                        <a:t>BN</a:t>
                      </a:r>
                      <a:r>
                        <a:rPr lang="zh-CN" altLang="en-US" sz="1800" b="1" dirty="0">
                          <a:latin typeface="楷体" panose="02010609060101010101" pitchFamily="49" charset="-122"/>
                          <a:ea typeface="楷体" panose="02010609060101010101" pitchFamily="49" charset="-122"/>
                        </a:rPr>
                        <a:t>晶体与金刚石结构类似，</a:t>
                      </a:r>
                      <a:r>
                        <a:rPr lang="zh-CN" altLang="en-US" sz="1800" b="1" dirty="0">
                          <a:solidFill>
                            <a:srgbClr val="FF0000"/>
                          </a:solidFill>
                          <a:latin typeface="楷体" panose="02010609060101010101" pitchFamily="49" charset="-122"/>
                          <a:ea typeface="楷体" panose="02010609060101010101" pitchFamily="49" charset="-122"/>
                        </a:rPr>
                        <a:t>计算</a:t>
                      </a:r>
                      <a:r>
                        <a:rPr lang="zh-CN" altLang="en-US" sz="1800" b="1" dirty="0">
                          <a:latin typeface="楷体" panose="02010609060101010101" pitchFamily="49" charset="-122"/>
                          <a:ea typeface="楷体" panose="02010609060101010101" pitchFamily="49" charset="-122"/>
                        </a:rPr>
                        <a:t>密度及原子数</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2"/>
                  </a:ext>
                </a:extLst>
              </a:tr>
              <a:tr h="370948">
                <a:tc>
                  <a:txBody>
                    <a:bodyPr/>
                    <a:lstStyle/>
                    <a:p>
                      <a:r>
                        <a:rPr lang="en-US" altLang="zh-CN" sz="1800" b="1" dirty="0">
                          <a:latin typeface="+mn-lt"/>
                          <a:ea typeface="楷体" panose="02010609060101010101" pitchFamily="49" charset="-122"/>
                        </a:rPr>
                        <a:t>2012</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题⑹</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已知</a:t>
                      </a:r>
                      <a:r>
                        <a:rPr lang="en-US" altLang="zh-CN" sz="1800" b="1" dirty="0" err="1">
                          <a:latin typeface="楷体" panose="02010609060101010101" pitchFamily="49" charset="-122"/>
                          <a:ea typeface="楷体" panose="02010609060101010101" pitchFamily="49" charset="-122"/>
                        </a:rPr>
                        <a:t>ZnS</a:t>
                      </a:r>
                      <a:r>
                        <a:rPr lang="zh-CN" altLang="en-US" sz="1800" b="1" dirty="0">
                          <a:latin typeface="楷体" panose="02010609060101010101" pitchFamily="49" charset="-122"/>
                          <a:ea typeface="楷体" panose="02010609060101010101" pitchFamily="49" charset="-122"/>
                        </a:rPr>
                        <a:t>晶体结构和边长</a:t>
                      </a:r>
                      <a:r>
                        <a:rPr lang="zh-CN" altLang="en-US" sz="1800" b="1" dirty="0">
                          <a:solidFill>
                            <a:srgbClr val="FF0000"/>
                          </a:solidFill>
                          <a:latin typeface="楷体" panose="02010609060101010101" pitchFamily="49" charset="-122"/>
                          <a:ea typeface="楷体" panose="02010609060101010101" pitchFamily="49" charset="-122"/>
                        </a:rPr>
                        <a:t>计算</a:t>
                      </a:r>
                      <a:r>
                        <a:rPr lang="zh-CN" altLang="en-US" sz="1800" b="1" dirty="0">
                          <a:latin typeface="楷体" panose="02010609060101010101" pitchFamily="49" charset="-122"/>
                          <a:ea typeface="楷体" panose="02010609060101010101" pitchFamily="49" charset="-122"/>
                        </a:rPr>
                        <a:t>密度和指定离子间距</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3"/>
                  </a:ext>
                </a:extLst>
              </a:tr>
              <a:tr h="64011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2013</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题⑶</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晶体硅与金刚石结构类似，</a:t>
                      </a:r>
                      <a:r>
                        <a:rPr lang="en-US" altLang="zh-CN" sz="1800" b="1" dirty="0">
                          <a:latin typeface="楷体" panose="02010609060101010101" pitchFamily="49" charset="-122"/>
                          <a:ea typeface="楷体" panose="02010609060101010101" pitchFamily="49" charset="-122"/>
                        </a:rPr>
                        <a:t>Si</a:t>
                      </a:r>
                      <a:r>
                        <a:rPr lang="zh-CN" altLang="en-US" sz="1800" b="1" dirty="0">
                          <a:latin typeface="楷体" panose="02010609060101010101" pitchFamily="49" charset="-122"/>
                          <a:ea typeface="楷体" panose="02010609060101010101" pitchFamily="49" charset="-122"/>
                        </a:rPr>
                        <a:t>原子间以</a:t>
                      </a:r>
                      <a:r>
                        <a:rPr lang="zh-CN" altLang="en-US" sz="1800" b="1" u="sng" dirty="0">
                          <a:latin typeface="楷体" panose="02010609060101010101" pitchFamily="49" charset="-122"/>
                          <a:ea typeface="楷体" panose="02010609060101010101" pitchFamily="49" charset="-122"/>
                        </a:rPr>
                        <a:t>    </a:t>
                      </a:r>
                      <a:r>
                        <a:rPr lang="zh-CN" altLang="en-US" sz="1800" b="1" u="none" dirty="0">
                          <a:latin typeface="楷体" panose="02010609060101010101" pitchFamily="49" charset="-122"/>
                          <a:ea typeface="楷体" panose="02010609060101010101" pitchFamily="49" charset="-122"/>
                        </a:rPr>
                        <a:t>相结合，晶胞中共</a:t>
                      </a:r>
                      <a:r>
                        <a:rPr lang="en-US" altLang="zh-CN" sz="1800" b="1" u="none" dirty="0">
                          <a:latin typeface="楷体" panose="02010609060101010101" pitchFamily="49" charset="-122"/>
                          <a:ea typeface="楷体" panose="02010609060101010101" pitchFamily="49" charset="-122"/>
                        </a:rPr>
                        <a:t>8</a:t>
                      </a:r>
                      <a:r>
                        <a:rPr lang="zh-CN" altLang="en-US" sz="1800" b="1" u="none" dirty="0">
                          <a:latin typeface="楷体" panose="02010609060101010101" pitchFamily="49" charset="-122"/>
                          <a:ea typeface="楷体" panose="02010609060101010101" pitchFamily="49" charset="-122"/>
                        </a:rPr>
                        <a:t>个原子，其中面心位置贡献</a:t>
                      </a:r>
                      <a:r>
                        <a:rPr lang="zh-CN" altLang="en-US" sz="1800" b="1" u="sng" dirty="0">
                          <a:latin typeface="楷体" panose="02010609060101010101" pitchFamily="49" charset="-122"/>
                          <a:ea typeface="楷体" panose="02010609060101010101" pitchFamily="49" charset="-122"/>
                        </a:rPr>
                        <a:t>    </a:t>
                      </a:r>
                      <a:r>
                        <a:rPr lang="zh-CN" altLang="en-US" sz="1800" b="1" u="none" dirty="0">
                          <a:latin typeface="楷体" panose="02010609060101010101" pitchFamily="49" charset="-122"/>
                          <a:ea typeface="楷体" panose="02010609060101010101" pitchFamily="49" charset="-122"/>
                        </a:rPr>
                        <a:t>个原子。</a:t>
                      </a:r>
                      <a:endParaRPr lang="zh-CN" altLang="en-US" sz="1800" b="1" dirty="0">
                        <a:latin typeface="楷体" panose="02010609060101010101" pitchFamily="49" charset="-122"/>
                        <a:ea typeface="楷体" panose="02010609060101010101" pitchFamily="49" charset="-122"/>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4"/>
                  </a:ext>
                </a:extLst>
              </a:tr>
              <a:tr h="438323">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2013</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题⑶</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latin typeface="楷体" panose="02010609060101010101" pitchFamily="49" charset="-122"/>
                          <a:ea typeface="楷体" panose="02010609060101010101" pitchFamily="49" charset="-122"/>
                        </a:rPr>
                        <a:t>已知晶胞结构算化学式及配位数；已知晶胞参数</a:t>
                      </a:r>
                      <a:r>
                        <a:rPr lang="zh-CN" altLang="en-US" sz="1800" b="1" dirty="0">
                          <a:solidFill>
                            <a:srgbClr val="FF0000"/>
                          </a:solidFill>
                          <a:latin typeface="楷体" panose="02010609060101010101" pitchFamily="49" charset="-122"/>
                          <a:ea typeface="楷体" panose="02010609060101010101" pitchFamily="49" charset="-122"/>
                        </a:rPr>
                        <a:t>计算</a:t>
                      </a:r>
                      <a:r>
                        <a:rPr lang="zh-CN" altLang="en-US" sz="1800" b="1" dirty="0">
                          <a:latin typeface="楷体" panose="02010609060101010101" pitchFamily="49" charset="-122"/>
                          <a:ea typeface="楷体" panose="02010609060101010101" pitchFamily="49" charset="-122"/>
                        </a:rPr>
                        <a:t>密度</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5"/>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2014</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题⑷</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en-US" altLang="zh-CN" sz="1800" b="1" dirty="0">
                          <a:latin typeface="楷体" panose="02010609060101010101" pitchFamily="49" charset="-122"/>
                          <a:ea typeface="楷体" panose="02010609060101010101" pitchFamily="49" charset="-122"/>
                        </a:rPr>
                        <a:t>Al</a:t>
                      </a:r>
                      <a:r>
                        <a:rPr lang="zh-CN" altLang="en-US" sz="1800" b="1" dirty="0">
                          <a:latin typeface="楷体" panose="02010609060101010101" pitchFamily="49" charset="-122"/>
                          <a:ea typeface="楷体" panose="02010609060101010101" pitchFamily="49" charset="-122"/>
                        </a:rPr>
                        <a:t>为面心立方晶体，</a:t>
                      </a:r>
                      <a:r>
                        <a:rPr lang="zh-CN" altLang="en-US" sz="1800" b="1" dirty="0">
                          <a:solidFill>
                            <a:srgbClr val="FF0000"/>
                          </a:solidFill>
                          <a:latin typeface="楷体" panose="02010609060101010101" pitchFamily="49" charset="-122"/>
                          <a:ea typeface="楷体" panose="02010609060101010101" pitchFamily="49" charset="-122"/>
                        </a:rPr>
                        <a:t>计算</a:t>
                      </a:r>
                      <a:r>
                        <a:rPr lang="zh-CN" altLang="en-US" sz="1800" b="1" dirty="0">
                          <a:latin typeface="楷体" panose="02010609060101010101" pitchFamily="49" charset="-122"/>
                          <a:ea typeface="楷体" panose="02010609060101010101" pitchFamily="49" charset="-122"/>
                        </a:rPr>
                        <a:t>配位数和密度。</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6"/>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2015</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题⑷</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solidFill>
                            <a:schemeClr val="tx1"/>
                          </a:solidFill>
                          <a:latin typeface="楷体" panose="02010609060101010101" pitchFamily="49" charset="-122"/>
                          <a:ea typeface="楷体" panose="02010609060101010101" pitchFamily="49" charset="-122"/>
                        </a:rPr>
                        <a:t>根据</a:t>
                      </a:r>
                      <a:r>
                        <a:rPr lang="en-US" altLang="zh-CN" sz="1800" b="1" dirty="0">
                          <a:solidFill>
                            <a:schemeClr val="tx1"/>
                          </a:solidFill>
                          <a:latin typeface="楷体" panose="02010609060101010101" pitchFamily="49" charset="-122"/>
                          <a:ea typeface="楷体" panose="02010609060101010101" pitchFamily="49" charset="-122"/>
                        </a:rPr>
                        <a:t>Fe(CO)</a:t>
                      </a:r>
                      <a:r>
                        <a:rPr lang="en-US" altLang="zh-CN" sz="1800" b="1" baseline="-25000" dirty="0">
                          <a:solidFill>
                            <a:schemeClr val="tx1"/>
                          </a:solidFill>
                          <a:latin typeface="楷体" panose="02010609060101010101" pitchFamily="49" charset="-122"/>
                          <a:ea typeface="楷体" panose="02010609060101010101" pitchFamily="49" charset="-122"/>
                        </a:rPr>
                        <a:t>3</a:t>
                      </a:r>
                      <a:r>
                        <a:rPr lang="zh-CN" altLang="en-US" sz="1800" b="1" baseline="0" dirty="0">
                          <a:solidFill>
                            <a:schemeClr val="tx1"/>
                          </a:solidFill>
                          <a:latin typeface="楷体" panose="02010609060101010101" pitchFamily="49" charset="-122"/>
                          <a:ea typeface="楷体" panose="02010609060101010101" pitchFamily="49" charset="-122"/>
                        </a:rPr>
                        <a:t>的熔沸点数据</a:t>
                      </a:r>
                      <a:r>
                        <a:rPr lang="zh-CN" altLang="en-US" sz="1800" b="1" baseline="0" dirty="0">
                          <a:solidFill>
                            <a:srgbClr val="FF0000"/>
                          </a:solidFill>
                          <a:latin typeface="楷体" panose="02010609060101010101" pitchFamily="49" charset="-122"/>
                          <a:ea typeface="楷体" panose="02010609060101010101" pitchFamily="49" charset="-122"/>
                        </a:rPr>
                        <a:t>判断</a:t>
                      </a:r>
                      <a:r>
                        <a:rPr lang="zh-CN" altLang="en-US" sz="1800" b="1" baseline="0" dirty="0">
                          <a:solidFill>
                            <a:schemeClr val="tx1"/>
                          </a:solidFill>
                          <a:latin typeface="楷体" panose="02010609060101010101" pitchFamily="49" charset="-122"/>
                          <a:ea typeface="楷体" panose="02010609060101010101" pitchFamily="49" charset="-122"/>
                        </a:rPr>
                        <a:t>其晶体类型</a:t>
                      </a:r>
                      <a:endParaRPr lang="zh-CN" altLang="en-US" sz="1800" b="1" dirty="0">
                        <a:solidFill>
                          <a:schemeClr val="tx1"/>
                        </a:solidFill>
                        <a:latin typeface="楷体" panose="02010609060101010101" pitchFamily="49" charset="-122"/>
                        <a:ea typeface="楷体" panose="02010609060101010101" pitchFamily="49" charset="-122"/>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7"/>
                  </a:ext>
                </a:extLst>
              </a:tr>
              <a:tr h="64011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2015</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题⑸</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en-US" sz="1800" b="1" dirty="0">
                          <a:solidFill>
                            <a:srgbClr val="FF0000"/>
                          </a:solidFill>
                          <a:latin typeface="楷体" panose="02010609060101010101" pitchFamily="49" charset="-122"/>
                          <a:ea typeface="楷体" panose="02010609060101010101" pitchFamily="49" charset="-122"/>
                        </a:rPr>
                        <a:t>均摊法计算</a:t>
                      </a:r>
                      <a:r>
                        <a:rPr lang="zh-CN" altLang="en-US" sz="1800" b="1" dirty="0">
                          <a:latin typeface="楷体" panose="02010609060101010101" pitchFamily="49" charset="-122"/>
                          <a:ea typeface="楷体" panose="02010609060101010101" pitchFamily="49" charset="-122"/>
                        </a:rPr>
                        <a:t>石墨烯晶体中</a:t>
                      </a:r>
                      <a:r>
                        <a:rPr lang="en-US" altLang="zh-CN" sz="1800" b="1" dirty="0">
                          <a:latin typeface="楷体" panose="02010609060101010101" pitchFamily="49" charset="-122"/>
                          <a:ea typeface="楷体" panose="02010609060101010101" pitchFamily="49" charset="-122"/>
                        </a:rPr>
                        <a:t>C</a:t>
                      </a:r>
                      <a:r>
                        <a:rPr lang="zh-CN" altLang="en-US" sz="1800" b="1" dirty="0">
                          <a:latin typeface="楷体" panose="02010609060101010101" pitchFamily="49" charset="-122"/>
                          <a:ea typeface="楷体" panose="02010609060101010101" pitchFamily="49" charset="-122"/>
                        </a:rPr>
                        <a:t>数与六元环数的关系；金刚石晶体</a:t>
                      </a:r>
                      <a:r>
                        <a:rPr lang="en-US" altLang="zh-CN" sz="1800" b="1" dirty="0">
                          <a:latin typeface="楷体" panose="02010609060101010101" pitchFamily="49" charset="-122"/>
                          <a:ea typeface="楷体" panose="02010609060101010101" pitchFamily="49" charset="-122"/>
                        </a:rPr>
                        <a:t>C</a:t>
                      </a:r>
                      <a:r>
                        <a:rPr lang="zh-CN" altLang="en-US" sz="1800" b="1" dirty="0">
                          <a:latin typeface="楷体" panose="02010609060101010101" pitchFamily="49" charset="-122"/>
                          <a:ea typeface="楷体" panose="02010609060101010101" pitchFamily="49" charset="-122"/>
                        </a:rPr>
                        <a:t>数与六元环数的关系，六元环中最多</a:t>
                      </a:r>
                      <a:r>
                        <a:rPr lang="zh-CN" altLang="en-US" sz="1800" b="1" u="sng" dirty="0">
                          <a:latin typeface="楷体" panose="02010609060101010101" pitchFamily="49" charset="-122"/>
                          <a:ea typeface="楷体" panose="02010609060101010101" pitchFamily="49" charset="-122"/>
                        </a:rPr>
                        <a:t>   </a:t>
                      </a:r>
                      <a:r>
                        <a:rPr lang="zh-CN" altLang="en-US" sz="1800" b="1" u="none" dirty="0">
                          <a:latin typeface="楷体" panose="02010609060101010101" pitchFamily="49" charset="-122"/>
                          <a:ea typeface="楷体" panose="02010609060101010101" pitchFamily="49" charset="-122"/>
                        </a:rPr>
                        <a:t>个</a:t>
                      </a:r>
                      <a:r>
                        <a:rPr lang="en-US" altLang="zh-CN" sz="1800" b="1" u="none" dirty="0">
                          <a:latin typeface="楷体" panose="02010609060101010101" pitchFamily="49" charset="-122"/>
                          <a:ea typeface="楷体" panose="02010609060101010101" pitchFamily="49" charset="-122"/>
                        </a:rPr>
                        <a:t>C</a:t>
                      </a:r>
                      <a:r>
                        <a:rPr lang="zh-CN" altLang="en-US" sz="1800" b="1" u="none" dirty="0">
                          <a:latin typeface="楷体" panose="02010609060101010101" pitchFamily="49" charset="-122"/>
                          <a:ea typeface="楷体" panose="02010609060101010101" pitchFamily="49" charset="-122"/>
                        </a:rPr>
                        <a:t>原子共平面。</a:t>
                      </a:r>
                      <a:endParaRPr lang="zh-CN" altLang="en-US" sz="1800" b="1" dirty="0">
                        <a:latin typeface="楷体" panose="02010609060101010101" pitchFamily="49" charset="-122"/>
                        <a:ea typeface="楷体" panose="02010609060101010101" pitchFamily="49" charset="-122"/>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8"/>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2015</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题⑵</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baseline="0" dirty="0">
                          <a:latin typeface="楷体" panose="02010609060101010101" pitchFamily="49" charset="-122"/>
                          <a:ea typeface="楷体" panose="02010609060101010101" pitchFamily="49" charset="-122"/>
                        </a:rPr>
                        <a:t>H</a:t>
                      </a:r>
                      <a:r>
                        <a:rPr lang="en-US" altLang="zh-CN" sz="1800" b="1" baseline="-25000" dirty="0">
                          <a:latin typeface="楷体" panose="02010609060101010101" pitchFamily="49" charset="-122"/>
                          <a:ea typeface="楷体" panose="02010609060101010101" pitchFamily="49" charset="-122"/>
                        </a:rPr>
                        <a:t>2</a:t>
                      </a:r>
                      <a:r>
                        <a:rPr lang="en-US" altLang="zh-CN" sz="1800" b="1" baseline="0" dirty="0">
                          <a:latin typeface="楷体" panose="02010609060101010101" pitchFamily="49" charset="-122"/>
                          <a:ea typeface="楷体" panose="02010609060101010101" pitchFamily="49" charset="-122"/>
                        </a:rPr>
                        <a:t>O</a:t>
                      </a:r>
                      <a:r>
                        <a:rPr lang="zh-CN" altLang="en-US" sz="1800" b="1" baseline="0" dirty="0">
                          <a:latin typeface="楷体" panose="02010609060101010101" pitchFamily="49" charset="-122"/>
                          <a:ea typeface="楷体" panose="02010609060101010101" pitchFamily="49" charset="-122"/>
                        </a:rPr>
                        <a:t>、</a:t>
                      </a:r>
                      <a:r>
                        <a:rPr lang="en-US" altLang="zh-CN" sz="1800" b="1" baseline="0" dirty="0" err="1">
                          <a:latin typeface="楷体" panose="02010609060101010101" pitchFamily="49" charset="-122"/>
                          <a:ea typeface="楷体" panose="02010609060101010101" pitchFamily="49" charset="-122"/>
                        </a:rPr>
                        <a:t>NaH</a:t>
                      </a:r>
                      <a:r>
                        <a:rPr lang="zh-CN" altLang="en-US" sz="1800" b="1" baseline="0" dirty="0">
                          <a:latin typeface="楷体" panose="02010609060101010101" pitchFamily="49" charset="-122"/>
                          <a:ea typeface="楷体" panose="02010609060101010101" pitchFamily="49" charset="-122"/>
                        </a:rPr>
                        <a:t>所属晶体类型</a:t>
                      </a:r>
                      <a:endParaRPr lang="zh-CN" altLang="en-US" sz="1800" b="1" dirty="0">
                        <a:latin typeface="楷体" panose="02010609060101010101" pitchFamily="49" charset="-122"/>
                        <a:ea typeface="楷体" panose="02010609060101010101" pitchFamily="49" charset="-122"/>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9"/>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2015</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题⑸</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已知</a:t>
                      </a:r>
                      <a:r>
                        <a:rPr lang="en-US" altLang="zh-CN" sz="1800" b="1" dirty="0">
                          <a:latin typeface="楷体" panose="02010609060101010101" pitchFamily="49" charset="-122"/>
                          <a:ea typeface="楷体" panose="02010609060101010101" pitchFamily="49" charset="-122"/>
                        </a:rPr>
                        <a:t>Na</a:t>
                      </a:r>
                      <a:r>
                        <a:rPr lang="en-US" altLang="zh-CN" sz="1800" b="1" baseline="-25000" dirty="0">
                          <a:latin typeface="楷体" panose="02010609060101010101" pitchFamily="49" charset="-122"/>
                          <a:ea typeface="楷体" panose="02010609060101010101" pitchFamily="49" charset="-122"/>
                        </a:rPr>
                        <a:t>2</a:t>
                      </a:r>
                      <a:r>
                        <a:rPr lang="en-US" altLang="zh-CN" sz="1800" b="1" baseline="0" dirty="0">
                          <a:latin typeface="楷体" panose="02010609060101010101" pitchFamily="49" charset="-122"/>
                          <a:ea typeface="楷体" panose="02010609060101010101" pitchFamily="49" charset="-122"/>
                        </a:rPr>
                        <a:t>O</a:t>
                      </a:r>
                      <a:r>
                        <a:rPr lang="zh-CN" altLang="en-US" sz="1800" b="1" baseline="0" dirty="0">
                          <a:latin typeface="楷体" panose="02010609060101010101" pitchFamily="49" charset="-122"/>
                          <a:ea typeface="楷体" panose="02010609060101010101" pitchFamily="49" charset="-122"/>
                        </a:rPr>
                        <a:t>的晶胞结构和晶胞参数</a:t>
                      </a:r>
                      <a:r>
                        <a:rPr lang="zh-CN" altLang="en-US" sz="1800" b="1" baseline="0" dirty="0">
                          <a:solidFill>
                            <a:srgbClr val="FF0000"/>
                          </a:solidFill>
                          <a:latin typeface="楷体" panose="02010609060101010101" pitchFamily="49" charset="-122"/>
                          <a:ea typeface="楷体" panose="02010609060101010101" pitchFamily="49" charset="-122"/>
                        </a:rPr>
                        <a:t>求算</a:t>
                      </a:r>
                      <a:r>
                        <a:rPr lang="en-US" altLang="zh-CN" sz="1800" b="1" baseline="0" dirty="0">
                          <a:latin typeface="楷体" panose="02010609060101010101" pitchFamily="49" charset="-122"/>
                          <a:ea typeface="楷体" panose="02010609060101010101" pitchFamily="49" charset="-122"/>
                        </a:rPr>
                        <a:t>O</a:t>
                      </a:r>
                      <a:r>
                        <a:rPr lang="zh-CN" altLang="en-US" sz="1800" b="1" baseline="0" dirty="0">
                          <a:latin typeface="楷体" panose="02010609060101010101" pitchFamily="49" charset="-122"/>
                          <a:ea typeface="楷体" panose="02010609060101010101" pitchFamily="49" charset="-122"/>
                        </a:rPr>
                        <a:t>原子配位数和晶体密度</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10"/>
                  </a:ext>
                </a:extLst>
              </a:tr>
            </a:tbl>
          </a:graphicData>
        </a:graphic>
      </p:graphicFrame>
      <p:sp>
        <p:nvSpPr>
          <p:cNvPr id="2" name="文本框 1"/>
          <p:cNvSpPr txBox="1"/>
          <p:nvPr/>
        </p:nvSpPr>
        <p:spPr>
          <a:xfrm>
            <a:off x="316865" y="842010"/>
            <a:ext cx="3961130" cy="521970"/>
          </a:xfrm>
          <a:prstGeom prst="rect">
            <a:avLst/>
          </a:prstGeom>
          <a:noFill/>
        </p:spPr>
        <p:txBody>
          <a:bodyPr wrap="square" rtlCol="0">
            <a:spAutoFit/>
          </a:bodyPr>
          <a:lstStyle/>
          <a:p>
            <a:r>
              <a:rPr lang="zh-CN" altLang="en-US" sz="2800" b="1" dirty="0"/>
              <a:t>晶体结构与性质</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477406" y="574405"/>
            <a:ext cx="7467600" cy="581025"/>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fontAlgn="auto">
              <a:spcAft>
                <a:spcPts val="0"/>
              </a:spcAft>
              <a:defRPr/>
            </a:pPr>
            <a:r>
              <a:rPr lang="zh-CN" altLang="en-US" sz="3200" b="1" dirty="0">
                <a:latin typeface="+mn-ea"/>
                <a:ea typeface="+mn-ea"/>
              </a:rPr>
              <a:t>分子间作用力与物质性质</a:t>
            </a:r>
          </a:p>
        </p:txBody>
      </p:sp>
      <p:graphicFrame>
        <p:nvGraphicFramePr>
          <p:cNvPr id="5" name="表格 4"/>
          <p:cNvGraphicFramePr>
            <a:graphicFrameLocks noGrp="1"/>
          </p:cNvGraphicFramePr>
          <p:nvPr>
            <p:extLst>
              <p:ext uri="{D42A27DB-BD31-4B8C-83A1-F6EECF244321}">
                <p14:modId xmlns:p14="http://schemas.microsoft.com/office/powerpoint/2010/main" val="1166362060"/>
              </p:ext>
            </p:extLst>
          </p:nvPr>
        </p:nvGraphicFramePr>
        <p:xfrm>
          <a:off x="446258" y="1626323"/>
          <a:ext cx="8251634" cy="2103013"/>
        </p:xfrm>
        <a:graphic>
          <a:graphicData uri="http://schemas.openxmlformats.org/drawingml/2006/table">
            <a:tbl>
              <a:tblPr firstRow="1" bandRow="1">
                <a:tableStyleId>{5C22544A-7EE6-4342-B048-85BDC9FD1C3A}</a:tableStyleId>
              </a:tblPr>
              <a:tblGrid>
                <a:gridCol w="4125817">
                  <a:extLst>
                    <a:ext uri="{9D8B030D-6E8A-4147-A177-3AD203B41FA5}">
                      <a16:colId xmlns:a16="http://schemas.microsoft.com/office/drawing/2014/main" val="20000"/>
                    </a:ext>
                  </a:extLst>
                </a:gridCol>
                <a:gridCol w="4125817">
                  <a:extLst>
                    <a:ext uri="{9D8B030D-6E8A-4147-A177-3AD203B41FA5}">
                      <a16:colId xmlns:a16="http://schemas.microsoft.com/office/drawing/2014/main" val="20001"/>
                    </a:ext>
                  </a:extLst>
                </a:gridCol>
              </a:tblGrid>
              <a:tr h="420263">
                <a:tc>
                  <a:txBody>
                    <a:bodyPr/>
                    <a:lstStyle/>
                    <a:p>
                      <a:pPr indent="266700" algn="ctr">
                        <a:spcAft>
                          <a:spcPts val="0"/>
                        </a:spcAft>
                      </a:pPr>
                      <a:r>
                        <a:rPr lang="en-US" altLang="zh-CN" sz="2400" b="1" kern="100" dirty="0" smtClean="0">
                          <a:solidFill>
                            <a:srgbClr val="000000"/>
                          </a:solidFill>
                          <a:effectLst/>
                          <a:latin typeface="Times New Roman" panose="02020603050405020304" pitchFamily="18" charset="0"/>
                          <a:ea typeface="宋体" panose="02010600030101010101" pitchFamily="2" charset="-122"/>
                        </a:rPr>
                        <a:t>2017</a:t>
                      </a:r>
                      <a:r>
                        <a:rPr lang="zh-CN" altLang="zh-CN" sz="2400" b="1" kern="100" dirty="0" smtClean="0">
                          <a:solidFill>
                            <a:srgbClr val="000000"/>
                          </a:solidFill>
                          <a:effectLst/>
                          <a:latin typeface="Times New Roman" panose="02020603050405020304" pitchFamily="18" charset="0"/>
                          <a:ea typeface="宋体" panose="02010600030101010101" pitchFamily="2" charset="-122"/>
                        </a:rPr>
                        <a:t>年</a:t>
                      </a:r>
                      <a:r>
                        <a:rPr lang="en-US" altLang="zh-CN" sz="2400" b="1" kern="100" dirty="0" smtClean="0">
                          <a:solidFill>
                            <a:srgbClr val="000000"/>
                          </a:solidFill>
                          <a:effectLst/>
                          <a:latin typeface="Times New Roman" panose="02020603050405020304" pitchFamily="18" charset="0"/>
                          <a:ea typeface="宋体" panose="02010600030101010101" pitchFamily="2" charset="-122"/>
                        </a:rPr>
                        <a:t>---2019</a:t>
                      </a:r>
                      <a:r>
                        <a:rPr lang="zh-CN" altLang="en-US" sz="2400" b="1" kern="100" dirty="0" smtClean="0">
                          <a:solidFill>
                            <a:srgbClr val="000000"/>
                          </a:solidFill>
                          <a:effectLst/>
                          <a:latin typeface="Times New Roman" panose="02020603050405020304" pitchFamily="18" charset="0"/>
                          <a:ea typeface="宋体" panose="02010600030101010101" pitchFamily="2" charset="-122"/>
                        </a:rPr>
                        <a:t>年</a:t>
                      </a:r>
                      <a:r>
                        <a:rPr lang="zh-CN" sz="2400" b="1" kern="100" dirty="0" smtClean="0">
                          <a:solidFill>
                            <a:srgbClr val="000000"/>
                          </a:solidFill>
                          <a:effectLst/>
                          <a:latin typeface="Times New Roman" panose="02020603050405020304" pitchFamily="18" charset="0"/>
                          <a:ea typeface="宋体" panose="02010600030101010101" pitchFamily="2" charset="-122"/>
                        </a:rPr>
                        <a:t>考试</a:t>
                      </a:r>
                      <a:r>
                        <a:rPr lang="zh-CN" sz="2400" b="1" kern="100" dirty="0">
                          <a:solidFill>
                            <a:srgbClr val="000000"/>
                          </a:solidFill>
                          <a:effectLst/>
                          <a:latin typeface="Times New Roman" panose="02020603050405020304" pitchFamily="18" charset="0"/>
                          <a:ea typeface="宋体" panose="02010600030101010101" pitchFamily="2" charset="-122"/>
                        </a:rPr>
                        <a:t>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266700" algn="ctr">
                        <a:spcAft>
                          <a:spcPts val="0"/>
                        </a:spcAft>
                      </a:pPr>
                      <a:r>
                        <a:rPr lang="en-US" sz="2400" b="1" kern="100" dirty="0">
                          <a:solidFill>
                            <a:srgbClr val="000000"/>
                          </a:solidFill>
                          <a:effectLst/>
                          <a:latin typeface="Times New Roman" panose="02020603050405020304" pitchFamily="18" charset="0"/>
                          <a:ea typeface="宋体" panose="02010600030101010101" pitchFamily="2" charset="-122"/>
                        </a:rPr>
                        <a:t>2016</a:t>
                      </a:r>
                      <a:r>
                        <a:rPr lang="zh-CN" altLang="en-US" sz="2400" b="1" kern="100" dirty="0">
                          <a:solidFill>
                            <a:srgbClr val="000000"/>
                          </a:solidFill>
                          <a:effectLst/>
                          <a:latin typeface="Times New Roman" panose="02020603050405020304" pitchFamily="18" charset="0"/>
                          <a:ea typeface="宋体" panose="02010600030101010101" pitchFamily="2" charset="-122"/>
                        </a:rPr>
                        <a:t>年</a:t>
                      </a:r>
                      <a:r>
                        <a:rPr lang="zh-CN" sz="2400" b="1" kern="100" dirty="0">
                          <a:solidFill>
                            <a:srgbClr val="000000"/>
                          </a:solidFill>
                          <a:effectLst/>
                          <a:latin typeface="Times New Roman" panose="02020603050405020304" pitchFamily="18" charset="0"/>
                          <a:ea typeface="宋体" panose="02010600030101010101" pitchFamily="2" charset="-122"/>
                        </a:rPr>
                        <a:t>考试大纲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0"/>
                  </a:ext>
                </a:extLst>
              </a:tr>
              <a:tr h="1682750">
                <a:tc>
                  <a:txBody>
                    <a:bodyPr/>
                    <a:lstStyle/>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了解范德华力的含义</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及对物质性质的影响。</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）了解氢键的含义，能列举存在氢键的物质，</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并能解释氢键对物质性质的影响。</a:t>
                      </a:r>
                      <a:r>
                        <a:rPr lang="zh-CN" altLang="zh-CN" sz="2000" b="1" dirty="0">
                          <a:solidFill>
                            <a:srgbClr val="FF0000"/>
                          </a:solidFill>
                          <a:effectLst/>
                          <a:latin typeface="楷体" panose="02010609060101010101" pitchFamily="49" charset="-122"/>
                          <a:ea typeface="楷体" panose="02010609060101010101" pitchFamily="49" charset="-122"/>
                        </a:rPr>
                        <a:t> </a:t>
                      </a:r>
                      <a:endParaRPr lang="zh-CN" altLang="zh-CN" sz="2000" b="1" kern="1200" dirty="0">
                        <a:solidFill>
                          <a:srgbClr val="FF0000"/>
                        </a:solidFill>
                        <a:effectLst/>
                        <a:latin typeface="楷体" panose="02010609060101010101" pitchFamily="49" charset="-122"/>
                        <a:ea typeface="楷体" panose="02010609060101010101" pitchFamily="49" charset="-122"/>
                        <a:cs typeface="+mn-cs"/>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4</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）了解化学键和分子间作用力的区别。</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5</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）了解氢键的存在对物质性质的影响，能列举含有氢键的物质。</a:t>
                      </a: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1"/>
                  </a:ext>
                </a:extLst>
              </a:tr>
            </a:tbl>
          </a:graphicData>
        </a:graphic>
      </p:graphicFrame>
      <p:sp>
        <p:nvSpPr>
          <p:cNvPr id="9" name="椭圆 41995"/>
          <p:cNvSpPr>
            <a:spLocks noChangeArrowheads="1"/>
          </p:cNvSpPr>
          <p:nvPr/>
        </p:nvSpPr>
        <p:spPr bwMode="auto">
          <a:xfrm>
            <a:off x="899592" y="1944377"/>
            <a:ext cx="2995613" cy="652462"/>
          </a:xfrm>
          <a:prstGeom prst="ellipse">
            <a:avLst/>
          </a:prstGeom>
          <a:noFill/>
          <a:ln w="25400">
            <a:solidFill>
              <a:srgbClr val="FF00FF"/>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600" b="1" dirty="0">
              <a:solidFill>
                <a:srgbClr val="FF0000"/>
              </a:solidFill>
              <a:latin typeface="Tahoma" panose="020B0604030504040204" pitchFamily="34" charset="0"/>
            </a:endParaRPr>
          </a:p>
          <a:p>
            <a:pPr eaLnBrk="1" hangingPunct="1">
              <a:spcBef>
                <a:spcPct val="0"/>
              </a:spcBef>
              <a:buClrTx/>
              <a:buFont typeface="Arial" panose="020B0604020202020204" pitchFamily="34" charset="0"/>
              <a:buNone/>
            </a:pPr>
            <a:r>
              <a:rPr lang="zh-CN" altLang="en-US" sz="1600" b="1" dirty="0">
                <a:solidFill>
                  <a:srgbClr val="FF0000"/>
                </a:solidFill>
                <a:latin typeface="Tahoma" panose="020B0604030504040204" pitchFamily="34" charset="0"/>
              </a:rPr>
              <a:t>                                </a:t>
            </a:r>
            <a:r>
              <a:rPr lang="zh-CN" altLang="en-US" sz="1600" b="1" dirty="0" smtClean="0">
                <a:solidFill>
                  <a:srgbClr val="FF0000"/>
                </a:solidFill>
                <a:latin typeface="Tahoma" panose="020B0604030504040204" pitchFamily="34" charset="0"/>
              </a:rPr>
              <a:t>    新增</a:t>
            </a:r>
            <a:endParaRPr lang="zh-CN" altLang="en-US" sz="1600" b="1" dirty="0">
              <a:solidFill>
                <a:srgbClr val="FF0000"/>
              </a:solidFill>
              <a:latin typeface="Tahoma" panose="020B0604030504040204" pitchFamily="34" charset="0"/>
            </a:endParaRPr>
          </a:p>
        </p:txBody>
      </p:sp>
      <p:sp>
        <p:nvSpPr>
          <p:cNvPr id="10" name="椭圆 41995"/>
          <p:cNvSpPr>
            <a:spLocks noChangeArrowheads="1"/>
          </p:cNvSpPr>
          <p:nvPr/>
        </p:nvSpPr>
        <p:spPr bwMode="auto">
          <a:xfrm>
            <a:off x="251520" y="2914893"/>
            <a:ext cx="4392488" cy="814637"/>
          </a:xfrm>
          <a:prstGeom prst="ellipse">
            <a:avLst/>
          </a:prstGeom>
          <a:noFill/>
          <a:ln w="25400">
            <a:solidFill>
              <a:srgbClr val="FF00FF"/>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600" b="1" dirty="0">
              <a:solidFill>
                <a:srgbClr val="FF0000"/>
              </a:solidFill>
              <a:latin typeface="Tahoma" panose="020B0604030504040204" pitchFamily="34" charset="0"/>
            </a:endParaRPr>
          </a:p>
          <a:p>
            <a:pPr eaLnBrk="1" hangingPunct="1">
              <a:spcBef>
                <a:spcPct val="0"/>
              </a:spcBef>
              <a:buClrTx/>
              <a:buFont typeface="Arial" panose="020B0604020202020204" pitchFamily="34" charset="0"/>
              <a:buNone/>
            </a:pPr>
            <a:r>
              <a:rPr lang="zh-CN" altLang="en-US" sz="1600" b="1" dirty="0">
                <a:solidFill>
                  <a:srgbClr val="FF0000"/>
                </a:solidFill>
                <a:latin typeface="Tahoma" panose="020B0604030504040204" pitchFamily="34" charset="0"/>
              </a:rPr>
              <a:t>                                新增</a:t>
            </a:r>
          </a:p>
        </p:txBody>
      </p:sp>
      <p:pic>
        <p:nvPicPr>
          <p:cNvPr id="2" name="图片 1"/>
          <p:cNvPicPr>
            <a:picLocks noChangeAspect="1"/>
          </p:cNvPicPr>
          <p:nvPr/>
        </p:nvPicPr>
        <p:blipFill>
          <a:blip r:embed="rId2"/>
          <a:stretch>
            <a:fillRect/>
          </a:stretch>
        </p:blipFill>
        <p:spPr>
          <a:xfrm>
            <a:off x="525807" y="3815696"/>
            <a:ext cx="7993380" cy="30423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586137830"/>
              </p:ext>
            </p:extLst>
          </p:nvPr>
        </p:nvGraphicFramePr>
        <p:xfrm>
          <a:off x="107950" y="3060"/>
          <a:ext cx="9036050" cy="3078662"/>
        </p:xfrm>
        <a:graphic>
          <a:graphicData uri="http://schemas.openxmlformats.org/drawingml/2006/table">
            <a:tbl>
              <a:tblPr firstRow="1" bandRow="1">
                <a:tableStyleId>{5C22544A-7EE6-4342-B048-85BDC9FD1C3A}</a:tableStyleId>
              </a:tblPr>
              <a:tblGrid>
                <a:gridCol w="2787554">
                  <a:extLst>
                    <a:ext uri="{9D8B030D-6E8A-4147-A177-3AD203B41FA5}">
                      <a16:colId xmlns:a16="http://schemas.microsoft.com/office/drawing/2014/main" val="20000"/>
                    </a:ext>
                  </a:extLst>
                </a:gridCol>
                <a:gridCol w="6248496">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latin typeface="+mn-lt"/>
                          <a:ea typeface="楷体" panose="02010609060101010101" pitchFamily="49" charset="-122"/>
                        </a:rPr>
                        <a:t>2016</a:t>
                      </a:r>
                      <a:r>
                        <a:rPr lang="zh-CN" altLang="en-US" sz="1800" b="1" dirty="0">
                          <a:solidFill>
                            <a:schemeClr val="tx1"/>
                          </a:solidFill>
                          <a:latin typeface="+mn-lt"/>
                          <a:ea typeface="楷体" panose="02010609060101010101" pitchFamily="49" charset="-122"/>
                        </a:rPr>
                        <a:t>年全国</a:t>
                      </a:r>
                      <a:r>
                        <a:rPr lang="en-US" altLang="zh-CN" sz="1800" b="1" dirty="0">
                          <a:solidFill>
                            <a:schemeClr val="tx1"/>
                          </a:solidFill>
                          <a:latin typeface="+mn-lt"/>
                          <a:ea typeface="楷体" panose="02010609060101010101" pitchFamily="49" charset="-122"/>
                        </a:rPr>
                        <a:t>I</a:t>
                      </a:r>
                      <a:r>
                        <a:rPr lang="zh-CN" altLang="en-US" sz="1800" b="1" dirty="0">
                          <a:solidFill>
                            <a:schemeClr val="tx1"/>
                          </a:solidFill>
                          <a:latin typeface="+mn-lt"/>
                          <a:ea typeface="楷体" panose="02010609060101010101" pitchFamily="49" charset="-122"/>
                        </a:rPr>
                        <a:t>卷</a:t>
                      </a:r>
                      <a:r>
                        <a:rPr lang="en-US" altLang="zh-CN" sz="1800" b="1" dirty="0">
                          <a:solidFill>
                            <a:schemeClr val="tx1"/>
                          </a:solidFill>
                          <a:latin typeface="+mn-lt"/>
                          <a:ea typeface="楷体" panose="02010609060101010101" pitchFamily="49" charset="-122"/>
                        </a:rPr>
                        <a:t>37</a:t>
                      </a:r>
                      <a:r>
                        <a:rPr lang="zh-CN" altLang="en-US" sz="1800" b="1" dirty="0">
                          <a:solidFill>
                            <a:schemeClr val="tx1"/>
                          </a:solidFill>
                          <a:latin typeface="+mn-lt"/>
                          <a:ea typeface="楷体" panose="02010609060101010101" pitchFamily="49" charset="-122"/>
                        </a:rPr>
                        <a:t>题（</a:t>
                      </a:r>
                      <a:r>
                        <a:rPr lang="en-US" altLang="zh-CN" sz="1800" b="1" dirty="0">
                          <a:solidFill>
                            <a:schemeClr val="tx1"/>
                          </a:solidFill>
                          <a:latin typeface="+mn-lt"/>
                          <a:ea typeface="楷体" panose="02010609060101010101" pitchFamily="49" charset="-122"/>
                        </a:rPr>
                        <a:t>6</a:t>
                      </a:r>
                      <a:r>
                        <a:rPr lang="zh-CN" altLang="en-US" sz="1800" b="1" dirty="0">
                          <a:solidFill>
                            <a:schemeClr val="tx1"/>
                          </a:solidFill>
                          <a:latin typeface="+mn-lt"/>
                          <a:ea typeface="楷体" panose="02010609060101010101" pitchFamily="49" charset="-122"/>
                        </a:rPr>
                        <a:t>）</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solidFill>
                            <a:schemeClr val="tx1"/>
                          </a:solidFill>
                          <a:latin typeface="楷体" panose="02010609060101010101" pitchFamily="49" charset="-122"/>
                          <a:ea typeface="楷体" panose="02010609060101010101" pitchFamily="49" charset="-122"/>
                        </a:rPr>
                        <a:t>原子</a:t>
                      </a:r>
                      <a:r>
                        <a:rPr lang="zh-CN" altLang="en-US" sz="2000" b="1" baseline="0" dirty="0">
                          <a:solidFill>
                            <a:srgbClr val="FF0000"/>
                          </a:solidFill>
                          <a:latin typeface="楷体" panose="02010609060101010101" pitchFamily="49" charset="-122"/>
                          <a:ea typeface="楷体" panose="02010609060101010101" pitchFamily="49" charset="-122"/>
                        </a:rPr>
                        <a:t>坐标参数</a:t>
                      </a:r>
                      <a:r>
                        <a:rPr lang="zh-CN" altLang="en-US" sz="2000" b="1" baseline="0" dirty="0">
                          <a:solidFill>
                            <a:schemeClr val="tx1"/>
                          </a:solidFill>
                          <a:latin typeface="楷体" panose="02010609060101010101" pitchFamily="49" charset="-122"/>
                          <a:ea typeface="楷体" panose="02010609060101010101" pitchFamily="49" charset="-122"/>
                        </a:rPr>
                        <a:t>表示</a:t>
                      </a:r>
                      <a:r>
                        <a:rPr lang="en-US" altLang="zh-CN" sz="2000" b="1" baseline="0" dirty="0">
                          <a:solidFill>
                            <a:schemeClr val="tx1"/>
                          </a:solidFill>
                          <a:latin typeface="楷体" panose="02010609060101010101" pitchFamily="49" charset="-122"/>
                          <a:ea typeface="楷体" panose="02010609060101010101" pitchFamily="49" charset="-122"/>
                        </a:rPr>
                        <a:t>Ge</a:t>
                      </a:r>
                      <a:r>
                        <a:rPr lang="zh-CN" altLang="en-US" sz="2000" b="1" baseline="0" dirty="0">
                          <a:solidFill>
                            <a:schemeClr val="tx1"/>
                          </a:solidFill>
                          <a:latin typeface="楷体" panose="02010609060101010101" pitchFamily="49" charset="-122"/>
                          <a:ea typeface="楷体" panose="02010609060101010101" pitchFamily="49" charset="-122"/>
                        </a:rPr>
                        <a:t>单晶中</a:t>
                      </a:r>
                      <a:r>
                        <a:rPr lang="zh-CN" altLang="en-US" sz="2000" b="1" baseline="0" dirty="0" smtClean="0">
                          <a:solidFill>
                            <a:schemeClr val="tx1"/>
                          </a:solidFill>
                          <a:latin typeface="楷体" panose="02010609060101010101" pitchFamily="49" charset="-122"/>
                          <a:ea typeface="楷体" panose="02010609060101010101" pitchFamily="49" charset="-122"/>
                        </a:rPr>
                        <a:t>原子坐标</a:t>
                      </a:r>
                      <a:r>
                        <a:rPr lang="zh-CN" altLang="en-US" sz="2000" b="1" baseline="0" dirty="0">
                          <a:solidFill>
                            <a:schemeClr val="tx1"/>
                          </a:solidFill>
                          <a:latin typeface="楷体" panose="02010609060101010101" pitchFamily="49" charset="-122"/>
                          <a:ea typeface="楷体" panose="02010609060101010101" pitchFamily="49" charset="-122"/>
                        </a:rPr>
                        <a:t>，</a:t>
                      </a:r>
                      <a:r>
                        <a:rPr lang="zh-CN" altLang="en-US" sz="2000" b="1" baseline="0" dirty="0">
                          <a:solidFill>
                            <a:srgbClr val="FF0000"/>
                          </a:solidFill>
                          <a:latin typeface="楷体" panose="02010609060101010101" pitchFamily="49" charset="-122"/>
                          <a:ea typeface="楷体" panose="02010609060101010101" pitchFamily="49" charset="-122"/>
                        </a:rPr>
                        <a:t>计算</a:t>
                      </a:r>
                      <a:r>
                        <a:rPr lang="zh-CN" altLang="en-US" sz="2000" b="1" baseline="0" dirty="0">
                          <a:solidFill>
                            <a:schemeClr val="tx1"/>
                          </a:solidFill>
                          <a:latin typeface="楷体" panose="02010609060101010101" pitchFamily="49" charset="-122"/>
                          <a:ea typeface="楷体" panose="02010609060101010101" pitchFamily="49" charset="-122"/>
                        </a:rPr>
                        <a:t>晶胞密度</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2016</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a:t>
                      </a:r>
                      <a:r>
                        <a:rPr lang="en-US" altLang="zh-CN" sz="1800" b="1" dirty="0">
                          <a:latin typeface="+mn-lt"/>
                          <a:ea typeface="楷体" panose="02010609060101010101" pitchFamily="49" charset="-122"/>
                        </a:rPr>
                        <a:t>4</a:t>
                      </a:r>
                      <a:r>
                        <a:rPr lang="zh-CN" altLang="en-US" sz="1800" b="1" dirty="0">
                          <a:latin typeface="+mn-lt"/>
                          <a:ea typeface="楷体" panose="02010609060101010101" pitchFamily="49" charset="-122"/>
                        </a:rPr>
                        <a:t>）</a:t>
                      </a:r>
                    </a:p>
                  </a:txBody>
                  <a:tcPr marL="91430" marR="91430" marT="45733" marB="45733">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latin typeface="楷体" panose="02010609060101010101" pitchFamily="49" charset="-122"/>
                          <a:ea typeface="楷体" panose="02010609060101010101" pitchFamily="49" charset="-122"/>
                        </a:rPr>
                        <a:t>均摊法求晶胞中</a:t>
                      </a:r>
                      <a:r>
                        <a:rPr lang="zh-CN" altLang="en-US" sz="2000" b="1" baseline="0" dirty="0" smtClean="0">
                          <a:latin typeface="楷体" panose="02010609060101010101" pitchFamily="49" charset="-122"/>
                          <a:ea typeface="楷体" panose="02010609060101010101" pitchFamily="49" charset="-122"/>
                        </a:rPr>
                        <a:t>铜、镍</a:t>
                      </a:r>
                      <a:r>
                        <a:rPr lang="zh-CN" altLang="en-US" sz="2000" b="1" baseline="0" dirty="0">
                          <a:latin typeface="楷体" panose="02010609060101010101" pitchFamily="49" charset="-122"/>
                          <a:ea typeface="楷体" panose="02010609060101010101" pitchFamily="49" charset="-122"/>
                        </a:rPr>
                        <a:t>原子个数比；</a:t>
                      </a:r>
                      <a:r>
                        <a:rPr lang="zh-CN" altLang="en-US" sz="2000" b="1" baseline="0" dirty="0">
                          <a:solidFill>
                            <a:srgbClr val="FF0000"/>
                          </a:solidFill>
                          <a:latin typeface="楷体" panose="02010609060101010101" pitchFamily="49" charset="-122"/>
                          <a:ea typeface="楷体" panose="02010609060101010101" pitchFamily="49" charset="-122"/>
                        </a:rPr>
                        <a:t>计算</a:t>
                      </a:r>
                      <a:r>
                        <a:rPr lang="zh-CN" altLang="en-US" sz="2000" b="1" baseline="0" dirty="0">
                          <a:latin typeface="楷体" panose="02010609060101010101" pitchFamily="49" charset="-122"/>
                          <a:ea typeface="楷体" panose="02010609060101010101" pitchFamily="49" charset="-122"/>
                        </a:rPr>
                        <a:t>晶胞密度</a:t>
                      </a: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1330402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2016</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III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a:t>
                      </a:r>
                      <a:r>
                        <a:rPr lang="en-US" altLang="zh-CN" sz="1800" b="1" dirty="0">
                          <a:latin typeface="+mn-lt"/>
                          <a:ea typeface="楷体" panose="02010609060101010101" pitchFamily="49" charset="-122"/>
                        </a:rPr>
                        <a:t>(3)</a:t>
                      </a:r>
                      <a:endParaRPr lang="zh-CN" altLang="en-US" sz="1800" b="1" dirty="0">
                        <a:latin typeface="+mn-lt"/>
                        <a:ea typeface="楷体" panose="02010609060101010101" pitchFamily="49" charset="-122"/>
                      </a:endParaRPr>
                    </a:p>
                  </a:txBody>
                  <a:tcPr marL="91430" marR="91430" marT="45733" marB="45733">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latin typeface="楷体" panose="02010609060101010101" pitchFamily="49" charset="-122"/>
                          <a:ea typeface="楷体" panose="02010609060101010101" pitchFamily="49" charset="-122"/>
                        </a:rPr>
                        <a:t>解释</a:t>
                      </a:r>
                      <a:r>
                        <a:rPr lang="en-US" altLang="zh-CN" sz="2000" b="1" baseline="0" dirty="0">
                          <a:latin typeface="楷体" panose="02010609060101010101" pitchFamily="49" charset="-122"/>
                          <a:ea typeface="楷体" panose="02010609060101010101" pitchFamily="49" charset="-122"/>
                        </a:rPr>
                        <a:t>GaF</a:t>
                      </a:r>
                      <a:r>
                        <a:rPr lang="en-US" altLang="zh-CN" sz="2000" b="1" baseline="-25000" dirty="0">
                          <a:latin typeface="楷体" panose="02010609060101010101" pitchFamily="49" charset="-122"/>
                          <a:ea typeface="楷体" panose="02010609060101010101" pitchFamily="49" charset="-122"/>
                        </a:rPr>
                        <a:t>3</a:t>
                      </a:r>
                      <a:r>
                        <a:rPr lang="zh-CN" altLang="en-US" sz="2000" b="1" baseline="0" dirty="0">
                          <a:latin typeface="楷体" panose="02010609060101010101" pitchFamily="49" charset="-122"/>
                          <a:ea typeface="楷体" panose="02010609060101010101" pitchFamily="49" charset="-122"/>
                        </a:rPr>
                        <a:t>的熔点高于</a:t>
                      </a:r>
                      <a:r>
                        <a:rPr lang="en-US" altLang="zh-CN" sz="2000" b="1" baseline="0" dirty="0">
                          <a:latin typeface="楷体" panose="02010609060101010101" pitchFamily="49" charset="-122"/>
                          <a:ea typeface="楷体" panose="02010609060101010101" pitchFamily="49" charset="-122"/>
                        </a:rPr>
                        <a:t>GaCl</a:t>
                      </a:r>
                      <a:r>
                        <a:rPr lang="en-US" altLang="zh-CN" sz="2000" b="1" baseline="-25000" dirty="0">
                          <a:latin typeface="楷体" panose="02010609060101010101" pitchFamily="49" charset="-122"/>
                          <a:ea typeface="楷体" panose="02010609060101010101" pitchFamily="49" charset="-122"/>
                        </a:rPr>
                        <a:t>3</a:t>
                      </a:r>
                      <a:r>
                        <a:rPr lang="zh-CN" altLang="en-US" sz="2000" b="1" baseline="0" dirty="0">
                          <a:latin typeface="楷体" panose="02010609060101010101" pitchFamily="49" charset="-122"/>
                          <a:ea typeface="楷体" panose="02010609060101010101" pitchFamily="49" charset="-122"/>
                        </a:rPr>
                        <a:t>的原因</a:t>
                      </a: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589834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latin typeface="+mn-lt"/>
                          <a:ea typeface="楷体" panose="02010609060101010101" pitchFamily="49" charset="-122"/>
                        </a:rPr>
                        <a:t>2016</a:t>
                      </a:r>
                      <a:r>
                        <a:rPr lang="zh-CN" altLang="en-US" sz="1800" b="1" dirty="0">
                          <a:latin typeface="+mn-lt"/>
                          <a:ea typeface="楷体" panose="02010609060101010101" pitchFamily="49" charset="-122"/>
                        </a:rPr>
                        <a:t>年全国</a:t>
                      </a:r>
                      <a:r>
                        <a:rPr lang="en-US" altLang="zh-CN" sz="1800" b="1" dirty="0">
                          <a:latin typeface="+mn-lt"/>
                          <a:ea typeface="楷体" panose="02010609060101010101" pitchFamily="49" charset="-122"/>
                        </a:rPr>
                        <a:t>III</a:t>
                      </a:r>
                      <a:r>
                        <a:rPr lang="zh-CN" altLang="en-US" sz="1800" b="1" dirty="0">
                          <a:latin typeface="+mn-lt"/>
                          <a:ea typeface="楷体" panose="02010609060101010101" pitchFamily="49" charset="-122"/>
                        </a:rPr>
                        <a:t>卷</a:t>
                      </a:r>
                      <a:r>
                        <a:rPr lang="en-US" altLang="zh-CN" sz="1800" b="1" dirty="0">
                          <a:latin typeface="+mn-lt"/>
                          <a:ea typeface="楷体" panose="02010609060101010101" pitchFamily="49" charset="-122"/>
                        </a:rPr>
                        <a:t>37</a:t>
                      </a:r>
                      <a:r>
                        <a:rPr lang="zh-CN" altLang="en-US" sz="1800" b="1" dirty="0">
                          <a:latin typeface="+mn-lt"/>
                          <a:ea typeface="楷体" panose="02010609060101010101" pitchFamily="49" charset="-122"/>
                        </a:rPr>
                        <a:t>题</a:t>
                      </a:r>
                      <a:r>
                        <a:rPr lang="en-US" altLang="zh-CN" sz="1800" b="1" dirty="0">
                          <a:latin typeface="+mn-lt"/>
                          <a:ea typeface="楷体" panose="02010609060101010101" pitchFamily="49" charset="-122"/>
                        </a:rPr>
                        <a:t>(4)</a:t>
                      </a:r>
                      <a:endParaRPr lang="zh-CN" altLang="en-US" sz="1800" b="1" dirty="0">
                        <a:latin typeface="+mn-lt"/>
                        <a:ea typeface="楷体" panose="02010609060101010101" pitchFamily="49" charset="-122"/>
                      </a:endParaRPr>
                    </a:p>
                  </a:txBody>
                  <a:tcPr marL="91430" marR="91430" marT="45733" marB="45733">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latin typeface="楷体" panose="02010609060101010101" pitchFamily="49" charset="-122"/>
                          <a:ea typeface="楷体" panose="02010609060101010101" pitchFamily="49" charset="-122"/>
                        </a:rPr>
                        <a:t>晶体类型，</a:t>
                      </a:r>
                      <a:r>
                        <a:rPr lang="en-US" altLang="zh-CN" sz="2000" b="1" baseline="0" dirty="0">
                          <a:latin typeface="楷体" panose="02010609060101010101" pitchFamily="49" charset="-122"/>
                          <a:ea typeface="楷体" panose="02010609060101010101" pitchFamily="49" charset="-122"/>
                        </a:rPr>
                        <a:t>GaAs</a:t>
                      </a:r>
                      <a:r>
                        <a:rPr lang="zh-CN" altLang="en-US" sz="2000" b="1" baseline="0" dirty="0">
                          <a:latin typeface="楷体" panose="02010609060101010101" pitchFamily="49" charset="-122"/>
                          <a:ea typeface="楷体" panose="02010609060101010101" pitchFamily="49" charset="-122"/>
                        </a:rPr>
                        <a:t>晶胞中原子</a:t>
                      </a:r>
                      <a:r>
                        <a:rPr lang="zh-CN" altLang="en-US" sz="2000" b="1" baseline="0" dirty="0" smtClean="0">
                          <a:latin typeface="楷体" panose="02010609060101010101" pitchFamily="49" charset="-122"/>
                          <a:ea typeface="楷体" panose="02010609060101010101" pitchFamily="49" charset="-122"/>
                        </a:rPr>
                        <a:t>的</a:t>
                      </a:r>
                      <a:r>
                        <a:rPr lang="zh-CN" altLang="en-US" sz="2000" b="1" baseline="0" dirty="0" smtClean="0">
                          <a:solidFill>
                            <a:srgbClr val="9900FF"/>
                          </a:solidFill>
                          <a:latin typeface="楷体" panose="02010609060101010101" pitchFamily="49" charset="-122"/>
                          <a:ea typeface="楷体" panose="02010609060101010101" pitchFamily="49" charset="-122"/>
                        </a:rPr>
                        <a:t>空间占有率</a:t>
                      </a:r>
                      <a:r>
                        <a:rPr lang="zh-CN" altLang="en-US" sz="2000" b="1" baseline="0" dirty="0" smtClean="0">
                          <a:solidFill>
                            <a:srgbClr val="FF0000"/>
                          </a:solidFill>
                          <a:latin typeface="楷体" panose="02010609060101010101" pitchFamily="49" charset="-122"/>
                          <a:ea typeface="楷体" panose="02010609060101010101" pitchFamily="49" charset="-122"/>
                        </a:rPr>
                        <a:t>计算</a:t>
                      </a:r>
                      <a:endParaRPr lang="zh-CN" altLang="en-US" sz="2000" b="1" baseline="0" dirty="0">
                        <a:solidFill>
                          <a:srgbClr val="FF0000"/>
                        </a:solidFill>
                        <a:latin typeface="楷体" panose="02010609060101010101" pitchFamily="49" charset="-122"/>
                        <a:ea typeface="楷体" panose="02010609060101010101" pitchFamily="49" charset="-122"/>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5169327"/>
                  </a:ext>
                </a:extLst>
              </a:tr>
              <a:tr h="32277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solidFill>
                            <a:schemeClr val="tx1"/>
                          </a:solidFill>
                          <a:ea typeface="楷体" panose="02010609060101010101" pitchFamily="49" charset="-122"/>
                          <a:sym typeface="+mn-ea"/>
                        </a:rPr>
                        <a:t>2017</a:t>
                      </a:r>
                      <a:r>
                        <a:rPr lang="zh-CN" altLang="en-US" sz="1800" b="1" dirty="0">
                          <a:solidFill>
                            <a:schemeClr val="tx1"/>
                          </a:solidFill>
                          <a:ea typeface="楷体" panose="02010609060101010101" pitchFamily="49" charset="-122"/>
                          <a:sym typeface="+mn-ea"/>
                        </a:rPr>
                        <a:t>年全国</a:t>
                      </a:r>
                      <a:r>
                        <a:rPr lang="en-US" altLang="zh-CN" sz="1800" b="1" dirty="0">
                          <a:solidFill>
                            <a:schemeClr val="tx1"/>
                          </a:solidFill>
                          <a:ea typeface="楷体" panose="02010609060101010101" pitchFamily="49" charset="-122"/>
                          <a:sym typeface="+mn-ea"/>
                        </a:rPr>
                        <a:t>I</a:t>
                      </a:r>
                      <a:r>
                        <a:rPr lang="zh-CN" altLang="en-US" sz="1800" b="1" dirty="0">
                          <a:solidFill>
                            <a:schemeClr val="tx1"/>
                          </a:solidFill>
                          <a:ea typeface="楷体" panose="02010609060101010101" pitchFamily="49" charset="-122"/>
                          <a:sym typeface="+mn-ea"/>
                        </a:rPr>
                        <a:t>卷</a:t>
                      </a:r>
                      <a:r>
                        <a:rPr lang="en-US" altLang="zh-CN" sz="1800" b="1" dirty="0">
                          <a:solidFill>
                            <a:schemeClr val="tx1"/>
                          </a:solidFill>
                          <a:ea typeface="楷体" panose="02010609060101010101" pitchFamily="49" charset="-122"/>
                          <a:sym typeface="+mn-ea"/>
                        </a:rPr>
                        <a:t>35</a:t>
                      </a:r>
                      <a:r>
                        <a:rPr lang="zh-CN" altLang="en-US" sz="1800" b="1" dirty="0">
                          <a:solidFill>
                            <a:schemeClr val="tx1"/>
                          </a:solidFill>
                          <a:ea typeface="楷体" panose="02010609060101010101" pitchFamily="49" charset="-122"/>
                          <a:sym typeface="+mn-ea"/>
                        </a:rPr>
                        <a:t>题（</a:t>
                      </a:r>
                      <a:r>
                        <a:rPr lang="en-US" altLang="zh-CN" sz="1800" b="1" dirty="0">
                          <a:solidFill>
                            <a:schemeClr val="tx1"/>
                          </a:solidFill>
                          <a:ea typeface="楷体" panose="02010609060101010101" pitchFamily="49" charset="-122"/>
                          <a:sym typeface="+mn-ea"/>
                        </a:rPr>
                        <a:t>2</a:t>
                      </a:r>
                      <a:r>
                        <a:rPr lang="zh-CN" altLang="en-US" sz="1800" b="1" dirty="0">
                          <a:solidFill>
                            <a:schemeClr val="tx1"/>
                          </a:solidFill>
                          <a:ea typeface="楷体" panose="02010609060101010101" pitchFamily="49" charset="-122"/>
                          <a:sym typeface="+mn-ea"/>
                        </a:rPr>
                        <a:t>）</a:t>
                      </a: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ea typeface="楷体" panose="02010609060101010101" pitchFamily="49" charset="-122"/>
                          <a:sym typeface="+mn-ea"/>
                        </a:rPr>
                        <a:t>2017</a:t>
                      </a:r>
                      <a:r>
                        <a:rPr lang="zh-CN" altLang="en-US" sz="1800" b="1" dirty="0">
                          <a:solidFill>
                            <a:schemeClr val="tx1"/>
                          </a:solidFill>
                          <a:ea typeface="楷体" panose="02010609060101010101" pitchFamily="49" charset="-122"/>
                          <a:sym typeface="+mn-ea"/>
                        </a:rPr>
                        <a:t>年全国</a:t>
                      </a:r>
                      <a:r>
                        <a:rPr lang="en-US" altLang="zh-CN" sz="1800" b="1" dirty="0">
                          <a:solidFill>
                            <a:schemeClr val="tx1"/>
                          </a:solidFill>
                          <a:ea typeface="楷体" panose="02010609060101010101" pitchFamily="49" charset="-122"/>
                          <a:sym typeface="+mn-ea"/>
                        </a:rPr>
                        <a:t>I</a:t>
                      </a:r>
                      <a:r>
                        <a:rPr lang="zh-CN" altLang="en-US" sz="1800" b="1" dirty="0">
                          <a:solidFill>
                            <a:schemeClr val="tx1"/>
                          </a:solidFill>
                          <a:ea typeface="楷体" panose="02010609060101010101" pitchFamily="49" charset="-122"/>
                          <a:sym typeface="+mn-ea"/>
                        </a:rPr>
                        <a:t>卷</a:t>
                      </a:r>
                      <a:r>
                        <a:rPr lang="en-US" altLang="zh-CN" sz="1800" b="1" dirty="0">
                          <a:solidFill>
                            <a:schemeClr val="tx1"/>
                          </a:solidFill>
                          <a:ea typeface="楷体" panose="02010609060101010101" pitchFamily="49" charset="-122"/>
                          <a:sym typeface="+mn-ea"/>
                        </a:rPr>
                        <a:t>35</a:t>
                      </a:r>
                      <a:r>
                        <a:rPr lang="zh-CN" altLang="en-US" sz="1800" b="1" dirty="0" smtClean="0">
                          <a:solidFill>
                            <a:schemeClr val="tx1"/>
                          </a:solidFill>
                          <a:ea typeface="楷体" panose="02010609060101010101" pitchFamily="49" charset="-122"/>
                          <a:sym typeface="+mn-ea"/>
                        </a:rPr>
                        <a:t>题</a:t>
                      </a:r>
                      <a:r>
                        <a:rPr lang="en-US" altLang="zh-CN" sz="1800" b="1" dirty="0" smtClean="0">
                          <a:solidFill>
                            <a:schemeClr val="tx1"/>
                          </a:solidFill>
                          <a:ea typeface="楷体" panose="02010609060101010101" pitchFamily="49" charset="-122"/>
                          <a:sym typeface="+mn-ea"/>
                        </a:rPr>
                        <a:t>(4</a:t>
                      </a:r>
                      <a:r>
                        <a:rPr lang="zh-CN" altLang="en-US" sz="1800" b="1" dirty="0" smtClean="0">
                          <a:solidFill>
                            <a:schemeClr val="tx1"/>
                          </a:solidFill>
                          <a:ea typeface="楷体" panose="02010609060101010101" pitchFamily="49" charset="-122"/>
                          <a:sym typeface="+mn-ea"/>
                        </a:rPr>
                        <a:t>、</a:t>
                      </a:r>
                      <a:r>
                        <a:rPr lang="en-US" altLang="zh-CN" sz="1800" b="1" dirty="0" smtClean="0">
                          <a:solidFill>
                            <a:schemeClr val="tx1"/>
                          </a:solidFill>
                          <a:ea typeface="楷体" panose="02010609060101010101" pitchFamily="49" charset="-122"/>
                          <a:sym typeface="+mn-ea"/>
                        </a:rPr>
                        <a:t>5)</a:t>
                      </a:r>
                      <a:endParaRPr lang="zh-CN" altLang="en-US" sz="1800" b="1" dirty="0">
                        <a:latin typeface="+mn-lt"/>
                        <a:ea typeface="楷体" panose="02010609060101010101" pitchFamily="49" charset="-122"/>
                      </a:endParaRPr>
                    </a:p>
                  </a:txBody>
                  <a:tcPr marL="91430" marR="91430" marT="45733" marB="45733">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solidFill>
                            <a:schemeClr val="tx1"/>
                          </a:solidFill>
                          <a:latin typeface="楷体" panose="02010609060101010101" pitchFamily="49" charset="-122"/>
                          <a:ea typeface="楷体" panose="02010609060101010101" pitchFamily="49" charset="-122"/>
                        </a:rPr>
                        <a:t>金属K的熔点、沸点等都比金属Cr</a:t>
                      </a:r>
                      <a:r>
                        <a:rPr lang="zh-CN" altLang="en-US" sz="2000" b="1" baseline="0" dirty="0" smtClean="0">
                          <a:solidFill>
                            <a:schemeClr val="tx1"/>
                          </a:solidFill>
                          <a:latin typeface="楷体" panose="02010609060101010101" pitchFamily="49" charset="-122"/>
                          <a:ea typeface="楷体" panose="02010609060101010101" pitchFamily="49" charset="-122"/>
                        </a:rPr>
                        <a:t>低原因分析，KIO</a:t>
                      </a:r>
                      <a:r>
                        <a:rPr lang="zh-CN" altLang="en-US" sz="2000" b="1" baseline="-25000" dirty="0">
                          <a:solidFill>
                            <a:schemeClr val="tx1"/>
                          </a:solidFill>
                          <a:latin typeface="楷体" panose="02010609060101010101" pitchFamily="49" charset="-122"/>
                          <a:ea typeface="楷体" panose="02010609060101010101" pitchFamily="49" charset="-122"/>
                        </a:rPr>
                        <a:t>3</a:t>
                      </a:r>
                      <a:r>
                        <a:rPr lang="zh-CN" altLang="en-US" sz="2000" b="1" baseline="0" dirty="0">
                          <a:solidFill>
                            <a:schemeClr val="tx1"/>
                          </a:solidFill>
                          <a:latin typeface="楷体" panose="02010609060101010101" pitchFamily="49" charset="-122"/>
                          <a:ea typeface="楷体" panose="02010609060101010101" pitchFamily="49" charset="-122"/>
                        </a:rPr>
                        <a:t>晶胞结构K与O间的最短距离</a:t>
                      </a:r>
                      <a:r>
                        <a:rPr lang="zh-CN" altLang="en-US" sz="2000" b="1" baseline="0" dirty="0">
                          <a:solidFill>
                            <a:srgbClr val="FF0000"/>
                          </a:solidFill>
                          <a:latin typeface="楷体" panose="02010609060101010101" pitchFamily="49" charset="-122"/>
                          <a:ea typeface="楷体" panose="02010609060101010101" pitchFamily="49" charset="-122"/>
                        </a:rPr>
                        <a:t>计算</a:t>
                      </a:r>
                      <a:r>
                        <a:rPr lang="zh-CN" altLang="en-US" sz="2000" b="1" baseline="0" dirty="0">
                          <a:solidFill>
                            <a:schemeClr val="tx1"/>
                          </a:solidFill>
                          <a:latin typeface="楷体" panose="02010609060101010101" pitchFamily="49" charset="-122"/>
                          <a:ea typeface="楷体" panose="02010609060101010101" pitchFamily="49" charset="-122"/>
                        </a:rPr>
                        <a:t>、配位数、晶胞平移</a:t>
                      </a: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a:solidFill>
                        <a:schemeClr val="tx1"/>
                      </a:solidFill>
                      <a:prstDash val="solid"/>
                    </a:lnB>
                    <a:noFill/>
                  </a:tcPr>
                </a:tc>
                <a:extLst>
                  <a:ext uri="{0D108BD9-81ED-4DB2-BD59-A6C34878D82A}">
                    <a16:rowId xmlns:a16="http://schemas.microsoft.com/office/drawing/2014/main" val="10008"/>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ea typeface="楷体" panose="02010609060101010101" pitchFamily="49" charset="-122"/>
                          <a:sym typeface="+mn-ea"/>
                        </a:rPr>
                        <a:t>2017</a:t>
                      </a:r>
                      <a:r>
                        <a:rPr lang="zh-CN" altLang="en-US" sz="1800" b="1" dirty="0">
                          <a:ea typeface="楷体" panose="02010609060101010101" pitchFamily="49" charset="-122"/>
                          <a:sym typeface="+mn-ea"/>
                        </a:rPr>
                        <a:t>年全国</a:t>
                      </a:r>
                      <a:r>
                        <a:rPr lang="en-US" altLang="zh-CN" sz="1800" b="1" dirty="0">
                          <a:ea typeface="楷体" panose="02010609060101010101" pitchFamily="49" charset="-122"/>
                          <a:sym typeface="+mn-ea"/>
                        </a:rPr>
                        <a:t>II</a:t>
                      </a:r>
                      <a:r>
                        <a:rPr lang="zh-CN" altLang="en-US" sz="1800" b="1" dirty="0">
                          <a:ea typeface="楷体" panose="02010609060101010101" pitchFamily="49" charset="-122"/>
                          <a:sym typeface="+mn-ea"/>
                        </a:rPr>
                        <a:t>卷</a:t>
                      </a:r>
                      <a:r>
                        <a:rPr lang="en-US" altLang="zh-CN" sz="1800" b="1" dirty="0">
                          <a:ea typeface="楷体" panose="02010609060101010101" pitchFamily="49" charset="-122"/>
                          <a:sym typeface="+mn-ea"/>
                        </a:rPr>
                        <a:t>35</a:t>
                      </a:r>
                      <a:r>
                        <a:rPr lang="zh-CN" altLang="en-US" sz="1800" b="1" dirty="0">
                          <a:ea typeface="楷体" panose="02010609060101010101" pitchFamily="49" charset="-122"/>
                          <a:sym typeface="+mn-ea"/>
                        </a:rPr>
                        <a:t>题</a:t>
                      </a:r>
                      <a:r>
                        <a:rPr lang="zh-CN" altLang="en-US" sz="1800" b="1" dirty="0" smtClean="0">
                          <a:ea typeface="楷体" panose="02010609060101010101" pitchFamily="49" charset="-122"/>
                          <a:sym typeface="+mn-ea"/>
                        </a:rPr>
                        <a:t>（</a:t>
                      </a:r>
                      <a:r>
                        <a:rPr lang="en-US" altLang="zh-CN" sz="1800" b="1" dirty="0" smtClean="0">
                          <a:ea typeface="楷体" panose="02010609060101010101" pitchFamily="49" charset="-122"/>
                          <a:sym typeface="+mn-ea"/>
                        </a:rPr>
                        <a:t>4</a:t>
                      </a:r>
                      <a:r>
                        <a:rPr lang="zh-CN" altLang="en-US" sz="1800" b="1" dirty="0" smtClean="0">
                          <a:ea typeface="楷体" panose="02010609060101010101" pitchFamily="49" charset="-122"/>
                          <a:sym typeface="+mn-ea"/>
                        </a:rPr>
                        <a:t>）</a:t>
                      </a:r>
                      <a:endParaRPr lang="zh-CN" altLang="en-US" sz="1800" b="1" dirty="0">
                        <a:latin typeface="+mn-lt"/>
                        <a:ea typeface="楷体" panose="02010609060101010101" pitchFamily="49" charset="-122"/>
                        <a:sym typeface="+mn-ea"/>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solidFill>
                            <a:srgbClr val="9900FF"/>
                          </a:solidFill>
                          <a:latin typeface="楷体" panose="02010609060101010101" pitchFamily="49" charset="-122"/>
                          <a:ea typeface="楷体" panose="02010609060101010101" pitchFamily="49" charset="-122"/>
                        </a:rPr>
                        <a:t>五氮阴离子盐(N</a:t>
                      </a:r>
                      <a:r>
                        <a:rPr lang="zh-CN" altLang="en-US" sz="2000" b="1" baseline="-25000" dirty="0">
                          <a:solidFill>
                            <a:srgbClr val="9900FF"/>
                          </a:solidFill>
                          <a:latin typeface="楷体" panose="02010609060101010101" pitchFamily="49" charset="-122"/>
                          <a:ea typeface="楷体" panose="02010609060101010101" pitchFamily="49" charset="-122"/>
                        </a:rPr>
                        <a:t>5</a:t>
                      </a:r>
                      <a:r>
                        <a:rPr lang="zh-CN" altLang="en-US" sz="2000" b="1" baseline="0" dirty="0">
                          <a:solidFill>
                            <a:srgbClr val="9900FF"/>
                          </a:solidFill>
                          <a:latin typeface="楷体" panose="02010609060101010101" pitchFamily="49" charset="-122"/>
                          <a:ea typeface="楷体" panose="02010609060101010101" pitchFamily="49" charset="-122"/>
                        </a:rPr>
                        <a:t>)</a:t>
                      </a:r>
                      <a:r>
                        <a:rPr lang="zh-CN" altLang="en-US" sz="2000" b="1" baseline="-25000" dirty="0">
                          <a:solidFill>
                            <a:srgbClr val="9900FF"/>
                          </a:solidFill>
                          <a:latin typeface="楷体" panose="02010609060101010101" pitchFamily="49" charset="-122"/>
                          <a:ea typeface="楷体" panose="02010609060101010101" pitchFamily="49" charset="-122"/>
                        </a:rPr>
                        <a:t>6</a:t>
                      </a:r>
                      <a:r>
                        <a:rPr lang="zh-CN" altLang="en-US" sz="2000" b="1" baseline="0" dirty="0">
                          <a:solidFill>
                            <a:srgbClr val="9900FF"/>
                          </a:solidFill>
                          <a:latin typeface="楷体" panose="02010609060101010101" pitchFamily="49" charset="-122"/>
                          <a:ea typeface="楷体" panose="02010609060101010101" pitchFamily="49" charset="-122"/>
                        </a:rPr>
                        <a:t>(H</a:t>
                      </a:r>
                      <a:r>
                        <a:rPr lang="zh-CN" altLang="en-US" sz="2000" b="1" baseline="-25000" dirty="0">
                          <a:solidFill>
                            <a:srgbClr val="9900FF"/>
                          </a:solidFill>
                          <a:latin typeface="楷体" panose="02010609060101010101" pitchFamily="49" charset="-122"/>
                          <a:ea typeface="楷体" panose="02010609060101010101" pitchFamily="49" charset="-122"/>
                        </a:rPr>
                        <a:t>3</a:t>
                      </a:r>
                      <a:r>
                        <a:rPr lang="zh-CN" altLang="en-US" sz="2000" b="1" baseline="0" dirty="0">
                          <a:solidFill>
                            <a:srgbClr val="9900FF"/>
                          </a:solidFill>
                          <a:latin typeface="楷体" panose="02010609060101010101" pitchFamily="49" charset="-122"/>
                          <a:ea typeface="楷体" panose="02010609060101010101" pitchFamily="49" charset="-122"/>
                        </a:rPr>
                        <a:t>O)</a:t>
                      </a:r>
                      <a:r>
                        <a:rPr lang="zh-CN" altLang="en-US" sz="2000" b="1" baseline="-25000" dirty="0">
                          <a:solidFill>
                            <a:srgbClr val="9900FF"/>
                          </a:solidFill>
                          <a:latin typeface="楷体" panose="02010609060101010101" pitchFamily="49" charset="-122"/>
                          <a:ea typeface="楷体" panose="02010609060101010101" pitchFamily="49" charset="-122"/>
                        </a:rPr>
                        <a:t>3</a:t>
                      </a:r>
                      <a:r>
                        <a:rPr lang="zh-CN" altLang="en-US" sz="2000" b="1" baseline="0" dirty="0">
                          <a:solidFill>
                            <a:srgbClr val="9900FF"/>
                          </a:solidFill>
                          <a:latin typeface="楷体" panose="02010609060101010101" pitchFamily="49" charset="-122"/>
                          <a:ea typeface="楷体" panose="02010609060101010101" pitchFamily="49" charset="-122"/>
                        </a:rPr>
                        <a:t>(NH</a:t>
                      </a:r>
                      <a:r>
                        <a:rPr lang="zh-CN" altLang="en-US" sz="2000" b="1" baseline="-25000" dirty="0">
                          <a:solidFill>
                            <a:srgbClr val="9900FF"/>
                          </a:solidFill>
                          <a:latin typeface="楷体" panose="02010609060101010101" pitchFamily="49" charset="-122"/>
                          <a:ea typeface="楷体" panose="02010609060101010101" pitchFamily="49" charset="-122"/>
                        </a:rPr>
                        <a:t>4</a:t>
                      </a:r>
                      <a:r>
                        <a:rPr lang="zh-CN" altLang="en-US" sz="2000" b="1" baseline="0" dirty="0">
                          <a:solidFill>
                            <a:srgbClr val="9900FF"/>
                          </a:solidFill>
                          <a:latin typeface="楷体" panose="02010609060101010101" pitchFamily="49" charset="-122"/>
                          <a:ea typeface="楷体" panose="02010609060101010101" pitchFamily="49" charset="-122"/>
                        </a:rPr>
                        <a:t>)</a:t>
                      </a:r>
                      <a:r>
                        <a:rPr lang="zh-CN" altLang="en-US" sz="2000" b="1" baseline="-25000" dirty="0">
                          <a:solidFill>
                            <a:srgbClr val="9900FF"/>
                          </a:solidFill>
                          <a:latin typeface="楷体" panose="02010609060101010101" pitchFamily="49" charset="-122"/>
                          <a:ea typeface="楷体" panose="02010609060101010101" pitchFamily="49" charset="-122"/>
                        </a:rPr>
                        <a:t>4</a:t>
                      </a:r>
                      <a:r>
                        <a:rPr lang="zh-CN" altLang="en-US" sz="2000" b="1" baseline="0" dirty="0">
                          <a:solidFill>
                            <a:srgbClr val="9900FF"/>
                          </a:solidFill>
                          <a:latin typeface="楷体" panose="02010609060101010101" pitchFamily="49" charset="-122"/>
                          <a:ea typeface="楷体" panose="02010609060101010101" pitchFamily="49" charset="-122"/>
                        </a:rPr>
                        <a:t>Cl</a:t>
                      </a:r>
                      <a:r>
                        <a:rPr lang="zh-CN" altLang="en-US" sz="2000" b="1" baseline="0" dirty="0">
                          <a:solidFill>
                            <a:schemeClr val="tx1"/>
                          </a:solidFill>
                          <a:latin typeface="楷体" panose="02010609060101010101" pitchFamily="49" charset="-122"/>
                          <a:ea typeface="楷体" panose="02010609060101010101" pitchFamily="49" charset="-122"/>
                        </a:rPr>
                        <a:t>晶体密度</a:t>
                      </a:r>
                      <a:r>
                        <a:rPr lang="zh-CN" altLang="en-US" sz="2000" b="1" dirty="0">
                          <a:solidFill>
                            <a:schemeClr val="tx1"/>
                          </a:solidFill>
                          <a:latin typeface="楷体" panose="02010609060101010101" pitchFamily="49" charset="-122"/>
                          <a:ea typeface="楷体" panose="02010609060101010101" pitchFamily="49" charset="-122"/>
                          <a:sym typeface="+mn-ea"/>
                        </a:rPr>
                        <a:t>变式</a:t>
                      </a:r>
                      <a:r>
                        <a:rPr lang="zh-CN" altLang="en-US" sz="2000" b="1" baseline="0" dirty="0" smtClean="0">
                          <a:solidFill>
                            <a:srgbClr val="FF0000"/>
                          </a:solidFill>
                          <a:latin typeface="楷体" panose="02010609060101010101" pitchFamily="49" charset="-122"/>
                          <a:ea typeface="楷体" panose="02010609060101010101" pitchFamily="49" charset="-122"/>
                        </a:rPr>
                        <a:t>计算</a:t>
                      </a:r>
                      <a:endParaRPr lang="en-US" altLang="zh-CN" sz="2000" b="1" baseline="0" dirty="0" smtClean="0">
                        <a:solidFill>
                          <a:srgbClr val="FF0000"/>
                        </a:solidFill>
                        <a:latin typeface="楷体" panose="02010609060101010101" pitchFamily="49" charset="-122"/>
                        <a:ea typeface="楷体" panose="02010609060101010101" pitchFamily="49" charset="-122"/>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09"/>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a:ea typeface="楷体" panose="02010609060101010101" pitchFamily="49" charset="-122"/>
                          <a:sym typeface="+mn-ea"/>
                        </a:rPr>
                        <a:t>2017</a:t>
                      </a:r>
                      <a:r>
                        <a:rPr lang="zh-CN" altLang="en-US" sz="1800" b="1" dirty="0">
                          <a:ea typeface="楷体" panose="02010609060101010101" pitchFamily="49" charset="-122"/>
                          <a:sym typeface="+mn-ea"/>
                        </a:rPr>
                        <a:t>年全国</a:t>
                      </a:r>
                      <a:r>
                        <a:rPr lang="en-US" altLang="zh-CN" sz="1800" b="1" dirty="0">
                          <a:ea typeface="楷体" panose="02010609060101010101" pitchFamily="49" charset="-122"/>
                          <a:sym typeface="+mn-ea"/>
                        </a:rPr>
                        <a:t>III</a:t>
                      </a:r>
                      <a:r>
                        <a:rPr lang="zh-CN" altLang="en-US" sz="1800" b="1" dirty="0">
                          <a:ea typeface="楷体" panose="02010609060101010101" pitchFamily="49" charset="-122"/>
                          <a:sym typeface="+mn-ea"/>
                        </a:rPr>
                        <a:t>卷</a:t>
                      </a:r>
                      <a:r>
                        <a:rPr lang="en-US" altLang="zh-CN" sz="1800" b="1" dirty="0">
                          <a:ea typeface="楷体" panose="02010609060101010101" pitchFamily="49" charset="-122"/>
                          <a:sym typeface="+mn-ea"/>
                        </a:rPr>
                        <a:t>35</a:t>
                      </a:r>
                      <a:r>
                        <a:rPr lang="zh-CN" altLang="en-US" sz="1800" b="1" dirty="0">
                          <a:ea typeface="楷体" panose="02010609060101010101" pitchFamily="49" charset="-122"/>
                          <a:sym typeface="+mn-ea"/>
                        </a:rPr>
                        <a:t>题（</a:t>
                      </a:r>
                      <a:r>
                        <a:rPr lang="en-US" altLang="zh-CN" sz="1800" b="1" dirty="0">
                          <a:ea typeface="楷体" panose="02010609060101010101" pitchFamily="49" charset="-122"/>
                          <a:sym typeface="+mn-ea"/>
                        </a:rPr>
                        <a:t>5</a:t>
                      </a:r>
                      <a:r>
                        <a:rPr lang="zh-CN" altLang="en-US" sz="1800" b="1" dirty="0">
                          <a:ea typeface="楷体" panose="02010609060101010101" pitchFamily="49" charset="-122"/>
                          <a:sym typeface="+mn-ea"/>
                        </a:rPr>
                        <a:t>）</a:t>
                      </a:r>
                      <a:endParaRPr lang="zh-CN" altLang="en-US" sz="1800" b="1" dirty="0">
                        <a:latin typeface="+mn-lt"/>
                        <a:ea typeface="楷体" panose="02010609060101010101" pitchFamily="49" charset="-122"/>
                        <a:sym typeface="+mn-ea"/>
                      </a:endParaRP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b="1" baseline="0" dirty="0">
                          <a:solidFill>
                            <a:schemeClr val="tx1"/>
                          </a:solidFill>
                          <a:latin typeface="楷体" panose="02010609060101010101" pitchFamily="49" charset="-122"/>
                          <a:ea typeface="楷体" panose="02010609060101010101" pitchFamily="49" charset="-122"/>
                        </a:rPr>
                        <a:t>MgO和MnO晶胞中离子间距</a:t>
                      </a:r>
                      <a:r>
                        <a:rPr lang="zh-CN" altLang="en-US" sz="2000" b="1" baseline="0" dirty="0">
                          <a:solidFill>
                            <a:srgbClr val="FF0000"/>
                          </a:solidFill>
                          <a:latin typeface="楷体" panose="02010609060101010101" pitchFamily="49" charset="-122"/>
                          <a:ea typeface="楷体" panose="02010609060101010101" pitchFamily="49" charset="-122"/>
                        </a:rPr>
                        <a:t>计算</a:t>
                      </a:r>
                    </a:p>
                  </a:txBody>
                  <a:tcPr marL="91430" marR="91430" marT="45733" marB="45733">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10010"/>
                  </a:ext>
                </a:extLst>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91296999"/>
              </p:ext>
            </p:extLst>
          </p:nvPr>
        </p:nvGraphicFramePr>
        <p:xfrm>
          <a:off x="107950" y="3106724"/>
          <a:ext cx="9036050" cy="3063426"/>
        </p:xfrm>
        <a:graphic>
          <a:graphicData uri="http://schemas.openxmlformats.org/drawingml/2006/table">
            <a:tbl>
              <a:tblPr firstRow="1" bandRow="1">
                <a:tableStyleId>{5C22544A-7EE6-4342-B048-85BDC9FD1C3A}</a:tableStyleId>
              </a:tblPr>
              <a:tblGrid>
                <a:gridCol w="2787554">
                  <a:extLst>
                    <a:ext uri="{9D8B030D-6E8A-4147-A177-3AD203B41FA5}">
                      <a16:colId xmlns:a16="http://schemas.microsoft.com/office/drawing/2014/main" val="616605096"/>
                    </a:ext>
                  </a:extLst>
                </a:gridCol>
                <a:gridCol w="6248496">
                  <a:extLst>
                    <a:ext uri="{9D8B030D-6E8A-4147-A177-3AD203B41FA5}">
                      <a16:colId xmlns:a16="http://schemas.microsoft.com/office/drawing/2014/main" val="2816299463"/>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lumMod val="95000"/>
                              <a:lumOff val="5000"/>
                            </a:schemeClr>
                          </a:solidFill>
                          <a:latin typeface="楷体" panose="02010609060101010101" pitchFamily="49" charset="-122"/>
                          <a:ea typeface="楷体" panose="02010609060101010101" pitchFamily="49" charset="-122"/>
                          <a:sym typeface="+mn-ea"/>
                        </a:rPr>
                        <a:t>2018</a:t>
                      </a:r>
                      <a:r>
                        <a:rPr lang="zh-CN" altLang="en-US" sz="1800" b="1" dirty="0" smtClean="0">
                          <a:solidFill>
                            <a:schemeClr val="tx1">
                              <a:lumMod val="95000"/>
                              <a:lumOff val="5000"/>
                            </a:schemeClr>
                          </a:solidFill>
                          <a:latin typeface="楷体" panose="02010609060101010101" pitchFamily="49" charset="-122"/>
                          <a:ea typeface="楷体" panose="02010609060101010101" pitchFamily="49" charset="-122"/>
                          <a:sym typeface="+mn-ea"/>
                        </a:rPr>
                        <a:t>年</a:t>
                      </a:r>
                      <a:r>
                        <a:rPr lang="zh-CN" altLang="en-US" sz="1800" b="1" dirty="0">
                          <a:solidFill>
                            <a:schemeClr val="tx1">
                              <a:lumMod val="95000"/>
                              <a:lumOff val="5000"/>
                            </a:schemeClr>
                          </a:solidFill>
                          <a:latin typeface="楷体" panose="02010609060101010101" pitchFamily="49" charset="-122"/>
                          <a:ea typeface="楷体" panose="02010609060101010101" pitchFamily="49" charset="-122"/>
                          <a:sym typeface="+mn-ea"/>
                        </a:rPr>
                        <a:t>全国</a:t>
                      </a:r>
                      <a:r>
                        <a:rPr lang="en-US" altLang="zh-CN" sz="1800" b="1" dirty="0">
                          <a:solidFill>
                            <a:schemeClr val="tx1">
                              <a:lumMod val="95000"/>
                              <a:lumOff val="5000"/>
                            </a:schemeClr>
                          </a:solidFill>
                          <a:latin typeface="楷体" panose="02010609060101010101" pitchFamily="49" charset="-122"/>
                          <a:ea typeface="楷体" panose="02010609060101010101" pitchFamily="49" charset="-122"/>
                          <a:sym typeface="+mn-ea"/>
                        </a:rPr>
                        <a:t>I</a:t>
                      </a:r>
                      <a:r>
                        <a:rPr lang="zh-CN" altLang="en-US" sz="1800" b="1" dirty="0">
                          <a:solidFill>
                            <a:schemeClr val="tx1">
                              <a:lumMod val="95000"/>
                              <a:lumOff val="5000"/>
                            </a:schemeClr>
                          </a:solidFill>
                          <a:latin typeface="楷体" panose="02010609060101010101" pitchFamily="49" charset="-122"/>
                          <a:ea typeface="楷体" panose="02010609060101010101" pitchFamily="49" charset="-122"/>
                          <a:sym typeface="+mn-ea"/>
                        </a:rPr>
                        <a:t>卷</a:t>
                      </a:r>
                      <a:r>
                        <a:rPr lang="en-US" altLang="zh-CN" sz="1800" b="1" dirty="0">
                          <a:solidFill>
                            <a:schemeClr val="tx1">
                              <a:lumMod val="95000"/>
                              <a:lumOff val="5000"/>
                            </a:schemeClr>
                          </a:solidFill>
                          <a:latin typeface="楷体" panose="02010609060101010101" pitchFamily="49" charset="-122"/>
                          <a:ea typeface="楷体" panose="02010609060101010101" pitchFamily="49" charset="-122"/>
                          <a:sym typeface="+mn-ea"/>
                        </a:rPr>
                        <a:t>35</a:t>
                      </a:r>
                      <a:r>
                        <a:rPr lang="zh-CN" altLang="en-US" sz="1800" b="1" dirty="0">
                          <a:solidFill>
                            <a:schemeClr val="tx1">
                              <a:lumMod val="95000"/>
                              <a:lumOff val="5000"/>
                            </a:schemeClr>
                          </a:solidFill>
                          <a:latin typeface="楷体" panose="02010609060101010101" pitchFamily="49" charset="-122"/>
                          <a:ea typeface="楷体" panose="02010609060101010101" pitchFamily="49" charset="-122"/>
                          <a:sym typeface="+mn-ea"/>
                        </a:rPr>
                        <a:t>题（</a:t>
                      </a:r>
                      <a:r>
                        <a:rPr lang="en-US" altLang="zh-CN" sz="1800" b="1" dirty="0">
                          <a:solidFill>
                            <a:schemeClr val="tx1">
                              <a:lumMod val="95000"/>
                              <a:lumOff val="5000"/>
                            </a:schemeClr>
                          </a:solidFill>
                          <a:latin typeface="楷体" panose="02010609060101010101" pitchFamily="49" charset="-122"/>
                          <a:ea typeface="楷体" panose="02010609060101010101" pitchFamily="49" charset="-122"/>
                          <a:sym typeface="+mn-ea"/>
                        </a:rPr>
                        <a:t>3</a:t>
                      </a:r>
                      <a:r>
                        <a:rPr lang="zh-CN" altLang="en-US" sz="1800" b="1" dirty="0">
                          <a:solidFill>
                            <a:schemeClr val="tx1">
                              <a:lumMod val="95000"/>
                              <a:lumOff val="5000"/>
                            </a:schemeClr>
                          </a:solidFill>
                          <a:latin typeface="楷体" panose="02010609060101010101" pitchFamily="49" charset="-122"/>
                          <a:ea typeface="楷体" panose="02010609060101010101" pitchFamily="49" charset="-122"/>
                          <a:sym typeface="+mn-ea"/>
                        </a:rPr>
                        <a:t>）</a:t>
                      </a: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200" dirty="0" smtClean="0">
                          <a:solidFill>
                            <a:schemeClr val="tx1">
                              <a:lumMod val="95000"/>
                              <a:lumOff val="5000"/>
                            </a:schemeClr>
                          </a:solidFill>
                          <a:effectLst/>
                          <a:latin typeface="+mn-lt"/>
                          <a:ea typeface="+mn-ea"/>
                          <a:cs typeface="+mn-cs"/>
                        </a:rPr>
                        <a:t>Li</a:t>
                      </a:r>
                      <a:r>
                        <a:rPr lang="en-US" altLang="zh-CN" sz="1800" b="1" kern="1200" baseline="-25000" dirty="0" smtClean="0">
                          <a:solidFill>
                            <a:schemeClr val="tx1">
                              <a:lumMod val="95000"/>
                              <a:lumOff val="5000"/>
                            </a:schemeClr>
                          </a:solidFill>
                          <a:effectLst/>
                          <a:latin typeface="+mn-lt"/>
                          <a:ea typeface="+mn-ea"/>
                          <a:cs typeface="+mn-cs"/>
                        </a:rPr>
                        <a:t>2</a:t>
                      </a:r>
                      <a:r>
                        <a:rPr lang="en-US" altLang="zh-CN" sz="1800" b="1" kern="1200" dirty="0" smtClean="0">
                          <a:solidFill>
                            <a:schemeClr val="tx1">
                              <a:lumMod val="95000"/>
                              <a:lumOff val="5000"/>
                            </a:schemeClr>
                          </a:solidFill>
                          <a:effectLst/>
                          <a:latin typeface="+mn-lt"/>
                          <a:ea typeface="+mn-ea"/>
                          <a:cs typeface="+mn-cs"/>
                        </a:rPr>
                        <a:t>O</a:t>
                      </a:r>
                      <a:r>
                        <a:rPr lang="zh-CN" altLang="zh-CN" sz="1800" b="1" kern="1200" dirty="0" smtClean="0">
                          <a:solidFill>
                            <a:schemeClr val="tx1">
                              <a:lumMod val="95000"/>
                              <a:lumOff val="5000"/>
                            </a:schemeClr>
                          </a:solidFill>
                          <a:effectLst/>
                          <a:latin typeface="+mn-lt"/>
                          <a:ea typeface="+mn-ea"/>
                          <a:cs typeface="+mn-cs"/>
                        </a:rPr>
                        <a:t>具有反萤石结构。已知晶胞参数</a:t>
                      </a:r>
                      <a:r>
                        <a:rPr lang="zh-CN" altLang="en-US" sz="1800" b="1" kern="1200" dirty="0" smtClean="0">
                          <a:solidFill>
                            <a:schemeClr val="tx1">
                              <a:lumMod val="95000"/>
                              <a:lumOff val="5000"/>
                            </a:schemeClr>
                          </a:solidFill>
                          <a:effectLst/>
                          <a:latin typeface="+mn-lt"/>
                          <a:ea typeface="+mn-ea"/>
                          <a:cs typeface="+mn-cs"/>
                        </a:rPr>
                        <a:t>进行</a:t>
                      </a:r>
                      <a:r>
                        <a:rPr lang="en-US" altLang="zh-CN" sz="1800" b="1" kern="1200" dirty="0" smtClean="0">
                          <a:solidFill>
                            <a:schemeClr val="tx1">
                              <a:lumMod val="95000"/>
                              <a:lumOff val="5000"/>
                            </a:schemeClr>
                          </a:solidFill>
                          <a:effectLst/>
                          <a:latin typeface="+mn-lt"/>
                          <a:ea typeface="+mn-ea"/>
                          <a:cs typeface="+mn-cs"/>
                        </a:rPr>
                        <a:t>Li</a:t>
                      </a:r>
                      <a:r>
                        <a:rPr lang="en-US" altLang="zh-CN" sz="1800" b="1" kern="1200" baseline="-25000" dirty="0" smtClean="0">
                          <a:solidFill>
                            <a:schemeClr val="tx1">
                              <a:lumMod val="95000"/>
                              <a:lumOff val="5000"/>
                            </a:schemeClr>
                          </a:solidFill>
                          <a:effectLst/>
                          <a:latin typeface="+mn-lt"/>
                          <a:ea typeface="+mn-ea"/>
                          <a:cs typeface="+mn-cs"/>
                        </a:rPr>
                        <a:t>2</a:t>
                      </a:r>
                      <a:r>
                        <a:rPr lang="en-US" altLang="zh-CN" sz="1800" b="1" kern="1200" dirty="0" smtClean="0">
                          <a:solidFill>
                            <a:schemeClr val="tx1">
                              <a:lumMod val="95000"/>
                              <a:lumOff val="5000"/>
                            </a:schemeClr>
                          </a:solidFill>
                          <a:effectLst/>
                          <a:latin typeface="+mn-lt"/>
                          <a:ea typeface="+mn-ea"/>
                          <a:cs typeface="+mn-cs"/>
                        </a:rPr>
                        <a:t>O</a:t>
                      </a:r>
                      <a:r>
                        <a:rPr lang="zh-CN" altLang="zh-CN" sz="1800" b="1" kern="1200" dirty="0" smtClean="0">
                          <a:solidFill>
                            <a:schemeClr val="tx1">
                              <a:lumMod val="95000"/>
                              <a:lumOff val="5000"/>
                            </a:schemeClr>
                          </a:solidFill>
                          <a:effectLst/>
                          <a:latin typeface="+mn-lt"/>
                          <a:ea typeface="+mn-ea"/>
                          <a:cs typeface="+mn-cs"/>
                        </a:rPr>
                        <a:t>的</a:t>
                      </a:r>
                      <a:r>
                        <a:rPr lang="zh-CN" altLang="zh-CN" sz="1800" b="1" kern="1200" dirty="0" smtClean="0">
                          <a:solidFill>
                            <a:srgbClr val="FF0000"/>
                          </a:solidFill>
                          <a:effectLst/>
                          <a:latin typeface="+mn-lt"/>
                          <a:ea typeface="+mn-ea"/>
                          <a:cs typeface="+mn-cs"/>
                        </a:rPr>
                        <a:t>密度</a:t>
                      </a:r>
                      <a:r>
                        <a:rPr lang="zh-CN" altLang="en-US" sz="1800" b="1" kern="1200" dirty="0" smtClean="0">
                          <a:solidFill>
                            <a:srgbClr val="FF0000"/>
                          </a:solidFill>
                          <a:effectLst/>
                          <a:latin typeface="+mn-lt"/>
                          <a:ea typeface="+mn-ea"/>
                          <a:cs typeface="+mn-cs"/>
                        </a:rPr>
                        <a:t>计算</a:t>
                      </a:r>
                      <a:endParaRPr lang="zh-CN" altLang="en-US" sz="2000" b="1" baseline="0" dirty="0">
                        <a:solidFill>
                          <a:srgbClr val="FF0000"/>
                        </a:solidFill>
                        <a:latin typeface="楷体" panose="02010609060101010101" pitchFamily="49" charset="-122"/>
                        <a:ea typeface="楷体" panose="02010609060101010101" pitchFamily="49" charset="-122"/>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920038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2018</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dirty="0">
                          <a:solidFill>
                            <a:schemeClr val="tx1"/>
                          </a:solidFill>
                          <a:latin typeface="楷体" charset="0"/>
                          <a:cs typeface="楷体" charset="0"/>
                          <a:sym typeface="+mn-ea"/>
                        </a:rPr>
                        <a:t>Ⅱ</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en-US" altLang="zh-CN" sz="1800" b="1" dirty="0" smtClean="0">
                          <a:solidFill>
                            <a:schemeClr val="tx1"/>
                          </a:solidFill>
                          <a:latin typeface="楷体" panose="02010609060101010101" pitchFamily="49" charset="-122"/>
                          <a:ea typeface="楷体" panose="02010609060101010101" pitchFamily="49" charset="-122"/>
                          <a:sym typeface="+mn-ea"/>
                        </a:rPr>
                        <a:t>2</a:t>
                      </a:r>
                      <a:r>
                        <a:rPr lang="zh-CN" altLang="en-US" sz="1800" b="1" dirty="0" smtClean="0">
                          <a:solidFill>
                            <a:schemeClr val="tx1"/>
                          </a:solidFill>
                          <a:latin typeface="楷体" panose="02010609060101010101" pitchFamily="49" charset="-122"/>
                          <a:ea typeface="楷体" panose="02010609060101010101" pitchFamily="49" charset="-122"/>
                          <a:sym typeface="+mn-ea"/>
                        </a:rPr>
                        <a:t>）</a:t>
                      </a:r>
                      <a:endParaRPr lang="en-US" altLang="zh-CN" sz="1800" b="1" dirty="0" smtClean="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altLang="zh-CN" sz="1800" b="1" kern="1200" dirty="0" smtClean="0">
                          <a:solidFill>
                            <a:schemeClr val="dk1"/>
                          </a:solidFill>
                          <a:effectLst/>
                          <a:latin typeface="+mn-lt"/>
                          <a:ea typeface="+mn-ea"/>
                          <a:cs typeface="+mn-cs"/>
                        </a:rPr>
                        <a:t>FeS</a:t>
                      </a:r>
                      <a:r>
                        <a:rPr lang="en-US" altLang="zh-CN" sz="1800" b="1" kern="1200" baseline="-25000" dirty="0" smtClean="0">
                          <a:solidFill>
                            <a:schemeClr val="dk1"/>
                          </a:solidFill>
                          <a:effectLst/>
                          <a:latin typeface="+mn-lt"/>
                          <a:ea typeface="+mn-ea"/>
                          <a:cs typeface="+mn-cs"/>
                        </a:rPr>
                        <a:t>2</a:t>
                      </a:r>
                      <a:r>
                        <a:rPr lang="zh-CN" altLang="zh-CN" sz="1800" b="1" kern="1200" dirty="0" smtClean="0">
                          <a:solidFill>
                            <a:schemeClr val="dk1"/>
                          </a:solidFill>
                          <a:effectLst/>
                          <a:latin typeface="+mn-lt"/>
                          <a:ea typeface="+mn-ea"/>
                          <a:cs typeface="+mn-cs"/>
                        </a:rPr>
                        <a:t>晶胞。晶胞边长为</a:t>
                      </a:r>
                      <a:r>
                        <a:rPr lang="en-US" altLang="zh-CN" sz="1800" b="1" i="1" kern="1200" dirty="0" smtClean="0">
                          <a:solidFill>
                            <a:schemeClr val="dk1"/>
                          </a:solidFill>
                          <a:effectLst/>
                          <a:latin typeface="+mn-lt"/>
                          <a:ea typeface="+mn-ea"/>
                          <a:cs typeface="+mn-cs"/>
                        </a:rPr>
                        <a:t>a</a:t>
                      </a:r>
                      <a:r>
                        <a:rPr lang="en-US" altLang="zh-CN" sz="1800" b="1" kern="1200" dirty="0" smtClean="0">
                          <a:solidFill>
                            <a:schemeClr val="dk1"/>
                          </a:solidFill>
                          <a:effectLst/>
                          <a:latin typeface="+mn-lt"/>
                          <a:ea typeface="+mn-ea"/>
                          <a:cs typeface="+mn-cs"/>
                        </a:rPr>
                        <a:t> nm</a:t>
                      </a:r>
                      <a:r>
                        <a:rPr lang="zh-CN" altLang="en-US" sz="1800" b="1" kern="1200" dirty="0" smtClean="0">
                          <a:solidFill>
                            <a:schemeClr val="dk1"/>
                          </a:solidFill>
                          <a:effectLst/>
                          <a:latin typeface="+mn-lt"/>
                          <a:ea typeface="+mn-ea"/>
                          <a:cs typeface="+mn-cs"/>
                        </a:rPr>
                        <a:t>，求密度</a:t>
                      </a:r>
                      <a:r>
                        <a:rPr lang="zh-CN" altLang="en-US" sz="1800" b="1" kern="1200" dirty="0" smtClean="0">
                          <a:solidFill>
                            <a:srgbClr val="FF0000"/>
                          </a:solidFill>
                          <a:effectLst/>
                          <a:latin typeface="+mn-lt"/>
                          <a:ea typeface="+mn-ea"/>
                          <a:cs typeface="+mn-cs"/>
                        </a:rPr>
                        <a:t>计算表达式</a:t>
                      </a:r>
                      <a:r>
                        <a:rPr lang="zh-CN" altLang="zh-CN" sz="1800" b="1" kern="1200" dirty="0" smtClean="0">
                          <a:solidFill>
                            <a:schemeClr val="dk1"/>
                          </a:solidFill>
                          <a:effectLst/>
                          <a:latin typeface="+mn-lt"/>
                          <a:ea typeface="+mn-ea"/>
                          <a:cs typeface="+mn-cs"/>
                        </a:rPr>
                        <a:t>；晶胞中</a:t>
                      </a:r>
                      <a:r>
                        <a:rPr lang="en-US" altLang="zh-CN" sz="1800" b="1" kern="1200" dirty="0" smtClean="0">
                          <a:solidFill>
                            <a:schemeClr val="dk1"/>
                          </a:solidFill>
                          <a:effectLst/>
                          <a:latin typeface="+mn-lt"/>
                          <a:ea typeface="+mn-ea"/>
                          <a:cs typeface="+mn-cs"/>
                        </a:rPr>
                        <a:t>Fe</a:t>
                      </a:r>
                      <a:r>
                        <a:rPr lang="en-US" altLang="zh-CN" sz="1800" b="1" kern="1200" baseline="30000" dirty="0" smtClean="0">
                          <a:solidFill>
                            <a:schemeClr val="dk1"/>
                          </a:solidFill>
                          <a:effectLst/>
                          <a:latin typeface="+mn-lt"/>
                          <a:ea typeface="+mn-ea"/>
                          <a:cs typeface="+mn-cs"/>
                        </a:rPr>
                        <a:t>2+</a:t>
                      </a:r>
                      <a:r>
                        <a:rPr lang="zh-CN" altLang="zh-CN" sz="1800" b="1" kern="1200" dirty="0" smtClean="0">
                          <a:solidFill>
                            <a:schemeClr val="dk1"/>
                          </a:solidFill>
                          <a:effectLst/>
                          <a:latin typeface="+mn-lt"/>
                          <a:ea typeface="+mn-ea"/>
                          <a:cs typeface="+mn-cs"/>
                        </a:rPr>
                        <a:t>位于</a:t>
                      </a:r>
                      <a:r>
                        <a:rPr lang="en-US" altLang="zh-CN" sz="1800" b="1" kern="1200" dirty="0" smtClean="0">
                          <a:solidFill>
                            <a:schemeClr val="dk1"/>
                          </a:solidFill>
                          <a:effectLst/>
                          <a:latin typeface="+mn-lt"/>
                          <a:ea typeface="+mn-ea"/>
                          <a:cs typeface="+mn-cs"/>
                        </a:rPr>
                        <a:t>S</a:t>
                      </a:r>
                      <a:r>
                        <a:rPr lang="en-US" altLang="zh-CN" sz="1800" b="1" kern="1200" baseline="-25000" dirty="0" smtClean="0">
                          <a:solidFill>
                            <a:schemeClr val="dk1"/>
                          </a:solidFill>
                          <a:effectLst/>
                          <a:latin typeface="+mn-lt"/>
                          <a:ea typeface="+mn-ea"/>
                          <a:cs typeface="+mn-cs"/>
                        </a:rPr>
                        <a:t>2</a:t>
                      </a:r>
                      <a:r>
                        <a:rPr lang="en-US" altLang="zh-CN" sz="1800" b="1" kern="1200" baseline="30000" dirty="0" smtClean="0">
                          <a:solidFill>
                            <a:schemeClr val="dk1"/>
                          </a:solidFill>
                          <a:effectLst/>
                          <a:latin typeface="+mn-lt"/>
                          <a:ea typeface="+mn-ea"/>
                          <a:cs typeface="+mn-cs"/>
                        </a:rPr>
                        <a:t>2-</a:t>
                      </a:r>
                      <a:r>
                        <a:rPr lang="zh-CN" altLang="zh-CN" sz="1800" b="1" kern="1200" dirty="0" smtClean="0">
                          <a:solidFill>
                            <a:schemeClr val="dk1"/>
                          </a:solidFill>
                          <a:effectLst/>
                          <a:latin typeface="+mn-lt"/>
                          <a:ea typeface="+mn-ea"/>
                          <a:cs typeface="+mn-cs"/>
                        </a:rPr>
                        <a:t>所形成的正八面体的体心，</a:t>
                      </a:r>
                      <a:r>
                        <a:rPr lang="zh-CN" altLang="en-US" sz="1800" b="1" kern="1200" dirty="0" smtClean="0">
                          <a:solidFill>
                            <a:srgbClr val="FF0000"/>
                          </a:solidFill>
                          <a:effectLst/>
                          <a:latin typeface="+mn-lt"/>
                          <a:ea typeface="+mn-ea"/>
                          <a:cs typeface="+mn-cs"/>
                        </a:rPr>
                        <a:t>计算</a:t>
                      </a:r>
                      <a:r>
                        <a:rPr lang="zh-CN" altLang="zh-CN" sz="1800" b="1" kern="1200" dirty="0" smtClean="0">
                          <a:solidFill>
                            <a:schemeClr val="dk1"/>
                          </a:solidFill>
                          <a:effectLst/>
                          <a:latin typeface="+mn-lt"/>
                          <a:ea typeface="+mn-ea"/>
                          <a:cs typeface="+mn-cs"/>
                        </a:rPr>
                        <a:t>正八面体边长</a:t>
                      </a:r>
                      <a:endParaRPr lang="zh-CN" altLang="en-US" sz="2000" b="1" baseline="0" dirty="0">
                        <a:latin typeface="楷体" panose="02010609060101010101" pitchFamily="49" charset="-122"/>
                        <a:ea typeface="楷体" panose="02010609060101010101" pitchFamily="49" charset="-122"/>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947031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latin typeface="楷体" panose="02010609060101010101" pitchFamily="49" charset="-122"/>
                          <a:ea typeface="楷体" panose="02010609060101010101" pitchFamily="49" charset="-122"/>
                          <a:sym typeface="+mn-ea"/>
                        </a:rPr>
                        <a:t>2018</a:t>
                      </a:r>
                      <a:r>
                        <a:rPr lang="zh-CN" altLang="en-US" sz="1800" b="1" dirty="0" smtClean="0">
                          <a:latin typeface="楷体" panose="02010609060101010101" pitchFamily="49" charset="-122"/>
                          <a:ea typeface="楷体" panose="02010609060101010101" pitchFamily="49" charset="-122"/>
                          <a:sym typeface="+mn-ea"/>
                        </a:rPr>
                        <a:t>年</a:t>
                      </a:r>
                      <a:r>
                        <a:rPr lang="zh-CN" altLang="en-US" sz="1800" b="1" dirty="0">
                          <a:latin typeface="楷体" panose="02010609060101010101" pitchFamily="49" charset="-122"/>
                          <a:ea typeface="楷体" panose="02010609060101010101" pitchFamily="49" charset="-122"/>
                          <a:sym typeface="+mn-ea"/>
                        </a:rPr>
                        <a:t>全国</a:t>
                      </a:r>
                      <a:r>
                        <a:rPr lang="en-US" altLang="zh-CN" sz="1800" b="1" dirty="0">
                          <a:latin typeface="楷体" panose="02010609060101010101" pitchFamily="49" charset="-122"/>
                          <a:ea typeface="楷体" panose="02010609060101010101" pitchFamily="49" charset="-122"/>
                          <a:sym typeface="+mn-ea"/>
                        </a:rPr>
                        <a:t>III</a:t>
                      </a:r>
                      <a:r>
                        <a:rPr lang="zh-CN" altLang="en-US" sz="1800" b="1" dirty="0">
                          <a:latin typeface="楷体" panose="02010609060101010101" pitchFamily="49" charset="-122"/>
                          <a:ea typeface="楷体" panose="02010609060101010101" pitchFamily="49" charset="-122"/>
                          <a:sym typeface="+mn-ea"/>
                        </a:rPr>
                        <a:t>卷</a:t>
                      </a:r>
                      <a:r>
                        <a:rPr lang="en-US" altLang="zh-CN" sz="1800" b="1" dirty="0">
                          <a:latin typeface="楷体" panose="02010609060101010101" pitchFamily="49" charset="-122"/>
                          <a:ea typeface="楷体" panose="02010609060101010101" pitchFamily="49" charset="-122"/>
                          <a:sym typeface="+mn-ea"/>
                        </a:rPr>
                        <a:t>35</a:t>
                      </a:r>
                      <a:r>
                        <a:rPr lang="zh-CN" altLang="en-US" sz="1800" b="1" dirty="0" smtClean="0">
                          <a:latin typeface="楷体" panose="02010609060101010101" pitchFamily="49" charset="-122"/>
                          <a:ea typeface="楷体" panose="02010609060101010101" pitchFamily="49" charset="-122"/>
                          <a:sym typeface="+mn-ea"/>
                        </a:rPr>
                        <a:t>（</a:t>
                      </a:r>
                      <a:r>
                        <a:rPr lang="en-US" altLang="zh-CN" sz="1800" b="1" dirty="0" smtClean="0">
                          <a:latin typeface="楷体" panose="02010609060101010101" pitchFamily="49" charset="-122"/>
                          <a:ea typeface="楷体" panose="02010609060101010101" pitchFamily="49" charset="-122"/>
                          <a:sym typeface="+mn-ea"/>
                        </a:rPr>
                        <a:t>4</a:t>
                      </a:r>
                      <a:r>
                        <a:rPr lang="zh-CN" altLang="en-US" sz="1800" b="1" dirty="0" smtClean="0">
                          <a:latin typeface="楷体" panose="02010609060101010101" pitchFamily="49" charset="-122"/>
                          <a:ea typeface="楷体" panose="02010609060101010101" pitchFamily="49" charset="-122"/>
                          <a:sym typeface="+mn-ea"/>
                        </a:rPr>
                        <a:t>）</a:t>
                      </a:r>
                      <a:endParaRPr lang="zh-CN" altLang="en-US" sz="1800" b="1" dirty="0">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zh-CN" altLang="en-US" sz="1800" b="1" kern="1200" dirty="0" smtClean="0">
                          <a:solidFill>
                            <a:schemeClr val="tx1">
                              <a:lumMod val="95000"/>
                              <a:lumOff val="5000"/>
                            </a:schemeClr>
                          </a:solidFill>
                          <a:effectLst/>
                          <a:latin typeface="+mn-lt"/>
                          <a:ea typeface="+mn-ea"/>
                          <a:cs typeface="+mn-cs"/>
                        </a:rPr>
                        <a:t>根据图示</a:t>
                      </a:r>
                      <a:r>
                        <a:rPr lang="zh-CN" altLang="zh-CN" sz="1800" b="1" kern="1200" dirty="0" smtClean="0">
                          <a:solidFill>
                            <a:schemeClr val="tx1">
                              <a:lumMod val="95000"/>
                              <a:lumOff val="5000"/>
                            </a:schemeClr>
                          </a:solidFill>
                          <a:effectLst/>
                          <a:latin typeface="+mn-lt"/>
                          <a:ea typeface="+mn-ea"/>
                          <a:cs typeface="+mn-cs"/>
                        </a:rPr>
                        <a:t>金属</a:t>
                      </a:r>
                      <a:r>
                        <a:rPr lang="en-US" altLang="zh-CN" sz="1800" b="1" kern="1200" dirty="0" smtClean="0">
                          <a:solidFill>
                            <a:schemeClr val="tx1">
                              <a:lumMod val="95000"/>
                              <a:lumOff val="5000"/>
                            </a:schemeClr>
                          </a:solidFill>
                          <a:effectLst/>
                          <a:latin typeface="+mn-lt"/>
                          <a:ea typeface="+mn-ea"/>
                          <a:cs typeface="+mn-cs"/>
                        </a:rPr>
                        <a:t>Zn</a:t>
                      </a:r>
                      <a:r>
                        <a:rPr lang="zh-CN" altLang="zh-CN" sz="1800" b="1" kern="1200" dirty="0" smtClean="0">
                          <a:solidFill>
                            <a:schemeClr val="tx1">
                              <a:lumMod val="95000"/>
                              <a:lumOff val="5000"/>
                            </a:schemeClr>
                          </a:solidFill>
                          <a:effectLst/>
                          <a:latin typeface="+mn-lt"/>
                          <a:ea typeface="+mn-ea"/>
                          <a:cs typeface="+mn-cs"/>
                        </a:rPr>
                        <a:t>晶体中的原子堆积方式</a:t>
                      </a:r>
                      <a:r>
                        <a:rPr lang="zh-CN" altLang="en-US" sz="1800" b="1" kern="1200" dirty="0" smtClean="0">
                          <a:solidFill>
                            <a:schemeClr val="tx1">
                              <a:lumMod val="95000"/>
                              <a:lumOff val="5000"/>
                            </a:schemeClr>
                          </a:solidFill>
                          <a:effectLst/>
                          <a:latin typeface="+mn-lt"/>
                          <a:ea typeface="+mn-ea"/>
                          <a:cs typeface="+mn-cs"/>
                        </a:rPr>
                        <a:t>，同时计算晶体密度</a:t>
                      </a:r>
                      <a:endParaRPr lang="zh-CN" altLang="zh-CN" sz="1800" b="1" kern="1200" dirty="0" smtClean="0">
                        <a:solidFill>
                          <a:schemeClr val="tx1">
                            <a:lumMod val="95000"/>
                            <a:lumOff val="5000"/>
                          </a:schemeClr>
                        </a:solidFill>
                        <a:effectLst/>
                        <a:latin typeface="+mn-lt"/>
                        <a:ea typeface="+mn-ea"/>
                        <a:cs typeface="+mn-cs"/>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0807141"/>
                  </a:ext>
                </a:extLst>
              </a:tr>
              <a:tr h="32277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2019</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b="1" dirty="0">
                          <a:solidFill>
                            <a:schemeClr val="tx1"/>
                          </a:solidFill>
                          <a:latin typeface="楷体" panose="02010609060101010101" pitchFamily="49" charset="-122"/>
                          <a:ea typeface="楷体" panose="02010609060101010101" pitchFamily="49" charset="-122"/>
                          <a:sym typeface="+mn-ea"/>
                        </a:rPr>
                        <a:t>I</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en-US" altLang="zh-CN" sz="1800" b="1" dirty="0" smtClean="0">
                          <a:solidFill>
                            <a:schemeClr val="tx1"/>
                          </a:solidFill>
                          <a:latin typeface="楷体" panose="02010609060101010101" pitchFamily="49" charset="-122"/>
                          <a:ea typeface="楷体" panose="02010609060101010101" pitchFamily="49" charset="-122"/>
                          <a:sym typeface="+mn-ea"/>
                        </a:rPr>
                        <a:t>2</a:t>
                      </a:r>
                      <a:r>
                        <a:rPr lang="zh-CN" altLang="en-US" sz="1800" b="1" dirty="0" smtClean="0">
                          <a:solidFill>
                            <a:schemeClr val="tx1"/>
                          </a:solidFill>
                          <a:latin typeface="楷体" panose="02010609060101010101" pitchFamily="49" charset="-122"/>
                          <a:ea typeface="楷体" panose="02010609060101010101" pitchFamily="49" charset="-122"/>
                          <a:sym typeface="+mn-ea"/>
                        </a:rPr>
                        <a:t>）</a:t>
                      </a:r>
                      <a:endParaRPr lang="zh-CN" altLang="en-US" sz="1800" b="1" dirty="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200" dirty="0" smtClean="0">
                          <a:solidFill>
                            <a:schemeClr val="tx1">
                              <a:lumMod val="95000"/>
                              <a:lumOff val="5000"/>
                            </a:schemeClr>
                          </a:solidFill>
                          <a:effectLst/>
                          <a:latin typeface="+mn-lt"/>
                          <a:ea typeface="+mn-ea"/>
                          <a:cs typeface="+mn-cs"/>
                        </a:rPr>
                        <a:t>MgCu</a:t>
                      </a:r>
                      <a:r>
                        <a:rPr lang="en-US" altLang="zh-CN" sz="1800" b="1" kern="1200" baseline="-25000" dirty="0" smtClean="0">
                          <a:solidFill>
                            <a:schemeClr val="tx1">
                              <a:lumMod val="95000"/>
                              <a:lumOff val="5000"/>
                            </a:schemeClr>
                          </a:solidFill>
                          <a:effectLst/>
                          <a:latin typeface="+mn-lt"/>
                          <a:ea typeface="+mn-ea"/>
                          <a:cs typeface="+mn-cs"/>
                        </a:rPr>
                        <a:t>2</a:t>
                      </a:r>
                      <a:r>
                        <a:rPr lang="zh-CN" altLang="en-US" sz="1800" b="1" kern="1200" baseline="0" dirty="0" smtClean="0">
                          <a:solidFill>
                            <a:schemeClr val="tx1">
                              <a:lumMod val="95000"/>
                              <a:lumOff val="5000"/>
                            </a:schemeClr>
                          </a:solidFill>
                          <a:effectLst/>
                          <a:latin typeface="+mn-lt"/>
                          <a:ea typeface="+mn-ea"/>
                          <a:cs typeface="+mn-cs"/>
                        </a:rPr>
                        <a:t>中</a:t>
                      </a:r>
                      <a:r>
                        <a:rPr lang="en-US" altLang="zh-CN" sz="1800" b="1" kern="1200" dirty="0" smtClean="0">
                          <a:solidFill>
                            <a:schemeClr val="tx1">
                              <a:lumMod val="95000"/>
                              <a:lumOff val="5000"/>
                            </a:schemeClr>
                          </a:solidFill>
                          <a:effectLst/>
                          <a:latin typeface="+mn-lt"/>
                          <a:ea typeface="+mn-ea"/>
                          <a:cs typeface="+mn-cs"/>
                        </a:rPr>
                        <a:t>Cu</a:t>
                      </a:r>
                      <a:r>
                        <a:rPr lang="zh-CN" altLang="en-US" sz="1800" b="1" kern="1200" dirty="0" smtClean="0">
                          <a:solidFill>
                            <a:schemeClr val="tx1">
                              <a:lumMod val="95000"/>
                              <a:lumOff val="5000"/>
                            </a:schemeClr>
                          </a:solidFill>
                          <a:effectLst/>
                          <a:latin typeface="+mn-lt"/>
                          <a:ea typeface="+mn-ea"/>
                          <a:cs typeface="+mn-cs"/>
                        </a:rPr>
                        <a:t>、</a:t>
                      </a:r>
                      <a:r>
                        <a:rPr lang="en-US" altLang="zh-CN" sz="1800" b="1" kern="1200" dirty="0" smtClean="0">
                          <a:solidFill>
                            <a:schemeClr val="tx1">
                              <a:lumMod val="95000"/>
                              <a:lumOff val="5000"/>
                            </a:schemeClr>
                          </a:solidFill>
                          <a:effectLst/>
                          <a:latin typeface="+mn-lt"/>
                          <a:ea typeface="+mn-ea"/>
                          <a:cs typeface="+mn-cs"/>
                        </a:rPr>
                        <a:t>Mg</a:t>
                      </a:r>
                      <a:r>
                        <a:rPr lang="zh-CN" altLang="zh-CN" sz="1800" b="1" kern="1200" dirty="0" smtClean="0">
                          <a:solidFill>
                            <a:schemeClr val="tx1">
                              <a:lumMod val="95000"/>
                              <a:lumOff val="5000"/>
                            </a:schemeClr>
                          </a:solidFill>
                          <a:effectLst/>
                          <a:latin typeface="+mn-lt"/>
                          <a:ea typeface="+mn-ea"/>
                          <a:cs typeface="+mn-cs"/>
                        </a:rPr>
                        <a:t>原子之间最短距离</a:t>
                      </a:r>
                      <a:r>
                        <a:rPr lang="zh-CN" altLang="en-US" sz="1800" b="1" i="0" kern="1200" dirty="0" smtClean="0">
                          <a:solidFill>
                            <a:srgbClr val="FF0000"/>
                          </a:solidFill>
                          <a:effectLst/>
                          <a:latin typeface="+mn-lt"/>
                          <a:ea typeface="+mn-ea"/>
                          <a:cs typeface="+mn-cs"/>
                        </a:rPr>
                        <a:t>计算，</a:t>
                      </a:r>
                      <a:r>
                        <a:rPr lang="en-US" altLang="zh-CN" sz="1800" b="1" kern="1200" dirty="0" smtClean="0">
                          <a:solidFill>
                            <a:schemeClr val="tx1">
                              <a:lumMod val="95000"/>
                              <a:lumOff val="5000"/>
                            </a:schemeClr>
                          </a:solidFill>
                          <a:effectLst/>
                          <a:latin typeface="+mn-lt"/>
                          <a:ea typeface="+mn-ea"/>
                          <a:cs typeface="+mn-cs"/>
                        </a:rPr>
                        <a:t>MgCu</a:t>
                      </a:r>
                      <a:r>
                        <a:rPr lang="en-US" altLang="zh-CN" sz="1800" b="1" kern="1200" baseline="-25000" dirty="0" smtClean="0">
                          <a:solidFill>
                            <a:schemeClr val="tx1">
                              <a:lumMod val="95000"/>
                              <a:lumOff val="5000"/>
                            </a:schemeClr>
                          </a:solidFill>
                          <a:effectLst/>
                          <a:latin typeface="+mn-lt"/>
                          <a:ea typeface="+mn-ea"/>
                          <a:cs typeface="+mn-cs"/>
                        </a:rPr>
                        <a:t>2</a:t>
                      </a:r>
                      <a:r>
                        <a:rPr lang="zh-CN" altLang="zh-CN" sz="1800" b="1" kern="1200" dirty="0" smtClean="0">
                          <a:solidFill>
                            <a:schemeClr val="tx1">
                              <a:lumMod val="95000"/>
                              <a:lumOff val="5000"/>
                            </a:schemeClr>
                          </a:solidFill>
                          <a:effectLst/>
                          <a:latin typeface="+mn-lt"/>
                          <a:ea typeface="+mn-ea"/>
                          <a:cs typeface="+mn-cs"/>
                        </a:rPr>
                        <a:t>的密度</a:t>
                      </a:r>
                      <a:r>
                        <a:rPr lang="zh-CN" altLang="en-US" sz="1800" b="1" kern="1200" dirty="0" smtClean="0">
                          <a:solidFill>
                            <a:srgbClr val="FF0000"/>
                          </a:solidFill>
                          <a:effectLst/>
                          <a:latin typeface="+mn-lt"/>
                          <a:ea typeface="+mn-ea"/>
                          <a:cs typeface="+mn-cs"/>
                        </a:rPr>
                        <a:t>计算</a:t>
                      </a:r>
                      <a:r>
                        <a:rPr lang="zh-CN" altLang="zh-CN" sz="1800" b="1" kern="1200" dirty="0" smtClean="0">
                          <a:solidFill>
                            <a:srgbClr val="FF0000"/>
                          </a:solidFill>
                          <a:effectLst/>
                          <a:latin typeface="+mn-lt"/>
                          <a:ea typeface="+mn-ea"/>
                          <a:cs typeface="+mn-cs"/>
                        </a:rPr>
                        <a:t>。</a:t>
                      </a:r>
                      <a:r>
                        <a:rPr lang="en-US" altLang="zh-CN" sz="1800" b="1" kern="1200" dirty="0" smtClean="0">
                          <a:solidFill>
                            <a:srgbClr val="FF0000"/>
                          </a:solidFill>
                          <a:effectLst/>
                          <a:latin typeface="+mn-lt"/>
                          <a:ea typeface="+mn-ea"/>
                          <a:cs typeface="+mn-cs"/>
                        </a:rPr>
                        <a:t>【</a:t>
                      </a:r>
                      <a:r>
                        <a:rPr lang="zh-CN" altLang="en-US" sz="1800" b="1" kern="1200" dirty="0" smtClean="0">
                          <a:solidFill>
                            <a:schemeClr val="tx1">
                              <a:lumMod val="95000"/>
                              <a:lumOff val="5000"/>
                            </a:schemeClr>
                          </a:solidFill>
                          <a:effectLst/>
                          <a:latin typeface="+mn-lt"/>
                          <a:ea typeface="+mn-ea"/>
                          <a:cs typeface="+mn-cs"/>
                        </a:rPr>
                        <a:t>金刚石堆积方式、八</a:t>
                      </a:r>
                      <a:r>
                        <a:rPr lang="en-US" altLang="zh-CN" sz="1800" b="1" kern="1200" dirty="0" smtClean="0">
                          <a:solidFill>
                            <a:schemeClr val="tx1">
                              <a:lumMod val="95000"/>
                              <a:lumOff val="5000"/>
                            </a:schemeClr>
                          </a:solidFill>
                          <a:effectLst/>
                          <a:latin typeface="+mn-lt"/>
                          <a:ea typeface="+mn-ea"/>
                          <a:cs typeface="+mn-cs"/>
                        </a:rPr>
                        <a:t>(</a:t>
                      </a:r>
                      <a:r>
                        <a:rPr lang="zh-CN" altLang="en-US" sz="1800" b="1" kern="1200" dirty="0" smtClean="0">
                          <a:solidFill>
                            <a:schemeClr val="tx1">
                              <a:lumMod val="95000"/>
                              <a:lumOff val="5000"/>
                            </a:schemeClr>
                          </a:solidFill>
                          <a:effectLst/>
                          <a:latin typeface="+mn-lt"/>
                          <a:ea typeface="+mn-ea"/>
                          <a:cs typeface="+mn-cs"/>
                        </a:rPr>
                        <a:t>四</a:t>
                      </a:r>
                      <a:r>
                        <a:rPr lang="en-US" altLang="zh-CN" sz="1800" b="1" kern="1200" dirty="0" smtClean="0">
                          <a:solidFill>
                            <a:schemeClr val="tx1">
                              <a:lumMod val="95000"/>
                              <a:lumOff val="5000"/>
                            </a:schemeClr>
                          </a:solidFill>
                          <a:effectLst/>
                          <a:latin typeface="+mn-lt"/>
                          <a:ea typeface="+mn-ea"/>
                          <a:cs typeface="+mn-cs"/>
                        </a:rPr>
                        <a:t>)</a:t>
                      </a:r>
                      <a:r>
                        <a:rPr lang="zh-CN" altLang="en-US" sz="1800" b="1" kern="1200" dirty="0" smtClean="0">
                          <a:solidFill>
                            <a:schemeClr val="tx1">
                              <a:lumMod val="95000"/>
                              <a:lumOff val="5000"/>
                            </a:schemeClr>
                          </a:solidFill>
                          <a:effectLst/>
                          <a:latin typeface="+mn-lt"/>
                          <a:ea typeface="+mn-ea"/>
                          <a:cs typeface="+mn-cs"/>
                        </a:rPr>
                        <a:t>面体空隙、投影图</a:t>
                      </a:r>
                      <a:r>
                        <a:rPr lang="en-US" altLang="zh-CN" sz="1800" b="1" kern="1200" dirty="0" smtClean="0">
                          <a:solidFill>
                            <a:srgbClr val="FF0000"/>
                          </a:solidFill>
                          <a:effectLst/>
                          <a:latin typeface="+mn-lt"/>
                          <a:ea typeface="+mn-ea"/>
                          <a:cs typeface="+mn-cs"/>
                        </a:rPr>
                        <a:t>】</a:t>
                      </a:r>
                      <a:endParaRPr lang="zh-CN" altLang="en-US" sz="2000" b="1" baseline="0" dirty="0">
                        <a:solidFill>
                          <a:schemeClr val="tx1"/>
                        </a:solidFill>
                        <a:latin typeface="楷体" panose="02010609060101010101" pitchFamily="49" charset="-122"/>
                        <a:ea typeface="楷体" panose="02010609060101010101" pitchFamily="49" charset="-122"/>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a:solidFill>
                        <a:schemeClr val="tx1"/>
                      </a:solidFill>
                      <a:prstDash val="solid"/>
                    </a:lnB>
                    <a:noFill/>
                  </a:tcPr>
                </a:tc>
                <a:extLst>
                  <a:ext uri="{0D108BD9-81ED-4DB2-BD59-A6C34878D82A}">
                    <a16:rowId xmlns:a16="http://schemas.microsoft.com/office/drawing/2014/main" val="3700776694"/>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 panose="02010609060101010101" pitchFamily="49" charset="-122"/>
                          <a:ea typeface="楷体" panose="02010609060101010101" pitchFamily="49" charset="-122"/>
                          <a:sym typeface="+mn-ea"/>
                        </a:rPr>
                        <a:t>2019</a:t>
                      </a:r>
                      <a:r>
                        <a:rPr lang="zh-CN" altLang="en-US" sz="1800" b="1" dirty="0" smtClean="0">
                          <a:solidFill>
                            <a:schemeClr val="tx1"/>
                          </a:solidFill>
                          <a:latin typeface="楷体" panose="02010609060101010101" pitchFamily="49" charset="-122"/>
                          <a:ea typeface="楷体" panose="02010609060101010101" pitchFamily="49" charset="-122"/>
                          <a:sym typeface="+mn-ea"/>
                        </a:rPr>
                        <a:t>年</a:t>
                      </a:r>
                      <a:r>
                        <a:rPr lang="zh-CN" altLang="en-US" sz="1800" b="1" dirty="0">
                          <a:solidFill>
                            <a:schemeClr val="tx1"/>
                          </a:solidFill>
                          <a:latin typeface="楷体" panose="02010609060101010101" pitchFamily="49" charset="-122"/>
                          <a:ea typeface="楷体" panose="02010609060101010101" pitchFamily="49" charset="-122"/>
                          <a:sym typeface="+mn-ea"/>
                        </a:rPr>
                        <a:t>全国</a:t>
                      </a:r>
                      <a:r>
                        <a:rPr lang="en-US" altLang="zh-CN" sz="1800" dirty="0">
                          <a:solidFill>
                            <a:schemeClr val="tx1"/>
                          </a:solidFill>
                          <a:latin typeface="楷体" charset="0"/>
                          <a:cs typeface="楷体" charset="0"/>
                          <a:sym typeface="+mn-ea"/>
                        </a:rPr>
                        <a:t>Ⅱ</a:t>
                      </a:r>
                      <a:r>
                        <a:rPr lang="zh-CN" altLang="en-US" sz="1800" b="1" dirty="0">
                          <a:solidFill>
                            <a:schemeClr val="tx1"/>
                          </a:solidFill>
                          <a:latin typeface="楷体" panose="02010609060101010101" pitchFamily="49" charset="-122"/>
                          <a:ea typeface="楷体" panose="02010609060101010101" pitchFamily="49" charset="-122"/>
                          <a:sym typeface="+mn-ea"/>
                        </a:rPr>
                        <a:t>卷</a:t>
                      </a:r>
                      <a:r>
                        <a:rPr lang="en-US" altLang="zh-CN" sz="1800" b="1" dirty="0">
                          <a:solidFill>
                            <a:schemeClr val="tx1"/>
                          </a:solidFill>
                          <a:latin typeface="楷体" panose="02010609060101010101" pitchFamily="49" charset="-122"/>
                          <a:ea typeface="楷体" panose="02010609060101010101" pitchFamily="49" charset="-122"/>
                          <a:sym typeface="+mn-ea"/>
                        </a:rPr>
                        <a:t>35</a:t>
                      </a:r>
                      <a:r>
                        <a:rPr lang="zh-CN" altLang="en-US" sz="1800" b="1" dirty="0">
                          <a:solidFill>
                            <a:schemeClr val="tx1"/>
                          </a:solidFill>
                          <a:latin typeface="楷体" panose="02010609060101010101" pitchFamily="49" charset="-122"/>
                          <a:ea typeface="楷体" panose="02010609060101010101" pitchFamily="49" charset="-122"/>
                          <a:sym typeface="+mn-ea"/>
                        </a:rPr>
                        <a:t>题</a:t>
                      </a:r>
                      <a:r>
                        <a:rPr lang="zh-CN" altLang="en-US" sz="1800" b="1" dirty="0" smtClean="0">
                          <a:solidFill>
                            <a:schemeClr val="tx1"/>
                          </a:solidFill>
                          <a:latin typeface="楷体" panose="02010609060101010101" pitchFamily="49" charset="-122"/>
                          <a:ea typeface="楷体" panose="02010609060101010101" pitchFamily="49" charset="-122"/>
                          <a:sym typeface="+mn-ea"/>
                        </a:rPr>
                        <a:t>（</a:t>
                      </a:r>
                      <a:r>
                        <a:rPr lang="en-US" altLang="zh-CN" sz="1800" b="1" dirty="0" smtClean="0">
                          <a:solidFill>
                            <a:schemeClr val="tx1"/>
                          </a:solidFill>
                          <a:latin typeface="楷体" panose="02010609060101010101" pitchFamily="49" charset="-122"/>
                          <a:ea typeface="楷体" panose="02010609060101010101" pitchFamily="49" charset="-122"/>
                          <a:sym typeface="+mn-ea"/>
                        </a:rPr>
                        <a:t>1</a:t>
                      </a:r>
                      <a:r>
                        <a:rPr lang="zh-CN" altLang="en-US" sz="1800" b="1" dirty="0" smtClean="0">
                          <a:solidFill>
                            <a:schemeClr val="tx1"/>
                          </a:solidFill>
                          <a:latin typeface="楷体" panose="02010609060101010101" pitchFamily="49" charset="-122"/>
                          <a:ea typeface="楷体" panose="02010609060101010101" pitchFamily="49" charset="-122"/>
                          <a:sym typeface="+mn-ea"/>
                        </a:rPr>
                        <a:t>）</a:t>
                      </a:r>
                      <a:endParaRPr lang="zh-CN" altLang="en-US" sz="1800" b="1" dirty="0">
                        <a:solidFill>
                          <a:schemeClr val="tx1"/>
                        </a:solidFill>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dk1"/>
                          </a:solidFill>
                          <a:effectLst/>
                          <a:latin typeface="+mn-lt"/>
                          <a:ea typeface="+mn-ea"/>
                          <a:cs typeface="+mn-cs"/>
                        </a:rPr>
                        <a:t>四方晶胞</a:t>
                      </a:r>
                      <a:r>
                        <a:rPr lang="zh-CN" altLang="en-US"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晶胞中</a:t>
                      </a:r>
                      <a:r>
                        <a:rPr lang="en-US" altLang="zh-CN" sz="1800" b="1" kern="1200" dirty="0" smtClean="0">
                          <a:solidFill>
                            <a:schemeClr val="dk1"/>
                          </a:solidFill>
                          <a:effectLst/>
                          <a:latin typeface="+mn-lt"/>
                          <a:ea typeface="+mn-ea"/>
                          <a:cs typeface="+mn-cs"/>
                        </a:rPr>
                        <a:t>Sm</a:t>
                      </a:r>
                      <a:r>
                        <a:rPr lang="zh-CN" altLang="zh-CN" sz="1800" b="1" kern="1200" dirty="0" smtClean="0">
                          <a:solidFill>
                            <a:schemeClr val="dk1"/>
                          </a:solidFill>
                          <a:effectLst/>
                          <a:latin typeface="+mn-lt"/>
                          <a:ea typeface="+mn-ea"/>
                          <a:cs typeface="+mn-cs"/>
                        </a:rPr>
                        <a:t>和</a:t>
                      </a:r>
                      <a:r>
                        <a:rPr lang="en-US" altLang="zh-CN" sz="1800" b="1" kern="1200" dirty="0" smtClean="0">
                          <a:solidFill>
                            <a:schemeClr val="dk1"/>
                          </a:solidFill>
                          <a:effectLst/>
                          <a:latin typeface="+mn-lt"/>
                          <a:ea typeface="+mn-ea"/>
                          <a:cs typeface="+mn-cs"/>
                        </a:rPr>
                        <a:t>As</a:t>
                      </a:r>
                      <a:r>
                        <a:rPr lang="zh-CN" altLang="zh-CN" sz="1800" b="1" kern="1200" dirty="0" smtClean="0">
                          <a:solidFill>
                            <a:schemeClr val="dk1"/>
                          </a:solidFill>
                          <a:effectLst/>
                          <a:latin typeface="+mn-lt"/>
                          <a:ea typeface="+mn-ea"/>
                          <a:cs typeface="+mn-cs"/>
                        </a:rPr>
                        <a:t>原子的投影位置如图</a:t>
                      </a:r>
                      <a:r>
                        <a:rPr lang="en-US" altLang="zh-CN" sz="1800" b="1" kern="1200" dirty="0" smtClean="0">
                          <a:solidFill>
                            <a:schemeClr val="dk1"/>
                          </a:solidFill>
                          <a:effectLst/>
                          <a:latin typeface="+mn-lt"/>
                          <a:ea typeface="+mn-ea"/>
                          <a:cs typeface="+mn-cs"/>
                        </a:rPr>
                        <a:t>2</a:t>
                      </a:r>
                      <a:r>
                        <a:rPr lang="zh-CN" altLang="zh-CN" sz="1800" b="1" kern="1200" dirty="0" smtClean="0">
                          <a:solidFill>
                            <a:schemeClr val="dk1"/>
                          </a:solidFill>
                          <a:effectLst/>
                          <a:latin typeface="+mn-lt"/>
                          <a:ea typeface="+mn-ea"/>
                          <a:cs typeface="+mn-cs"/>
                        </a:rPr>
                        <a:t>所示。</a:t>
                      </a:r>
                      <a:r>
                        <a:rPr lang="zh-CN" altLang="en-US" sz="1800" b="1" kern="1200" dirty="0" smtClean="0">
                          <a:solidFill>
                            <a:schemeClr val="dk1"/>
                          </a:solidFill>
                          <a:effectLst/>
                          <a:latin typeface="+mn-lt"/>
                          <a:ea typeface="+mn-ea"/>
                          <a:cs typeface="+mn-cs"/>
                        </a:rPr>
                        <a:t>求化学式</a:t>
                      </a:r>
                      <a:r>
                        <a:rPr lang="zh-CN" altLang="en-US" sz="2000" b="1" kern="1200" dirty="0" smtClean="0">
                          <a:solidFill>
                            <a:schemeClr val="dk1"/>
                          </a:solidFill>
                          <a:effectLst/>
                          <a:latin typeface="+mn-lt"/>
                          <a:ea typeface="+mn-ea"/>
                          <a:cs typeface="+mn-cs"/>
                        </a:rPr>
                        <a:t>、晶体密度、</a:t>
                      </a:r>
                      <a:r>
                        <a:rPr lang="zh-CN" altLang="en-US" sz="1800" b="1" kern="1200" dirty="0" smtClean="0">
                          <a:solidFill>
                            <a:schemeClr val="dk1"/>
                          </a:solidFill>
                          <a:effectLst/>
                          <a:latin typeface="+mn-lt"/>
                          <a:ea typeface="+mn-ea"/>
                          <a:cs typeface="+mn-cs"/>
                        </a:rPr>
                        <a:t>原子坐标</a:t>
                      </a:r>
                      <a:endParaRPr lang="zh-CN" altLang="en-US" sz="2000" b="1" baseline="0" dirty="0">
                        <a:solidFill>
                          <a:schemeClr val="tx1"/>
                        </a:solidFill>
                        <a:latin typeface="楷体" panose="02010609060101010101" pitchFamily="49" charset="-122"/>
                        <a:ea typeface="楷体" panose="02010609060101010101" pitchFamily="49" charset="-122"/>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3986324681"/>
                  </a:ext>
                </a:extLst>
              </a:tr>
              <a:tr h="37094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latin typeface="楷体" panose="02010609060101010101" pitchFamily="49" charset="-122"/>
                          <a:ea typeface="楷体" panose="02010609060101010101" pitchFamily="49" charset="-122"/>
                          <a:sym typeface="+mn-ea"/>
                        </a:rPr>
                        <a:t>2019</a:t>
                      </a:r>
                      <a:r>
                        <a:rPr lang="zh-CN" altLang="en-US" sz="1800" b="1" dirty="0" smtClean="0">
                          <a:latin typeface="楷体" panose="02010609060101010101" pitchFamily="49" charset="-122"/>
                          <a:ea typeface="楷体" panose="02010609060101010101" pitchFamily="49" charset="-122"/>
                          <a:sym typeface="+mn-ea"/>
                        </a:rPr>
                        <a:t>年</a:t>
                      </a:r>
                      <a:r>
                        <a:rPr lang="zh-CN" altLang="en-US" sz="1800" b="1" dirty="0">
                          <a:latin typeface="楷体" panose="02010609060101010101" pitchFamily="49" charset="-122"/>
                          <a:ea typeface="楷体" panose="02010609060101010101" pitchFamily="49" charset="-122"/>
                          <a:sym typeface="+mn-ea"/>
                        </a:rPr>
                        <a:t>全国</a:t>
                      </a:r>
                      <a:r>
                        <a:rPr lang="en-US" altLang="zh-CN" sz="1800" b="1" dirty="0">
                          <a:latin typeface="楷体" panose="02010609060101010101" pitchFamily="49" charset="-122"/>
                          <a:ea typeface="楷体" panose="02010609060101010101" pitchFamily="49" charset="-122"/>
                          <a:sym typeface="+mn-ea"/>
                        </a:rPr>
                        <a:t>III</a:t>
                      </a:r>
                      <a:r>
                        <a:rPr lang="zh-CN" altLang="en-US" sz="1800" b="1" dirty="0">
                          <a:latin typeface="楷体" panose="02010609060101010101" pitchFamily="49" charset="-122"/>
                          <a:ea typeface="楷体" panose="02010609060101010101" pitchFamily="49" charset="-122"/>
                          <a:sym typeface="+mn-ea"/>
                        </a:rPr>
                        <a:t>卷</a:t>
                      </a:r>
                      <a:r>
                        <a:rPr lang="en-US" altLang="zh-CN" sz="1800" b="1" dirty="0">
                          <a:latin typeface="楷体" panose="02010609060101010101" pitchFamily="49" charset="-122"/>
                          <a:ea typeface="楷体" panose="02010609060101010101" pitchFamily="49" charset="-122"/>
                          <a:sym typeface="+mn-ea"/>
                        </a:rPr>
                        <a:t>35</a:t>
                      </a:r>
                      <a:r>
                        <a:rPr lang="zh-CN" altLang="en-US" sz="1800" b="1" dirty="0" smtClean="0">
                          <a:latin typeface="楷体" panose="02010609060101010101" pitchFamily="49" charset="-122"/>
                          <a:ea typeface="楷体" panose="02010609060101010101" pitchFamily="49" charset="-122"/>
                          <a:sym typeface="+mn-ea"/>
                        </a:rPr>
                        <a:t>（</a:t>
                      </a:r>
                      <a:r>
                        <a:rPr lang="en-US" altLang="zh-CN" sz="1800" b="1" dirty="0" smtClean="0">
                          <a:latin typeface="楷体" panose="02010609060101010101" pitchFamily="49" charset="-122"/>
                          <a:ea typeface="楷体" panose="02010609060101010101" pitchFamily="49" charset="-122"/>
                          <a:sym typeface="+mn-ea"/>
                        </a:rPr>
                        <a:t>4</a:t>
                      </a:r>
                      <a:r>
                        <a:rPr lang="zh-CN" altLang="en-US" sz="1800" b="1" dirty="0" smtClean="0">
                          <a:latin typeface="楷体" panose="02010609060101010101" pitchFamily="49" charset="-122"/>
                          <a:ea typeface="楷体" panose="02010609060101010101" pitchFamily="49" charset="-122"/>
                          <a:sym typeface="+mn-ea"/>
                        </a:rPr>
                        <a:t>）</a:t>
                      </a:r>
                      <a:endParaRPr lang="zh-CN" altLang="en-US" sz="1800" b="1" dirty="0">
                        <a:latin typeface="楷体" panose="02010609060101010101" pitchFamily="49" charset="-122"/>
                        <a:ea typeface="楷体" panose="02010609060101010101" pitchFamily="49" charset="-122"/>
                        <a:sym typeface="+mn-ea"/>
                      </a:endParaRPr>
                    </a:p>
                  </a:txBody>
                  <a:tcPr marL="91444" marR="91444" marT="45742" marB="45742">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kern="1200" dirty="0" smtClean="0">
                          <a:solidFill>
                            <a:schemeClr val="dk1"/>
                          </a:solidFill>
                          <a:effectLst/>
                          <a:latin typeface="+mn-lt"/>
                          <a:ea typeface="+mn-ea"/>
                          <a:cs typeface="+mn-cs"/>
                        </a:rPr>
                        <a:t>根据</a:t>
                      </a:r>
                      <a:r>
                        <a:rPr lang="zh-CN" altLang="zh-CN" sz="1800" b="1" kern="1200" dirty="0" smtClean="0">
                          <a:solidFill>
                            <a:schemeClr val="dk1"/>
                          </a:solidFill>
                          <a:effectLst/>
                          <a:latin typeface="+mn-lt"/>
                          <a:ea typeface="+mn-ea"/>
                          <a:cs typeface="+mn-cs"/>
                        </a:rPr>
                        <a:t>直链的多磷酸盐</a:t>
                      </a:r>
                      <a:r>
                        <a:rPr lang="zh-CN" altLang="en-US" sz="1800" b="1" kern="1200" dirty="0" smtClean="0">
                          <a:solidFill>
                            <a:schemeClr val="dk1"/>
                          </a:solidFill>
                          <a:effectLst/>
                          <a:latin typeface="+mn-lt"/>
                          <a:ea typeface="+mn-ea"/>
                          <a:cs typeface="+mn-cs"/>
                        </a:rPr>
                        <a:t>的结构推导该类结构的通式</a:t>
                      </a:r>
                      <a:endParaRPr lang="zh-CN" altLang="en-US" sz="2000" b="1" baseline="0" dirty="0">
                        <a:solidFill>
                          <a:srgbClr val="FF0000"/>
                        </a:solidFill>
                        <a:latin typeface="楷体" panose="02010609060101010101" pitchFamily="49" charset="-122"/>
                        <a:ea typeface="楷体" panose="02010609060101010101" pitchFamily="49" charset="-122"/>
                      </a:endParaRPr>
                    </a:p>
                  </a:txBody>
                  <a:tcPr marL="91430" marR="91430" marT="45733" marB="45733">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noFill/>
                  </a:tcPr>
                </a:tc>
                <a:extLst>
                  <a:ext uri="{0D108BD9-81ED-4DB2-BD59-A6C34878D82A}">
                    <a16:rowId xmlns:a16="http://schemas.microsoft.com/office/drawing/2014/main" val="4250619113"/>
                  </a:ext>
                </a:extLst>
              </a:tr>
            </a:tbl>
          </a:graphicData>
        </a:graphic>
      </p:graphicFrame>
      <p:sp>
        <p:nvSpPr>
          <p:cNvPr id="10" name="AutoShape 7"/>
          <p:cNvSpPr>
            <a:spLocks noChangeArrowheads="1"/>
          </p:cNvSpPr>
          <p:nvPr/>
        </p:nvSpPr>
        <p:spPr bwMode="auto">
          <a:xfrm>
            <a:off x="610211" y="6195152"/>
            <a:ext cx="8507095" cy="679534"/>
          </a:xfrm>
          <a:prstGeom prst="wedgeRectCallout">
            <a:avLst>
              <a:gd name="adj1" fmla="val -46476"/>
              <a:gd name="adj2" fmla="val -92055"/>
            </a:avLst>
          </a:prstGeom>
          <a:solidFill>
            <a:srgbClr val="FFFF00">
              <a:alpha val="18824"/>
            </a:srgbClr>
          </a:solidFill>
          <a:ln w="28575" cmpd="sng">
            <a:solidFill>
              <a:srgbClr val="CC99FF"/>
            </a:solidFill>
            <a:miter lim="800000"/>
          </a:ln>
          <a:effectLst/>
        </p:spPr>
        <p:txBody>
          <a:bodyPr/>
          <a:lstStyle/>
          <a:p>
            <a:pPr fontAlgn="auto">
              <a:spcBef>
                <a:spcPts val="0"/>
              </a:spcBef>
              <a:spcAft>
                <a:spcPts val="0"/>
              </a:spcAft>
              <a:defRPr/>
            </a:pPr>
            <a:r>
              <a:rPr lang="zh-CN" altLang="en-US" sz="2000" b="1" dirty="0">
                <a:solidFill>
                  <a:schemeClr val="accent6">
                    <a:lumMod val="50000"/>
                  </a:schemeClr>
                </a:solidFill>
                <a:latin typeface="+mn-lt"/>
                <a:ea typeface="+mn-ea"/>
              </a:rPr>
              <a:t>突出晶体性质的原因分析和晶胞结构的分析与晶体密度的相关计算的</a:t>
            </a:r>
            <a:r>
              <a:rPr lang="zh-CN" altLang="en-US" sz="2000" b="1" dirty="0" smtClean="0">
                <a:solidFill>
                  <a:schemeClr val="accent6">
                    <a:lumMod val="50000"/>
                  </a:schemeClr>
                </a:solidFill>
                <a:latin typeface="+mn-lt"/>
                <a:ea typeface="+mn-ea"/>
              </a:rPr>
              <a:t>考察</a:t>
            </a:r>
            <a:endParaRPr lang="en-US" altLang="zh-CN" sz="2000" b="1" dirty="0" smtClean="0">
              <a:solidFill>
                <a:schemeClr val="accent6">
                  <a:lumMod val="50000"/>
                </a:schemeClr>
              </a:solidFill>
              <a:latin typeface="+mn-lt"/>
              <a:ea typeface="+mn-ea"/>
            </a:endParaRPr>
          </a:p>
          <a:p>
            <a:pPr fontAlgn="auto">
              <a:spcBef>
                <a:spcPts val="0"/>
              </a:spcBef>
              <a:spcAft>
                <a:spcPts val="0"/>
              </a:spcAft>
              <a:defRPr/>
            </a:pPr>
            <a:r>
              <a:rPr lang="en-US" altLang="zh-CN" sz="2000" b="1" dirty="0" smtClean="0">
                <a:solidFill>
                  <a:srgbClr val="3333FF"/>
                </a:solidFill>
                <a:latin typeface="+mn-lt"/>
                <a:ea typeface="+mn-ea"/>
              </a:rPr>
              <a:t>2017</a:t>
            </a:r>
            <a:r>
              <a:rPr lang="zh-CN" altLang="en-US" sz="2000" b="1" dirty="0" smtClean="0">
                <a:solidFill>
                  <a:srgbClr val="3333FF"/>
                </a:solidFill>
                <a:latin typeface="+mn-lt"/>
                <a:ea typeface="+mn-ea"/>
              </a:rPr>
              <a:t>年全国卷</a:t>
            </a:r>
            <a:r>
              <a:rPr lang="en-US" altLang="zh-CN" sz="2000" b="1" dirty="0" smtClean="0">
                <a:solidFill>
                  <a:srgbClr val="3333FF"/>
                </a:solidFill>
                <a:latin typeface="+mn-lt"/>
                <a:ea typeface="+mn-ea"/>
              </a:rPr>
              <a:t>II</a:t>
            </a:r>
            <a:r>
              <a:rPr lang="zh-CN" altLang="en-US" sz="2000" b="1" dirty="0" smtClean="0">
                <a:solidFill>
                  <a:srgbClr val="3333FF"/>
                </a:solidFill>
                <a:latin typeface="+mn-lt"/>
                <a:ea typeface="+mn-ea"/>
              </a:rPr>
              <a:t>未给出晶胞图</a:t>
            </a:r>
            <a:endParaRPr lang="zh-CN" altLang="en-US" sz="2000" b="1" dirty="0">
              <a:solidFill>
                <a:srgbClr val="3333FF"/>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学科网(www.zxxk.com)--教育资源门户，提供试卷、教案、课件、论文、素材及各类教学资源下载，还有大量而丰富的教学相关资讯！"/>
          <p:cNvPicPr/>
          <p:nvPr/>
        </p:nvPicPr>
        <p:blipFill>
          <a:blip r:embed="rId2"/>
          <a:stretch>
            <a:fillRect/>
          </a:stretch>
        </p:blipFill>
        <p:spPr>
          <a:xfrm>
            <a:off x="0" y="18958"/>
            <a:ext cx="2232248" cy="1944216"/>
          </a:xfrm>
          <a:prstGeom prst="rect">
            <a:avLst/>
          </a:prstGeom>
          <a:noFill/>
          <a:ln w="9525">
            <a:noFill/>
          </a:ln>
        </p:spPr>
      </p:pic>
      <p:sp>
        <p:nvSpPr>
          <p:cNvPr id="4" name="文本框 3"/>
          <p:cNvSpPr txBox="1"/>
          <p:nvPr/>
        </p:nvSpPr>
        <p:spPr>
          <a:xfrm>
            <a:off x="318525" y="2132650"/>
            <a:ext cx="1859971"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2012</a:t>
            </a:r>
            <a:r>
              <a:rPr lang="zh-CN" altLang="en-US" b="1" dirty="0" smtClean="0">
                <a:latin typeface="Arial" panose="020B0604020202020204" pitchFamily="34" charset="0"/>
                <a:ea typeface="微软雅黑" panose="020B0503020204020204" pitchFamily="34" charset="-122"/>
              </a:rPr>
              <a:t>年</a:t>
            </a:r>
            <a:r>
              <a:rPr lang="zh-CN" altLang="en-US" b="1" dirty="0" smtClean="0">
                <a:ea typeface="微软雅黑" panose="020B0503020204020204" pitchFamily="34" charset="-122"/>
              </a:rPr>
              <a:t>全国</a:t>
            </a:r>
            <a:r>
              <a:rPr lang="zh-CN" altLang="en-US" b="1" dirty="0" smtClean="0">
                <a:latin typeface="Arial" panose="020B0604020202020204" pitchFamily="34" charset="0"/>
                <a:ea typeface="微软雅黑" panose="020B0503020204020204" pitchFamily="34" charset="-122"/>
              </a:rPr>
              <a:t>卷</a:t>
            </a:r>
          </a:p>
        </p:txBody>
      </p:sp>
      <p:pic>
        <p:nvPicPr>
          <p:cNvPr id="5" name="图片 4" descr="学科网(www.zxxk.com)--教育资源门户，提供试卷、教案、课件、论文、素材及各类教学资源下载，还有大量而丰富的教学相关资讯！"/>
          <p:cNvPicPr/>
          <p:nvPr/>
        </p:nvPicPr>
        <p:blipFill>
          <a:blip r:embed="rId3"/>
          <a:stretch>
            <a:fillRect/>
          </a:stretch>
        </p:blipFill>
        <p:spPr>
          <a:xfrm>
            <a:off x="1226656" y="2589884"/>
            <a:ext cx="3240360" cy="3627741"/>
          </a:xfrm>
          <a:prstGeom prst="rect">
            <a:avLst/>
          </a:prstGeom>
          <a:noFill/>
          <a:ln w="9525">
            <a:noFill/>
          </a:ln>
        </p:spPr>
      </p:pic>
      <p:sp>
        <p:nvSpPr>
          <p:cNvPr id="6" name="文本框 5"/>
          <p:cNvSpPr txBox="1"/>
          <p:nvPr/>
        </p:nvSpPr>
        <p:spPr>
          <a:xfrm>
            <a:off x="1763688" y="6232471"/>
            <a:ext cx="1859971"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2013</a:t>
            </a:r>
            <a:r>
              <a:rPr lang="zh-CN" altLang="en-US" b="1" dirty="0" smtClean="0">
                <a:latin typeface="Arial" panose="020B0604020202020204" pitchFamily="34" charset="0"/>
                <a:ea typeface="微软雅黑" panose="020B0503020204020204" pitchFamily="34" charset="-122"/>
              </a:rPr>
              <a:t>年</a:t>
            </a:r>
            <a:r>
              <a:rPr lang="zh-CN" altLang="en-US" b="1" dirty="0" smtClean="0">
                <a:ea typeface="微软雅黑" panose="020B0503020204020204" pitchFamily="34" charset="-122"/>
              </a:rPr>
              <a:t>全国</a:t>
            </a:r>
            <a:r>
              <a:rPr lang="en-US" altLang="zh-CN" b="1" dirty="0" smtClean="0">
                <a:ea typeface="微软雅黑" panose="020B0503020204020204" pitchFamily="34" charset="-122"/>
              </a:rPr>
              <a:t>II</a:t>
            </a:r>
            <a:r>
              <a:rPr lang="zh-CN" altLang="en-US" b="1" dirty="0" smtClean="0">
                <a:latin typeface="Arial" panose="020B0604020202020204" pitchFamily="34" charset="0"/>
                <a:ea typeface="微软雅黑" panose="020B0503020204020204" pitchFamily="34" charset="-122"/>
              </a:rPr>
              <a:t>卷</a:t>
            </a:r>
          </a:p>
        </p:txBody>
      </p:sp>
      <p:pic>
        <p:nvPicPr>
          <p:cNvPr id="3074" name="图片 42" descr="学科网(www.zxxk.com)--教育资源门户，提供试卷、教案、课件、论文、素材及各类教学资源下载，还有大量而丰富的教学相关资讯！"/>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180678"/>
            <a:ext cx="2617609" cy="2028647"/>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43" descr="学科网(www.zxxk.com)--教育资源门户，提供试卷、教案、课件、论文、素材及各类教学资源下载，还有大量而丰富的教学相关资讯！"/>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3917" y="367697"/>
            <a:ext cx="3360956" cy="176050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13430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5"/>
          <p:cNvSpPr>
            <a:spLocks noChangeArrowheads="1"/>
          </p:cNvSpPr>
          <p:nvPr/>
        </p:nvSpPr>
        <p:spPr bwMode="auto">
          <a:xfrm>
            <a:off x="0" y="2286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p:cNvSpPr txBox="1"/>
          <p:nvPr/>
        </p:nvSpPr>
        <p:spPr>
          <a:xfrm>
            <a:off x="5613916" y="5395274"/>
            <a:ext cx="1859971" cy="416909"/>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2014</a:t>
            </a:r>
            <a:r>
              <a:rPr lang="zh-CN" altLang="en-US" b="1" dirty="0" smtClean="0">
                <a:latin typeface="Arial" panose="020B0604020202020204" pitchFamily="34" charset="0"/>
                <a:ea typeface="微软雅黑" panose="020B0503020204020204" pitchFamily="34" charset="-122"/>
              </a:rPr>
              <a:t>年</a:t>
            </a:r>
            <a:r>
              <a:rPr lang="zh-CN" altLang="en-US" b="1" dirty="0" smtClean="0">
                <a:ea typeface="微软雅黑" panose="020B0503020204020204" pitchFamily="34" charset="-122"/>
              </a:rPr>
              <a:t>全国</a:t>
            </a:r>
            <a:r>
              <a:rPr lang="en-US" altLang="zh-CN" b="1" dirty="0" smtClean="0">
                <a:ea typeface="微软雅黑" panose="020B0503020204020204" pitchFamily="34" charset="-122"/>
              </a:rPr>
              <a:t>II</a:t>
            </a:r>
            <a:r>
              <a:rPr lang="zh-CN" altLang="en-US" b="1" dirty="0" smtClean="0">
                <a:latin typeface="Arial" panose="020B0604020202020204" pitchFamily="34" charset="0"/>
                <a:ea typeface="微软雅黑" panose="020B0503020204020204" pitchFamily="34" charset="-122"/>
              </a:rPr>
              <a:t>卷</a:t>
            </a:r>
          </a:p>
        </p:txBody>
      </p:sp>
      <p:pic>
        <p:nvPicPr>
          <p:cNvPr id="13" name="图片 12" descr="学科网(www.zxxk.com)--国内最大的教育资源门户，提供试卷、教案、课件、论文、素材及各类教学资源下载，还有大量而丰富的教学相关资讯！"/>
          <p:cNvPicPr/>
          <p:nvPr/>
        </p:nvPicPr>
        <p:blipFill>
          <a:blip r:embed="rId6">
            <a:lum contrast="36000"/>
          </a:blip>
          <a:stretch>
            <a:fillRect/>
          </a:stretch>
        </p:blipFill>
        <p:spPr>
          <a:xfrm>
            <a:off x="5580112" y="2608827"/>
            <a:ext cx="1966244" cy="2432789"/>
          </a:xfrm>
          <a:prstGeom prst="rect">
            <a:avLst/>
          </a:prstGeom>
          <a:noFill/>
          <a:ln w="9525">
            <a:noFill/>
          </a:ln>
        </p:spPr>
      </p:pic>
    </p:spTree>
    <p:extLst>
      <p:ext uri="{BB962C8B-B14F-4D97-AF65-F5344CB8AC3E}">
        <p14:creationId xmlns:p14="http://schemas.microsoft.com/office/powerpoint/2010/main" val="16697552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中学化学资料网（e-huaxue.com），最专业的化学网站！"/>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23669" y="2437113"/>
            <a:ext cx="2160240" cy="1728192"/>
          </a:xfrm>
          <a:prstGeom prst="rect">
            <a:avLst/>
          </a:prstGeom>
          <a:noFill/>
          <a:ln>
            <a:noFill/>
          </a:ln>
        </p:spPr>
      </p:pic>
      <p:sp>
        <p:nvSpPr>
          <p:cNvPr id="4" name="文本框 3"/>
          <p:cNvSpPr txBox="1"/>
          <p:nvPr/>
        </p:nvSpPr>
        <p:spPr>
          <a:xfrm>
            <a:off x="1702579" y="1829813"/>
            <a:ext cx="1487694"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2015</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a:t>
            </a:r>
            <a:r>
              <a:rPr lang="zh-CN" altLang="en-US" b="1" dirty="0" smtClean="0">
                <a:latin typeface="Arial" panose="020B0604020202020204" pitchFamily="34" charset="0"/>
                <a:ea typeface="微软雅黑" panose="020B0503020204020204" pitchFamily="34" charset="-122"/>
              </a:rPr>
              <a:t>卷</a:t>
            </a:r>
          </a:p>
        </p:txBody>
      </p:sp>
      <p:pic>
        <p:nvPicPr>
          <p:cNvPr id="5" name="图片 4" descr="中学化学资料网（e-huaxue.com），最专业的化学网站！"/>
          <p:cNvPicPr/>
          <p:nvPr/>
        </p:nvPicPr>
        <p:blipFill>
          <a:blip r:embed="rId3">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4892852" y="-281494"/>
            <a:ext cx="3672408" cy="2304256"/>
          </a:xfrm>
          <a:prstGeom prst="rect">
            <a:avLst/>
          </a:prstGeom>
          <a:noFill/>
          <a:ln>
            <a:noFill/>
          </a:ln>
        </p:spPr>
      </p:pic>
      <p:sp>
        <p:nvSpPr>
          <p:cNvPr id="6" name="文本框 5"/>
          <p:cNvSpPr txBox="1"/>
          <p:nvPr/>
        </p:nvSpPr>
        <p:spPr>
          <a:xfrm>
            <a:off x="6610300" y="1826676"/>
            <a:ext cx="1487694"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2016</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a:t>
            </a:r>
            <a:r>
              <a:rPr lang="zh-CN" altLang="en-US" b="1" dirty="0" smtClean="0">
                <a:latin typeface="Arial" panose="020B0604020202020204" pitchFamily="34" charset="0"/>
                <a:ea typeface="微软雅黑" panose="020B0503020204020204" pitchFamily="34" charset="-122"/>
              </a:rPr>
              <a:t>卷</a:t>
            </a:r>
          </a:p>
        </p:txBody>
      </p:sp>
      <p:pic>
        <p:nvPicPr>
          <p:cNvPr id="7" name="图片 6" descr="中学化学资料网（e-huaxue.com），最专业的化学网站！"/>
          <p:cNvPicPr/>
          <p:nvPr/>
        </p:nvPicPr>
        <p:blipFill>
          <a:blip r:embed="rId4">
            <a:extLst>
              <a:ext uri="{28A0092B-C50C-407E-A947-70E740481C1C}">
                <a14:useLocalDpi xmlns:a14="http://schemas.microsoft.com/office/drawing/2010/main" val="0"/>
              </a:ext>
            </a:extLst>
          </a:blip>
          <a:srcRect/>
          <a:stretch>
            <a:fillRect/>
          </a:stretch>
        </p:blipFill>
        <p:spPr bwMode="auto">
          <a:xfrm>
            <a:off x="226415" y="7175"/>
            <a:ext cx="4032448" cy="1798609"/>
          </a:xfrm>
          <a:prstGeom prst="rect">
            <a:avLst/>
          </a:prstGeom>
          <a:solidFill>
            <a:srgbClr val="FFFFFF"/>
          </a:solidFill>
          <a:ln>
            <a:noFill/>
          </a:ln>
        </p:spPr>
      </p:pic>
      <p:pic>
        <p:nvPicPr>
          <p:cNvPr id="9" name="图片 8"/>
          <p:cNvPicPr>
            <a:picLocks noChangeAspect="1"/>
          </p:cNvPicPr>
          <p:nvPr/>
        </p:nvPicPr>
        <p:blipFill>
          <a:blip r:embed="rId5"/>
          <a:stretch>
            <a:fillRect/>
          </a:stretch>
        </p:blipFill>
        <p:spPr>
          <a:xfrm>
            <a:off x="4286488" y="2192560"/>
            <a:ext cx="3066672" cy="2489181"/>
          </a:xfrm>
          <a:prstGeom prst="rect">
            <a:avLst/>
          </a:prstGeom>
        </p:spPr>
      </p:pic>
      <p:pic>
        <p:nvPicPr>
          <p:cNvPr id="2050" name="图片 8" descr="中学化学资料网（e-huaxue.com），最专业的化学网站！"/>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3669" y="4191532"/>
            <a:ext cx="2604942" cy="2708450"/>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7" descr="中学化学资料网（e-huaxue.com），最专业的化学网站！"/>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48054" y="4687935"/>
            <a:ext cx="4247078" cy="194226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0" y="1952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3" name="Rectangle 5"/>
          <p:cNvSpPr>
            <a:spLocks noChangeArrowheads="1"/>
          </p:cNvSpPr>
          <p:nvPr/>
        </p:nvSpPr>
        <p:spPr bwMode="auto">
          <a:xfrm>
            <a:off x="0" y="3381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文本框 15"/>
          <p:cNvSpPr txBox="1"/>
          <p:nvPr/>
        </p:nvSpPr>
        <p:spPr>
          <a:xfrm>
            <a:off x="3279118" y="5253593"/>
            <a:ext cx="1220873" cy="416909"/>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2019</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a:t>
            </a:r>
            <a:r>
              <a:rPr lang="zh-CN" altLang="en-US" b="1" dirty="0" smtClean="0">
                <a:latin typeface="Arial" panose="020B0604020202020204" pitchFamily="34" charset="0"/>
                <a:ea typeface="微软雅黑" panose="020B0503020204020204" pitchFamily="34" charset="-122"/>
              </a:rPr>
              <a:t>卷</a:t>
            </a:r>
          </a:p>
        </p:txBody>
      </p:sp>
      <p:sp>
        <p:nvSpPr>
          <p:cNvPr id="17" name="文本框 16"/>
          <p:cNvSpPr txBox="1"/>
          <p:nvPr/>
        </p:nvSpPr>
        <p:spPr>
          <a:xfrm>
            <a:off x="7457515" y="3041778"/>
            <a:ext cx="1487694"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2018</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a:t>
            </a:r>
            <a:r>
              <a:rPr lang="zh-CN" altLang="en-US" b="1" dirty="0" smtClean="0">
                <a:latin typeface="Arial" panose="020B0604020202020204" pitchFamily="34" charset="0"/>
                <a:ea typeface="微软雅黑" panose="020B0503020204020204" pitchFamily="34" charset="-122"/>
              </a:rPr>
              <a:t>卷</a:t>
            </a:r>
          </a:p>
        </p:txBody>
      </p:sp>
      <p:sp>
        <p:nvSpPr>
          <p:cNvPr id="18" name="文本框 17"/>
          <p:cNvSpPr txBox="1"/>
          <p:nvPr/>
        </p:nvSpPr>
        <p:spPr>
          <a:xfrm>
            <a:off x="2739059" y="3008965"/>
            <a:ext cx="1487694"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2017</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a:t>
            </a:r>
            <a:r>
              <a:rPr lang="zh-CN" altLang="en-US" b="1" dirty="0" smtClean="0">
                <a:latin typeface="Arial" panose="020B0604020202020204" pitchFamily="34" charset="0"/>
                <a:ea typeface="微软雅黑" panose="020B0503020204020204" pitchFamily="34" charset="-122"/>
              </a:rPr>
              <a:t>卷</a:t>
            </a:r>
          </a:p>
        </p:txBody>
      </p:sp>
    </p:spTree>
    <p:extLst>
      <p:ext uri="{BB962C8B-B14F-4D97-AF65-F5344CB8AC3E}">
        <p14:creationId xmlns:p14="http://schemas.microsoft.com/office/powerpoint/2010/main" val="14786606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中学化学资料网（e-huaxue.com），最专业的化学网站！"/>
          <p:cNvPicPr/>
          <p:nvPr/>
        </p:nvPicPr>
        <p:blipFill>
          <a:blip r:embed="rId2">
            <a:extLst>
              <a:ext uri="{28A0092B-C50C-407E-A947-70E740481C1C}">
                <a14:useLocalDpi xmlns:a14="http://schemas.microsoft.com/office/drawing/2010/main" val="0"/>
              </a:ext>
            </a:extLst>
          </a:blip>
          <a:srcRect/>
          <a:stretch>
            <a:fillRect/>
          </a:stretch>
        </p:blipFill>
        <p:spPr bwMode="auto">
          <a:xfrm>
            <a:off x="297423" y="2574919"/>
            <a:ext cx="3096344" cy="2016224"/>
          </a:xfrm>
          <a:prstGeom prst="rect">
            <a:avLst/>
          </a:prstGeom>
          <a:noFill/>
          <a:ln>
            <a:noFill/>
          </a:ln>
        </p:spPr>
      </p:pic>
      <p:sp>
        <p:nvSpPr>
          <p:cNvPr id="4" name="文本框 3"/>
          <p:cNvSpPr txBox="1"/>
          <p:nvPr/>
        </p:nvSpPr>
        <p:spPr>
          <a:xfrm>
            <a:off x="783476" y="4750121"/>
            <a:ext cx="1508906"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2019</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II</a:t>
            </a:r>
            <a:r>
              <a:rPr lang="zh-CN" altLang="en-US" b="1" dirty="0" smtClean="0">
                <a:latin typeface="Arial" panose="020B0604020202020204" pitchFamily="34" charset="0"/>
                <a:ea typeface="微软雅黑" panose="020B0503020204020204" pitchFamily="34" charset="-122"/>
              </a:rPr>
              <a:t>卷</a:t>
            </a:r>
          </a:p>
        </p:txBody>
      </p:sp>
      <p:pic>
        <p:nvPicPr>
          <p:cNvPr id="5" name="图片 4"/>
          <p:cNvPicPr>
            <a:picLocks noChangeAspect="1"/>
          </p:cNvPicPr>
          <p:nvPr/>
        </p:nvPicPr>
        <p:blipFill>
          <a:blip r:embed="rId3"/>
          <a:stretch>
            <a:fillRect/>
          </a:stretch>
        </p:blipFill>
        <p:spPr>
          <a:xfrm>
            <a:off x="6828721" y="8689"/>
            <a:ext cx="1728192" cy="2011502"/>
          </a:xfrm>
          <a:prstGeom prst="rect">
            <a:avLst/>
          </a:prstGeom>
        </p:spPr>
      </p:pic>
      <p:sp>
        <p:nvSpPr>
          <p:cNvPr id="6" name="文本框 5"/>
          <p:cNvSpPr txBox="1"/>
          <p:nvPr/>
        </p:nvSpPr>
        <p:spPr>
          <a:xfrm>
            <a:off x="7048007" y="2122487"/>
            <a:ext cx="1508906"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2018</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II</a:t>
            </a:r>
            <a:r>
              <a:rPr lang="zh-CN" altLang="en-US" b="1" dirty="0" smtClean="0">
                <a:latin typeface="Arial" panose="020B0604020202020204" pitchFamily="34" charset="0"/>
                <a:ea typeface="微软雅黑" panose="020B0503020204020204" pitchFamily="34" charset="-122"/>
              </a:rPr>
              <a:t>卷</a:t>
            </a:r>
          </a:p>
        </p:txBody>
      </p:sp>
      <p:pic>
        <p:nvPicPr>
          <p:cNvPr id="7" name="图片 6" descr="中学化学资料网（e-huaxue.com），最专业的化学网站！"/>
          <p:cNvPicPr/>
          <p:nvPr/>
        </p:nvPicPr>
        <p:blipFill>
          <a:blip r:embed="rId4">
            <a:extLst>
              <a:ext uri="{28A0092B-C50C-407E-A947-70E740481C1C}">
                <a14:useLocalDpi xmlns:a14="http://schemas.microsoft.com/office/drawing/2010/main" val="0"/>
              </a:ext>
            </a:extLst>
          </a:blip>
          <a:srcRect/>
          <a:stretch>
            <a:fillRect/>
          </a:stretch>
        </p:blipFill>
        <p:spPr bwMode="auto">
          <a:xfrm>
            <a:off x="323528" y="188640"/>
            <a:ext cx="1944216" cy="1584176"/>
          </a:xfrm>
          <a:prstGeom prst="rect">
            <a:avLst/>
          </a:prstGeom>
          <a:noFill/>
          <a:ln>
            <a:noFill/>
          </a:ln>
        </p:spPr>
      </p:pic>
      <p:sp>
        <p:nvSpPr>
          <p:cNvPr id="8" name="文本框 7"/>
          <p:cNvSpPr txBox="1"/>
          <p:nvPr/>
        </p:nvSpPr>
        <p:spPr>
          <a:xfrm>
            <a:off x="611560" y="1772816"/>
            <a:ext cx="1487694" cy="416909"/>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2015</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II</a:t>
            </a:r>
            <a:r>
              <a:rPr lang="zh-CN" altLang="en-US" b="1" dirty="0" smtClean="0">
                <a:latin typeface="Arial" panose="020B0604020202020204" pitchFamily="34" charset="0"/>
                <a:ea typeface="微软雅黑" panose="020B0503020204020204" pitchFamily="34" charset="-122"/>
              </a:rPr>
              <a:t>卷</a:t>
            </a:r>
          </a:p>
        </p:txBody>
      </p:sp>
      <p:pic>
        <p:nvPicPr>
          <p:cNvPr id="9" name="图片 8" descr="中学化学资料网（e-huaxue.com），最专业的化学网站！"/>
          <p:cNvPicPr/>
          <p:nvPr/>
        </p:nvPicPr>
        <p:blipFill>
          <a:blip r:embed="rId5">
            <a:extLst>
              <a:ext uri="{28A0092B-C50C-407E-A947-70E740481C1C}">
                <a14:useLocalDpi xmlns:a14="http://schemas.microsoft.com/office/drawing/2010/main" val="0"/>
              </a:ext>
            </a:extLst>
          </a:blip>
          <a:srcRect/>
          <a:stretch>
            <a:fillRect/>
          </a:stretch>
        </p:blipFill>
        <p:spPr bwMode="auto">
          <a:xfrm>
            <a:off x="3288596" y="8689"/>
            <a:ext cx="2579548" cy="2011502"/>
          </a:xfrm>
          <a:prstGeom prst="rect">
            <a:avLst/>
          </a:prstGeom>
          <a:noFill/>
          <a:ln>
            <a:noFill/>
          </a:ln>
        </p:spPr>
      </p:pic>
      <p:sp>
        <p:nvSpPr>
          <p:cNvPr id="10" name="文本框 9"/>
          <p:cNvSpPr txBox="1"/>
          <p:nvPr/>
        </p:nvSpPr>
        <p:spPr>
          <a:xfrm>
            <a:off x="3593305" y="1772816"/>
            <a:ext cx="1487694" cy="452432"/>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2016</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II</a:t>
            </a:r>
            <a:r>
              <a:rPr lang="zh-CN" altLang="en-US" b="1" dirty="0" smtClean="0">
                <a:latin typeface="Arial" panose="020B0604020202020204" pitchFamily="34" charset="0"/>
                <a:ea typeface="微软雅黑" panose="020B0503020204020204" pitchFamily="34" charset="-122"/>
              </a:rPr>
              <a:t>卷</a:t>
            </a:r>
          </a:p>
        </p:txBody>
      </p:sp>
      <p:pic>
        <p:nvPicPr>
          <p:cNvPr id="11" name="图片 10" descr="中学化学资料网（e-huaxue.com），最专业的化学网站！"/>
          <p:cNvPicPr/>
          <p:nvPr/>
        </p:nvPicPr>
        <p:blipFill>
          <a:blip r:embed="rId6">
            <a:extLst>
              <a:ext uri="{28A0092B-C50C-407E-A947-70E740481C1C}">
                <a14:useLocalDpi xmlns:a14="http://schemas.microsoft.com/office/drawing/2010/main" val="0"/>
              </a:ext>
            </a:extLst>
          </a:blip>
          <a:srcRect/>
          <a:stretch>
            <a:fillRect/>
          </a:stretch>
        </p:blipFill>
        <p:spPr bwMode="auto">
          <a:xfrm>
            <a:off x="3802868" y="2452137"/>
            <a:ext cx="2232248" cy="2242263"/>
          </a:xfrm>
          <a:prstGeom prst="rect">
            <a:avLst/>
          </a:prstGeom>
          <a:solidFill>
            <a:srgbClr val="FFFFFF"/>
          </a:solidFill>
          <a:ln>
            <a:noFill/>
          </a:ln>
        </p:spPr>
      </p:pic>
      <p:sp>
        <p:nvSpPr>
          <p:cNvPr id="12" name="文本框 11"/>
          <p:cNvSpPr txBox="1"/>
          <p:nvPr/>
        </p:nvSpPr>
        <p:spPr>
          <a:xfrm>
            <a:off x="4259390" y="4785644"/>
            <a:ext cx="1487694" cy="416909"/>
          </a:xfrm>
          <a:prstGeom prst="rect">
            <a:avLst/>
          </a:prstGeom>
          <a:noFill/>
        </p:spPr>
        <p:txBody>
          <a:bodyPr wrap="square" rtlCol="0">
            <a:spAutoFit/>
          </a:bodyPr>
          <a:lstStyle/>
          <a:p>
            <a:pPr>
              <a:lnSpc>
                <a:spcPct val="130000"/>
              </a:lnSpc>
            </a:pPr>
            <a:r>
              <a:rPr lang="en-US" altLang="zh-CN" b="1" dirty="0" smtClean="0">
                <a:latin typeface="Arial" panose="020B0604020202020204" pitchFamily="34" charset="0"/>
                <a:ea typeface="微软雅黑" panose="020B0503020204020204" pitchFamily="34" charset="-122"/>
              </a:rPr>
              <a:t>2015</a:t>
            </a:r>
            <a:r>
              <a:rPr lang="zh-CN" altLang="en-US" b="1" dirty="0" smtClean="0">
                <a:latin typeface="Arial" panose="020B0604020202020204" pitchFamily="34" charset="0"/>
                <a:ea typeface="微软雅黑" panose="020B0503020204020204" pitchFamily="34" charset="-122"/>
              </a:rPr>
              <a:t>年</a:t>
            </a:r>
            <a:r>
              <a:rPr lang="en-US" altLang="zh-CN" b="1" dirty="0" smtClean="0">
                <a:latin typeface="Arial" panose="020B0604020202020204" pitchFamily="34" charset="0"/>
                <a:ea typeface="微软雅黑" panose="020B0503020204020204" pitchFamily="34" charset="-122"/>
              </a:rPr>
              <a:t>III</a:t>
            </a:r>
            <a:r>
              <a:rPr lang="zh-CN" altLang="en-US" b="1" dirty="0" smtClean="0">
                <a:latin typeface="Arial" panose="020B0604020202020204" pitchFamily="34" charset="0"/>
                <a:ea typeface="微软雅黑" panose="020B0503020204020204" pitchFamily="34" charset="-122"/>
              </a:rPr>
              <a:t>卷</a:t>
            </a:r>
          </a:p>
        </p:txBody>
      </p:sp>
      <p:pic>
        <p:nvPicPr>
          <p:cNvPr id="14" name="图片 13"/>
          <p:cNvPicPr>
            <a:picLocks noChangeAspect="1"/>
          </p:cNvPicPr>
          <p:nvPr/>
        </p:nvPicPr>
        <p:blipFill>
          <a:blip r:embed="rId7"/>
          <a:stretch>
            <a:fillRect/>
          </a:stretch>
        </p:blipFill>
        <p:spPr>
          <a:xfrm>
            <a:off x="6588224" y="2481437"/>
            <a:ext cx="2135767" cy="2212963"/>
          </a:xfrm>
          <a:prstGeom prst="rect">
            <a:avLst/>
          </a:prstGeom>
        </p:spPr>
      </p:pic>
    </p:spTree>
    <p:extLst>
      <p:ext uri="{BB962C8B-B14F-4D97-AF65-F5344CB8AC3E}">
        <p14:creationId xmlns:p14="http://schemas.microsoft.com/office/powerpoint/2010/main" val="25523729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9512" y="332656"/>
            <a:ext cx="5328591" cy="461665"/>
          </a:xfrm>
          <a:prstGeom prst="rect">
            <a:avLst/>
          </a:prstGeom>
          <a:noFill/>
          <a:ln w="9525">
            <a:solidFill>
              <a:srgbClr val="FFC000"/>
            </a:solidFill>
          </a:ln>
        </p:spPr>
        <p:txBody>
          <a:bodyPr wrap="square">
            <a:spAutoFit/>
          </a:bodyPr>
          <a:lstStyle/>
          <a:p>
            <a:r>
              <a:rPr lang="zh-CN" altLang="en-US" sz="2400" b="1" dirty="0" smtClean="0">
                <a:latin typeface="宋体" panose="02010600030101010101" pitchFamily="2" charset="-122"/>
                <a:cs typeface="宋体" panose="02010600030101010101" pitchFamily="2" charset="-122"/>
              </a:rPr>
              <a:t>通过大数据分析，本部分主要考查：</a:t>
            </a:r>
            <a:endParaRPr lang="zh-CN" altLang="en-US" sz="2400" dirty="0"/>
          </a:p>
        </p:txBody>
      </p:sp>
      <p:sp>
        <p:nvSpPr>
          <p:cNvPr id="6" name="文本框 5"/>
          <p:cNvSpPr txBox="1"/>
          <p:nvPr/>
        </p:nvSpPr>
        <p:spPr>
          <a:xfrm>
            <a:off x="161620" y="855308"/>
            <a:ext cx="7263064" cy="597279"/>
          </a:xfrm>
          <a:prstGeom prst="rect">
            <a:avLst/>
          </a:prstGeom>
          <a:noFill/>
          <a:ln w="9525">
            <a:noFill/>
          </a:ln>
        </p:spPr>
        <p:txBody>
          <a:bodyPr wrap="square">
            <a:spAutoFit/>
          </a:bodyPr>
          <a:lstStyle/>
          <a:p>
            <a:pPr>
              <a:lnSpc>
                <a:spcPct val="200000"/>
              </a:lnSpc>
            </a:pPr>
            <a:r>
              <a:rPr lang="en-US" altLang="zh-CN" sz="2000" b="1" dirty="0" smtClean="0">
                <a:latin typeface="宋体" panose="02010600030101010101" pitchFamily="2" charset="-122"/>
                <a:cs typeface="宋体" panose="02010600030101010101" pitchFamily="2" charset="-122"/>
              </a:rPr>
              <a:t>1.</a:t>
            </a:r>
            <a:r>
              <a:rPr lang="zh-CN" altLang="en-US" sz="2000" b="1" dirty="0" smtClean="0">
                <a:latin typeface="宋体" panose="02010600030101010101" pitchFamily="2" charset="-122"/>
                <a:cs typeface="宋体" panose="02010600030101010101" pitchFamily="2" charset="-122"/>
              </a:rPr>
              <a:t>四种晶体代表物的晶胞及相关内容</a:t>
            </a:r>
            <a:endParaRPr lang="en-US" altLang="zh-CN" sz="2000" b="1" dirty="0" smtClean="0">
              <a:latin typeface="宋体" panose="02010600030101010101" pitchFamily="2" charset="-122"/>
              <a:cs typeface="宋体" panose="02010600030101010101" pitchFamily="2" charset="-122"/>
            </a:endParaRPr>
          </a:p>
        </p:txBody>
      </p:sp>
      <p:sp>
        <p:nvSpPr>
          <p:cNvPr id="10" name="矩形 9"/>
          <p:cNvSpPr/>
          <p:nvPr/>
        </p:nvSpPr>
        <p:spPr>
          <a:xfrm>
            <a:off x="192414" y="1452587"/>
            <a:ext cx="4572000" cy="1323439"/>
          </a:xfrm>
          <a:prstGeom prst="rect">
            <a:avLst/>
          </a:prstGeom>
        </p:spPr>
        <p:txBody>
          <a:bodyPr>
            <a:spAutoFit/>
          </a:bodyPr>
          <a:lstStyle/>
          <a:p>
            <a:pPr>
              <a:lnSpc>
                <a:spcPct val="200000"/>
              </a:lnSpc>
            </a:pPr>
            <a:r>
              <a:rPr lang="en-US" altLang="zh-CN" sz="2000" b="1" dirty="0">
                <a:latin typeface="宋体" panose="02010600030101010101" pitchFamily="2" charset="-122"/>
              </a:rPr>
              <a:t>2.</a:t>
            </a:r>
            <a:r>
              <a:rPr lang="zh-CN" altLang="en-US" sz="2000" b="1" dirty="0">
                <a:latin typeface="宋体" panose="02010600030101010101" pitchFamily="2" charset="-122"/>
              </a:rPr>
              <a:t>比较晶体的熔沸点高低</a:t>
            </a:r>
            <a:endParaRPr lang="en-US" altLang="zh-CN" sz="2000" b="1" dirty="0">
              <a:latin typeface="宋体" panose="02010600030101010101" pitchFamily="2" charset="-122"/>
            </a:endParaRPr>
          </a:p>
          <a:p>
            <a:pPr>
              <a:lnSpc>
                <a:spcPct val="200000"/>
              </a:lnSpc>
            </a:pPr>
            <a:r>
              <a:rPr lang="en-US" altLang="zh-CN" sz="2000" b="1" dirty="0">
                <a:latin typeface="宋体" panose="02010600030101010101" pitchFamily="2" charset="-122"/>
              </a:rPr>
              <a:t>3.</a:t>
            </a:r>
            <a:r>
              <a:rPr lang="zh-CN" altLang="en-US" sz="2000" b="1" dirty="0">
                <a:latin typeface="宋体" panose="02010600030101010101" pitchFamily="2" charset="-122"/>
              </a:rPr>
              <a:t>给出熔沸数据判断晶体类型</a:t>
            </a:r>
            <a:endParaRPr lang="zh-CN" altLang="en-US" sz="2000" dirty="0">
              <a:solidFill>
                <a:srgbClr val="FF0000"/>
              </a:solidFill>
            </a:endParaRPr>
          </a:p>
        </p:txBody>
      </p:sp>
      <p:sp>
        <p:nvSpPr>
          <p:cNvPr id="12" name="文本框 11"/>
          <p:cNvSpPr txBox="1"/>
          <p:nvPr/>
        </p:nvSpPr>
        <p:spPr>
          <a:xfrm>
            <a:off x="3634420" y="2613432"/>
            <a:ext cx="1368152" cy="597279"/>
          </a:xfrm>
          <a:prstGeom prst="rect">
            <a:avLst/>
          </a:prstGeom>
          <a:noFill/>
          <a:ln w="9525">
            <a:noFill/>
          </a:ln>
        </p:spPr>
        <p:txBody>
          <a:bodyPr wrap="square">
            <a:spAutoFit/>
          </a:bodyPr>
          <a:lstStyle/>
          <a:p>
            <a:pPr>
              <a:lnSpc>
                <a:spcPct val="200000"/>
              </a:lnSpc>
            </a:pPr>
            <a:r>
              <a:rPr lang="zh-CN" altLang="en-US" sz="2000" b="1" dirty="0" smtClean="0">
                <a:latin typeface="宋体" panose="02010600030101010101" pitchFamily="2" charset="-122"/>
                <a:cs typeface="宋体" panose="02010600030101010101" pitchFamily="2" charset="-122"/>
              </a:rPr>
              <a:t>分子晶体</a:t>
            </a:r>
            <a:endParaRPr lang="en-US" altLang="zh-CN" sz="2000" b="1" dirty="0" smtClean="0">
              <a:latin typeface="宋体" panose="02010600030101010101" pitchFamily="2" charset="-122"/>
              <a:cs typeface="宋体" panose="02010600030101010101" pitchFamily="2" charset="-122"/>
            </a:endParaRPr>
          </a:p>
        </p:txBody>
      </p:sp>
      <p:pic>
        <p:nvPicPr>
          <p:cNvPr id="22" name="图片 21"/>
          <p:cNvPicPr>
            <a:picLocks noChangeAspect="1"/>
          </p:cNvPicPr>
          <p:nvPr/>
        </p:nvPicPr>
        <p:blipFill>
          <a:blip r:embed="rId2"/>
          <a:stretch>
            <a:fillRect/>
          </a:stretch>
        </p:blipFill>
        <p:spPr>
          <a:xfrm>
            <a:off x="1115616" y="3238245"/>
            <a:ext cx="6453084" cy="3530268"/>
          </a:xfrm>
          <a:prstGeom prst="rect">
            <a:avLst/>
          </a:prstGeom>
        </p:spPr>
      </p:pic>
    </p:spTree>
    <p:extLst>
      <p:ext uri="{BB962C8B-B14F-4D97-AF65-F5344CB8AC3E}">
        <p14:creationId xmlns:p14="http://schemas.microsoft.com/office/powerpoint/2010/main" val="296704610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899592" y="836712"/>
            <a:ext cx="7758383" cy="5780279"/>
          </a:xfrm>
          <a:prstGeom prst="rect">
            <a:avLst/>
          </a:prstGeom>
        </p:spPr>
      </p:pic>
      <p:sp>
        <p:nvSpPr>
          <p:cNvPr id="4" name="文本框 3"/>
          <p:cNvSpPr txBox="1"/>
          <p:nvPr/>
        </p:nvSpPr>
        <p:spPr>
          <a:xfrm>
            <a:off x="3707904" y="116632"/>
            <a:ext cx="1584176" cy="830997"/>
          </a:xfrm>
          <a:prstGeom prst="rect">
            <a:avLst/>
          </a:prstGeom>
          <a:noFill/>
          <a:ln w="9525">
            <a:noFill/>
          </a:ln>
        </p:spPr>
        <p:txBody>
          <a:bodyPr wrap="square">
            <a:spAutoFit/>
          </a:bodyPr>
          <a:lstStyle/>
          <a:p>
            <a:pPr>
              <a:lnSpc>
                <a:spcPct val="200000"/>
              </a:lnSpc>
            </a:pPr>
            <a:r>
              <a:rPr lang="zh-CN" altLang="en-US" sz="2400" b="1" dirty="0" smtClean="0">
                <a:latin typeface="宋体" panose="02010600030101010101" pitchFamily="2" charset="-122"/>
                <a:cs typeface="宋体" panose="02010600030101010101" pitchFamily="2" charset="-122"/>
              </a:rPr>
              <a:t>金属晶体</a:t>
            </a:r>
            <a:endParaRPr lang="en-US" altLang="zh-CN" sz="2400" b="1" dirty="0" smtClean="0">
              <a:latin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3969779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1520" y="476672"/>
            <a:ext cx="1368152" cy="707886"/>
          </a:xfrm>
          <a:prstGeom prst="rect">
            <a:avLst/>
          </a:prstGeom>
          <a:noFill/>
          <a:ln w="9525">
            <a:noFill/>
          </a:ln>
        </p:spPr>
        <p:txBody>
          <a:bodyPr wrap="square">
            <a:spAutoFit/>
          </a:bodyPr>
          <a:lstStyle/>
          <a:p>
            <a:pPr>
              <a:lnSpc>
                <a:spcPct val="200000"/>
              </a:lnSpc>
            </a:pPr>
            <a:r>
              <a:rPr lang="zh-CN" altLang="en-US" sz="2000" b="1" dirty="0" smtClean="0">
                <a:latin typeface="宋体" panose="02010600030101010101" pitchFamily="2" charset="-122"/>
                <a:cs typeface="宋体" panose="02010600030101010101" pitchFamily="2" charset="-122"/>
              </a:rPr>
              <a:t>原子晶体</a:t>
            </a:r>
            <a:endParaRPr lang="en-US" altLang="zh-CN" sz="2000" b="1" dirty="0" smtClean="0">
              <a:latin typeface="宋体" panose="02010600030101010101" pitchFamily="2" charset="-122"/>
              <a:cs typeface="宋体" panose="02010600030101010101" pitchFamily="2" charset="-122"/>
            </a:endParaRPr>
          </a:p>
        </p:txBody>
      </p:sp>
      <p:sp>
        <p:nvSpPr>
          <p:cNvPr id="5" name="文本框 4"/>
          <p:cNvSpPr txBox="1"/>
          <p:nvPr/>
        </p:nvSpPr>
        <p:spPr>
          <a:xfrm>
            <a:off x="629270" y="3356992"/>
            <a:ext cx="612651" cy="2554545"/>
          </a:xfrm>
          <a:prstGeom prst="rect">
            <a:avLst/>
          </a:prstGeom>
          <a:noFill/>
          <a:ln w="9525">
            <a:noFill/>
          </a:ln>
        </p:spPr>
        <p:txBody>
          <a:bodyPr wrap="square">
            <a:spAutoFit/>
          </a:bodyPr>
          <a:lstStyle/>
          <a:p>
            <a:pPr>
              <a:lnSpc>
                <a:spcPct val="200000"/>
              </a:lnSpc>
            </a:pPr>
            <a:r>
              <a:rPr lang="zh-CN" altLang="en-US" sz="2000" b="1" dirty="0" smtClean="0">
                <a:latin typeface="宋体" panose="02010600030101010101" pitchFamily="2" charset="-122"/>
                <a:cs typeface="宋体" panose="02010600030101010101" pitchFamily="2" charset="-122"/>
              </a:rPr>
              <a:t>离</a:t>
            </a:r>
            <a:endParaRPr lang="en-US" altLang="zh-CN" sz="2000" b="1" dirty="0" smtClean="0">
              <a:latin typeface="宋体" panose="02010600030101010101" pitchFamily="2" charset="-122"/>
              <a:cs typeface="宋体" panose="02010600030101010101" pitchFamily="2" charset="-122"/>
            </a:endParaRPr>
          </a:p>
          <a:p>
            <a:pPr>
              <a:lnSpc>
                <a:spcPct val="200000"/>
              </a:lnSpc>
            </a:pPr>
            <a:r>
              <a:rPr lang="zh-CN" altLang="en-US" sz="2000" b="1" dirty="0" smtClean="0">
                <a:latin typeface="宋体" panose="02010600030101010101" pitchFamily="2" charset="-122"/>
                <a:cs typeface="宋体" panose="02010600030101010101" pitchFamily="2" charset="-122"/>
              </a:rPr>
              <a:t>子</a:t>
            </a:r>
            <a:endParaRPr lang="en-US" altLang="zh-CN" sz="2000" b="1" dirty="0" smtClean="0">
              <a:latin typeface="宋体" panose="02010600030101010101" pitchFamily="2" charset="-122"/>
              <a:cs typeface="宋体" panose="02010600030101010101" pitchFamily="2" charset="-122"/>
            </a:endParaRPr>
          </a:p>
          <a:p>
            <a:pPr>
              <a:lnSpc>
                <a:spcPct val="200000"/>
              </a:lnSpc>
            </a:pPr>
            <a:r>
              <a:rPr lang="zh-CN" altLang="en-US" sz="2000" b="1" dirty="0" smtClean="0">
                <a:latin typeface="宋体" panose="02010600030101010101" pitchFamily="2" charset="-122"/>
                <a:cs typeface="宋体" panose="02010600030101010101" pitchFamily="2" charset="-122"/>
              </a:rPr>
              <a:t>晶</a:t>
            </a:r>
            <a:endParaRPr lang="en-US" altLang="zh-CN" sz="2000" b="1" dirty="0" smtClean="0">
              <a:latin typeface="宋体" panose="02010600030101010101" pitchFamily="2" charset="-122"/>
              <a:cs typeface="宋体" panose="02010600030101010101" pitchFamily="2" charset="-122"/>
            </a:endParaRPr>
          </a:p>
          <a:p>
            <a:pPr>
              <a:lnSpc>
                <a:spcPct val="200000"/>
              </a:lnSpc>
            </a:pPr>
            <a:r>
              <a:rPr lang="zh-CN" altLang="en-US" sz="2000" b="1" dirty="0" smtClean="0">
                <a:latin typeface="宋体" panose="02010600030101010101" pitchFamily="2" charset="-122"/>
                <a:cs typeface="宋体" panose="02010600030101010101" pitchFamily="2" charset="-122"/>
              </a:rPr>
              <a:t>体</a:t>
            </a:r>
            <a:endParaRPr lang="en-US" altLang="zh-CN" sz="2000" b="1" dirty="0" smtClean="0">
              <a:latin typeface="宋体" panose="02010600030101010101" pitchFamily="2" charset="-122"/>
              <a:cs typeface="宋体" panose="02010600030101010101" pitchFamily="2" charset="-122"/>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0"/>
            <a:ext cx="2468342" cy="209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2968" y="4457074"/>
            <a:ext cx="2725760" cy="228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6123" y="-25039"/>
            <a:ext cx="3048000" cy="22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4473927"/>
            <a:ext cx="3048000"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5983" y="2158090"/>
            <a:ext cx="2520280" cy="229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0387" y="2143094"/>
            <a:ext cx="2426912" cy="228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07481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79512" y="116632"/>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黑体" panose="02010600030101010101" pitchFamily="2" charset="-122"/>
                <a:ea typeface="黑体" panose="02010600030101010101" pitchFamily="2" charset="-122"/>
              </a:rPr>
              <a:t>拓展迁移：</a:t>
            </a:r>
            <a:endParaRPr lang="zh-CN" altLang="zh-CN" sz="2800" b="1" dirty="0">
              <a:solidFill>
                <a:schemeClr val="dk1"/>
              </a:solidFill>
            </a:endParaRPr>
          </a:p>
        </p:txBody>
      </p:sp>
      <p:sp>
        <p:nvSpPr>
          <p:cNvPr id="4" name="矩形 3"/>
          <p:cNvSpPr>
            <a:spLocks noChangeArrowheads="1"/>
          </p:cNvSpPr>
          <p:nvPr/>
        </p:nvSpPr>
        <p:spPr bwMode="auto">
          <a:xfrm>
            <a:off x="539552" y="820399"/>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smtClean="0">
                <a:latin typeface="黑体" panose="02010600030101010101" pitchFamily="2" charset="-122"/>
                <a:ea typeface="黑体" panose="02010600030101010101" pitchFamily="2" charset="-122"/>
              </a:rPr>
              <a:t>1.</a:t>
            </a:r>
            <a:r>
              <a:rPr lang="zh-CN" altLang="en-US" sz="2800" dirty="0" smtClean="0">
                <a:latin typeface="黑体" panose="02010600030101010101" pitchFamily="2" charset="-122"/>
                <a:ea typeface="黑体" panose="02010600030101010101" pitchFamily="2" charset="-122"/>
              </a:rPr>
              <a:t>配位数</a:t>
            </a:r>
            <a:endParaRPr lang="en-US" altLang="zh-CN" sz="2800" dirty="0" smtClean="0">
              <a:latin typeface="黑体" panose="02010600030101010101" pitchFamily="2" charset="-122"/>
              <a:ea typeface="黑体" panose="02010600030101010101" pitchFamily="2" charset="-122"/>
            </a:endParaRPr>
          </a:p>
        </p:txBody>
      </p:sp>
      <p:sp>
        <p:nvSpPr>
          <p:cNvPr id="5" name="矩形 4"/>
          <p:cNvSpPr/>
          <p:nvPr/>
        </p:nvSpPr>
        <p:spPr>
          <a:xfrm>
            <a:off x="2411760" y="639852"/>
            <a:ext cx="6677824" cy="1200329"/>
          </a:xfrm>
          <a:prstGeom prst="rect">
            <a:avLst/>
          </a:prstGeom>
        </p:spPr>
        <p:txBody>
          <a:bodyPr wrap="square">
            <a:spAutoFit/>
          </a:bodyPr>
          <a:lstStyle/>
          <a:p>
            <a:r>
              <a:rPr lang="zh-CN" altLang="en-US" sz="2400" b="1" dirty="0" smtClean="0">
                <a:solidFill>
                  <a:srgbClr val="333333"/>
                </a:solidFill>
                <a:latin typeface="arial" panose="020B0604020202020204" pitchFamily="34" charset="0"/>
              </a:rPr>
              <a:t>   配位数</a:t>
            </a:r>
            <a:r>
              <a:rPr lang="zh-CN" altLang="en-US" sz="2400" b="1" dirty="0">
                <a:solidFill>
                  <a:srgbClr val="333333"/>
                </a:solidFill>
                <a:latin typeface="arial" panose="020B0604020202020204" pitchFamily="34" charset="0"/>
              </a:rPr>
              <a:t>（</a:t>
            </a:r>
            <a:r>
              <a:rPr lang="en-US" altLang="zh-CN" sz="2400" b="1" dirty="0">
                <a:solidFill>
                  <a:srgbClr val="333333"/>
                </a:solidFill>
                <a:latin typeface="arial" panose="020B0604020202020204" pitchFamily="34" charset="0"/>
              </a:rPr>
              <a:t>coordination number</a:t>
            </a:r>
            <a:r>
              <a:rPr lang="zh-CN" altLang="en-US" sz="2400" b="1" dirty="0">
                <a:solidFill>
                  <a:srgbClr val="333333"/>
                </a:solidFill>
                <a:latin typeface="arial" panose="020B0604020202020204" pitchFamily="34" charset="0"/>
              </a:rPr>
              <a:t>）是中心离子的重要</a:t>
            </a:r>
            <a:r>
              <a:rPr lang="zh-CN" altLang="en-US" sz="2400" b="1" dirty="0">
                <a:solidFill>
                  <a:srgbClr val="136EC2"/>
                </a:solidFill>
                <a:latin typeface="arial" panose="020B0604020202020204" pitchFamily="34" charset="0"/>
                <a:hlinkClick r:id="rId2"/>
              </a:rPr>
              <a:t>特征</a:t>
            </a:r>
            <a:r>
              <a:rPr lang="zh-CN" altLang="en-US" sz="2400" b="1" dirty="0">
                <a:solidFill>
                  <a:srgbClr val="333333"/>
                </a:solidFill>
                <a:latin typeface="arial" panose="020B0604020202020204" pitchFamily="34" charset="0"/>
              </a:rPr>
              <a:t>。直接同中心离子（或</a:t>
            </a:r>
            <a:r>
              <a:rPr lang="zh-CN" altLang="en-US" sz="2400" b="1" dirty="0">
                <a:solidFill>
                  <a:srgbClr val="136EC2"/>
                </a:solidFill>
                <a:latin typeface="arial" panose="020B0604020202020204" pitchFamily="34" charset="0"/>
                <a:hlinkClick r:id="rId3"/>
              </a:rPr>
              <a:t>原子</a:t>
            </a:r>
            <a:r>
              <a:rPr lang="zh-CN" altLang="en-US" sz="2400" b="1" dirty="0">
                <a:solidFill>
                  <a:srgbClr val="333333"/>
                </a:solidFill>
                <a:latin typeface="arial" panose="020B0604020202020204" pitchFamily="34" charset="0"/>
              </a:rPr>
              <a:t>）配位的离子数目叫中心离子（或原子）的配位数。</a:t>
            </a:r>
            <a:endParaRPr lang="zh-CN" altLang="en-US" sz="2400" b="1" dirty="0"/>
          </a:p>
        </p:txBody>
      </p:sp>
      <p:pic>
        <p:nvPicPr>
          <p:cNvPr id="14" name="Picture 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088" y="2132856"/>
            <a:ext cx="3554647" cy="2790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2273037"/>
            <a:ext cx="3312368" cy="281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755576" y="5468779"/>
            <a:ext cx="7056784" cy="1372683"/>
          </a:xfrm>
          <a:prstGeom prst="rect">
            <a:avLst/>
          </a:prstGeom>
          <a:noFill/>
        </p:spPr>
        <p:txBody>
          <a:bodyPr wrap="square" rtlCol="0">
            <a:spAutoFit/>
          </a:bodyPr>
          <a:lstStyle/>
          <a:p>
            <a:pPr>
              <a:lnSpc>
                <a:spcPct val="130000"/>
              </a:lnSpc>
            </a:pPr>
            <a:r>
              <a:rPr lang="zh-CN" altLang="en-US" sz="3200" b="1" dirty="0">
                <a:solidFill>
                  <a:srgbClr val="FF0000"/>
                </a:solidFill>
                <a:ea typeface="微软雅黑" panose="020B0503020204020204" pitchFamily="34" charset="-122"/>
              </a:rPr>
              <a:t>考</a:t>
            </a:r>
            <a:r>
              <a:rPr lang="zh-CN" altLang="en-US" sz="3200" b="1" dirty="0" smtClean="0">
                <a:solidFill>
                  <a:srgbClr val="FF0000"/>
                </a:solidFill>
                <a:ea typeface="微软雅黑" panose="020B0503020204020204" pitchFamily="34" charset="-122"/>
              </a:rPr>
              <a:t>型建模</a:t>
            </a:r>
            <a:r>
              <a:rPr lang="en-US" altLang="zh-CN" sz="3200" b="1" dirty="0" smtClean="0">
                <a:solidFill>
                  <a:srgbClr val="FF0000"/>
                </a:solidFill>
                <a:ea typeface="微软雅黑" panose="020B0503020204020204" pitchFamily="34" charset="-122"/>
                <a:sym typeface="Wingdings" panose="05000000000000000000" pitchFamily="2" charset="2"/>
              </a:rPr>
              <a:t>:   (1)</a:t>
            </a:r>
            <a:r>
              <a:rPr lang="zh-CN" altLang="en-US" sz="3200" b="1" dirty="0" smtClean="0">
                <a:solidFill>
                  <a:srgbClr val="FF0000"/>
                </a:solidFill>
                <a:ea typeface="微软雅黑" panose="020B0503020204020204" pitchFamily="34" charset="-122"/>
                <a:sym typeface="Wingdings" panose="05000000000000000000" pitchFamily="2" charset="2"/>
              </a:rPr>
              <a:t>哪个好看看哪个</a:t>
            </a:r>
            <a:endParaRPr lang="en-US" altLang="zh-CN" sz="3200" b="1" dirty="0" smtClean="0">
              <a:solidFill>
                <a:srgbClr val="FF0000"/>
              </a:solidFill>
              <a:ea typeface="微软雅黑" panose="020B0503020204020204" pitchFamily="34" charset="-122"/>
              <a:sym typeface="Wingdings" panose="05000000000000000000" pitchFamily="2" charset="2"/>
            </a:endParaRPr>
          </a:p>
          <a:p>
            <a:pPr>
              <a:lnSpc>
                <a:spcPct val="130000"/>
              </a:lnSpc>
            </a:pPr>
            <a:r>
              <a:rPr lang="en-US" altLang="zh-CN" sz="3200" b="1" dirty="0">
                <a:solidFill>
                  <a:srgbClr val="FF0000"/>
                </a:solidFill>
                <a:ea typeface="微软雅黑" panose="020B0503020204020204" pitchFamily="34" charset="-122"/>
                <a:sym typeface="Wingdings" panose="05000000000000000000" pitchFamily="2" charset="2"/>
              </a:rPr>
              <a:t> </a:t>
            </a:r>
            <a:r>
              <a:rPr lang="en-US" altLang="zh-CN" sz="3200" b="1" dirty="0" smtClean="0">
                <a:solidFill>
                  <a:srgbClr val="FF0000"/>
                </a:solidFill>
                <a:ea typeface="微软雅黑" panose="020B0503020204020204" pitchFamily="34" charset="-122"/>
                <a:sym typeface="Wingdings" panose="05000000000000000000" pitchFamily="2" charset="2"/>
              </a:rPr>
              <a:t>                  </a:t>
            </a:r>
            <a:r>
              <a:rPr lang="en-US" altLang="zh-CN" sz="3200" b="1" dirty="0">
                <a:solidFill>
                  <a:srgbClr val="FF0000"/>
                </a:solidFill>
                <a:ea typeface="微软雅黑" panose="020B0503020204020204" pitchFamily="34" charset="-122"/>
                <a:sym typeface="Wingdings" panose="05000000000000000000" pitchFamily="2" charset="2"/>
              </a:rPr>
              <a:t>(</a:t>
            </a:r>
            <a:r>
              <a:rPr lang="en-US" altLang="zh-CN" sz="3200" b="1" dirty="0" smtClean="0">
                <a:solidFill>
                  <a:srgbClr val="FF0000"/>
                </a:solidFill>
                <a:ea typeface="微软雅黑" panose="020B0503020204020204" pitchFamily="34" charset="-122"/>
                <a:sym typeface="Wingdings" panose="05000000000000000000" pitchFamily="2" charset="2"/>
              </a:rPr>
              <a:t>2)</a:t>
            </a:r>
            <a:r>
              <a:rPr lang="zh-CN" altLang="en-US" sz="3200" b="1" dirty="0" smtClean="0">
                <a:solidFill>
                  <a:srgbClr val="FF0000"/>
                </a:solidFill>
                <a:ea typeface="微软雅黑" panose="020B0503020204020204" pitchFamily="34" charset="-122"/>
                <a:sym typeface="Wingdings" panose="05000000000000000000" pitchFamily="2" charset="2"/>
              </a:rPr>
              <a:t>化学式</a:t>
            </a:r>
            <a:endParaRPr lang="zh-CN" altLang="en-US" sz="3200" b="1" dirty="0" smtClean="0">
              <a:solidFill>
                <a:srgbClr val="FF0000"/>
              </a:solidFill>
              <a:ea typeface="微软雅黑" panose="020B0503020204020204" pitchFamily="34" charset="-122"/>
            </a:endParaRPr>
          </a:p>
        </p:txBody>
      </p:sp>
    </p:spTree>
    <p:extLst>
      <p:ext uri="{BB962C8B-B14F-4D97-AF65-F5344CB8AC3E}">
        <p14:creationId xmlns:p14="http://schemas.microsoft.com/office/powerpoint/2010/main" val="311244329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16719" y="764704"/>
            <a:ext cx="7309909" cy="523220"/>
          </a:xfrm>
          <a:prstGeom prst="rect">
            <a:avLst/>
          </a:prstGeom>
        </p:spPr>
        <p:txBody>
          <a:bodyPr wrap="square">
            <a:spAutoFit/>
          </a:bodyPr>
          <a:lstStyle/>
          <a:p>
            <a:pPr eaLnBrk="1" hangingPunct="1"/>
            <a:r>
              <a:rPr lang="en-US" altLang="zh-CN" sz="2800" b="1" dirty="0" smtClean="0">
                <a:solidFill>
                  <a:schemeClr val="dk1"/>
                </a:solidFill>
                <a:latin typeface="黑体" panose="02010600030101010101" pitchFamily="2" charset="-122"/>
                <a:ea typeface="黑体" panose="02010600030101010101" pitchFamily="2" charset="-122"/>
              </a:rPr>
              <a:t>2</a:t>
            </a:r>
            <a:r>
              <a:rPr lang="en-US" altLang="zh-CN" sz="2800" b="1" dirty="0">
                <a:solidFill>
                  <a:schemeClr val="dk1"/>
                </a:solidFill>
                <a:latin typeface="黑体" panose="02010600030101010101" pitchFamily="2" charset="-122"/>
                <a:ea typeface="黑体" panose="02010600030101010101" pitchFamily="2" charset="-122"/>
              </a:rPr>
              <a:t>.</a:t>
            </a:r>
            <a:r>
              <a:rPr lang="zh-CN" altLang="en-US" sz="2800" b="1" dirty="0" smtClean="0">
                <a:solidFill>
                  <a:schemeClr val="dk1"/>
                </a:solidFill>
                <a:latin typeface="黑体" panose="02010600030101010101" pitchFamily="2" charset="-122"/>
                <a:ea typeface="黑体" panose="02010600030101010101" pitchFamily="2" charset="-122"/>
              </a:rPr>
              <a:t>投影图</a:t>
            </a:r>
            <a:r>
              <a:rPr lang="en-US" altLang="zh-CN" sz="2800" b="1" dirty="0" smtClean="0">
                <a:solidFill>
                  <a:schemeClr val="dk1"/>
                </a:solidFill>
                <a:latin typeface="黑体" panose="02010600030101010101" pitchFamily="2" charset="-122"/>
                <a:ea typeface="黑体" panose="02010600030101010101" pitchFamily="2" charset="-122"/>
              </a:rPr>
              <a:t>(</a:t>
            </a:r>
            <a:r>
              <a:rPr lang="zh-CN" altLang="en-US" sz="2800" b="1" dirty="0" smtClean="0">
                <a:solidFill>
                  <a:schemeClr val="dk1"/>
                </a:solidFill>
                <a:latin typeface="黑体" panose="02010600030101010101" pitchFamily="2" charset="-122"/>
                <a:ea typeface="黑体" panose="02010600030101010101" pitchFamily="2" charset="-122"/>
              </a:rPr>
              <a:t>分数坐标、球与球的相对位置</a:t>
            </a:r>
            <a:r>
              <a:rPr lang="en-US" altLang="zh-CN" sz="2800" b="1" dirty="0" smtClean="0">
                <a:solidFill>
                  <a:schemeClr val="dk1"/>
                </a:solidFill>
                <a:latin typeface="黑体" panose="02010600030101010101" pitchFamily="2" charset="-122"/>
                <a:ea typeface="黑体" panose="02010600030101010101" pitchFamily="2" charset="-122"/>
              </a:rPr>
              <a:t>)</a:t>
            </a:r>
            <a:endParaRPr lang="zh-CN" altLang="zh-CN" sz="2800" b="1" dirty="0">
              <a:solidFill>
                <a:schemeClr val="dk1"/>
              </a:solidFill>
            </a:endParaRPr>
          </a:p>
        </p:txBody>
      </p:sp>
      <p:pic>
        <p:nvPicPr>
          <p:cNvPr id="4" name="Picture 4"/>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866" y="4804596"/>
            <a:ext cx="2088108" cy="203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5" name="Picture 6"/>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927155"/>
            <a:ext cx="1895016" cy="178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6" name="Picture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2" y="1522087"/>
            <a:ext cx="4141162" cy="32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5"/>
          <a:stretch>
            <a:fillRect/>
          </a:stretch>
        </p:blipFill>
        <p:spPr>
          <a:xfrm>
            <a:off x="4262912" y="2276872"/>
            <a:ext cx="2578686" cy="2658714"/>
          </a:xfrm>
          <a:prstGeom prst="rect">
            <a:avLst/>
          </a:prstGeom>
        </p:spPr>
      </p:pic>
      <p:sp>
        <p:nvSpPr>
          <p:cNvPr id="8" name="文本框 7"/>
          <p:cNvSpPr txBox="1"/>
          <p:nvPr/>
        </p:nvSpPr>
        <p:spPr>
          <a:xfrm>
            <a:off x="4262912" y="1512590"/>
            <a:ext cx="2085165" cy="669286"/>
          </a:xfrm>
          <a:prstGeom prst="rect">
            <a:avLst/>
          </a:prstGeom>
          <a:noFill/>
        </p:spPr>
        <p:txBody>
          <a:bodyPr wrap="square" rtlCol="0">
            <a:spAutoFit/>
          </a:bodyPr>
          <a:lstStyle/>
          <a:p>
            <a:pPr>
              <a:lnSpc>
                <a:spcPct val="130000"/>
              </a:lnSpc>
            </a:pPr>
            <a:r>
              <a:rPr lang="zh-CN" altLang="en-US" sz="3200" b="1" dirty="0">
                <a:solidFill>
                  <a:srgbClr val="FF0000"/>
                </a:solidFill>
                <a:ea typeface="微软雅黑" panose="020B0503020204020204" pitchFamily="34" charset="-122"/>
              </a:rPr>
              <a:t>考</a:t>
            </a:r>
            <a:r>
              <a:rPr lang="zh-CN" altLang="en-US" sz="3200" b="1" dirty="0" smtClean="0">
                <a:solidFill>
                  <a:srgbClr val="FF0000"/>
                </a:solidFill>
                <a:ea typeface="微软雅黑" panose="020B0503020204020204" pitchFamily="34" charset="-122"/>
              </a:rPr>
              <a:t>型建模</a:t>
            </a:r>
            <a:endParaRPr lang="zh-CN" altLang="en-US" sz="3200" b="1" dirty="0" smtClean="0">
              <a:solidFill>
                <a:srgbClr val="FF0000"/>
              </a:solidFill>
              <a:ea typeface="微软雅黑" panose="020B0503020204020204" pitchFamily="34" charset="-122"/>
            </a:endParaRPr>
          </a:p>
        </p:txBody>
      </p:sp>
      <p:cxnSp>
        <p:nvCxnSpPr>
          <p:cNvPr id="10" name="直接箭头连接符 9"/>
          <p:cNvCxnSpPr/>
          <p:nvPr/>
        </p:nvCxnSpPr>
        <p:spPr>
          <a:xfrm flipV="1">
            <a:off x="5796136" y="2708920"/>
            <a:ext cx="1656184" cy="897309"/>
          </a:xfrm>
          <a:prstGeom prst="straightConnector1">
            <a:avLst/>
          </a:prstGeom>
          <a:ln w="57150">
            <a:solidFill>
              <a:srgbClr val="3333FF"/>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644008" y="2163095"/>
            <a:ext cx="1512168" cy="450829"/>
          </a:xfrm>
          <a:prstGeom prst="rect">
            <a:avLst/>
          </a:prstGeom>
          <a:noFill/>
        </p:spPr>
        <p:txBody>
          <a:bodyPr wrap="square" rtlCol="0">
            <a:spAutoFit/>
          </a:bodyPr>
          <a:lstStyle/>
          <a:p>
            <a:pPr>
              <a:lnSpc>
                <a:spcPct val="130000"/>
              </a:lnSpc>
            </a:pPr>
            <a:r>
              <a:rPr lang="en-US" altLang="zh-CN" sz="2000" b="1" dirty="0" smtClean="0">
                <a:latin typeface="Arial" panose="020B0604020202020204" pitchFamily="34" charset="0"/>
                <a:ea typeface="微软雅黑" panose="020B0503020204020204" pitchFamily="34" charset="-122"/>
              </a:rPr>
              <a:t>(0,0,0)</a:t>
            </a:r>
            <a:endParaRPr lang="zh-CN" altLang="en-US" sz="2000" b="1" dirty="0" smtClean="0">
              <a:latin typeface="Arial" panose="020B0604020202020204" pitchFamily="34" charset="0"/>
              <a:ea typeface="微软雅黑" panose="020B0503020204020204" pitchFamily="34" charset="-122"/>
            </a:endParaRPr>
          </a:p>
        </p:txBody>
      </p:sp>
      <p:sp>
        <p:nvSpPr>
          <p:cNvPr id="12" name="文本框 11"/>
          <p:cNvSpPr txBox="1"/>
          <p:nvPr/>
        </p:nvSpPr>
        <p:spPr>
          <a:xfrm>
            <a:off x="7452320" y="2449556"/>
            <a:ext cx="1638879" cy="492443"/>
          </a:xfrm>
          <a:prstGeom prst="rect">
            <a:avLst/>
          </a:prstGeom>
          <a:noFill/>
        </p:spPr>
        <p:txBody>
          <a:bodyPr wrap="square" rtlCol="0">
            <a:spAutoFit/>
          </a:bodyPr>
          <a:lstStyle/>
          <a:p>
            <a:pPr>
              <a:lnSpc>
                <a:spcPct val="130000"/>
              </a:lnSpc>
            </a:pPr>
            <a:r>
              <a:rPr lang="en-US" altLang="zh-CN" sz="2000" b="1" dirty="0" smtClean="0">
                <a:latin typeface="Arial" panose="020B0604020202020204" pitchFamily="34" charset="0"/>
                <a:ea typeface="微软雅黑" panose="020B0503020204020204" pitchFamily="34" charset="-122"/>
              </a:rPr>
              <a:t>(3/4,1/4,1/4)</a:t>
            </a:r>
            <a:endParaRPr lang="zh-CN" altLang="en-US" sz="2000" b="1" dirty="0" smtClean="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696211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childTnLst>
                                    <p:set>
                                      <p:cBhvr additive="base">
                                        <p:cTn id="6" dur="1" fill="hold">
                                          <p:stCondLst>
                                            <p:cond delay="0"/>
                                          </p:stCondLst>
                                        </p:cTn>
                                        <p:tgtEl>
                                          <p:spTgt spid="4"/>
                                        </p:tgtEl>
                                        <p:attrNameLst>
                                          <p:attrName>style.visibility</p:attrName>
                                        </p:attrNameLst>
                                      </p:cBhvr>
                                      <p:to>
                                        <p:strVal val="visible"/>
                                      </p:to>
                                    </p:set>
                                    <p:animEffect transition="in" filter="box(out)">
                                      <p:cBhvr additive="base">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484784"/>
            <a:ext cx="6336704" cy="316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67544" y="548680"/>
            <a:ext cx="1268296" cy="523220"/>
          </a:xfrm>
          <a:prstGeom prst="rect">
            <a:avLst/>
          </a:prstGeom>
        </p:spPr>
        <p:txBody>
          <a:bodyPr wrap="none">
            <a:spAutoFit/>
          </a:bodyPr>
          <a:lstStyle/>
          <a:p>
            <a:r>
              <a:rPr lang="en-US" altLang="zh-CN" sz="2800" b="1" dirty="0" smtClean="0">
                <a:solidFill>
                  <a:schemeClr val="dk1"/>
                </a:solidFill>
                <a:latin typeface="黑体" panose="02010600030101010101" pitchFamily="2" charset="-122"/>
                <a:ea typeface="黑体" panose="02010600030101010101" pitchFamily="2" charset="-122"/>
              </a:rPr>
              <a:t>3.</a:t>
            </a:r>
            <a:r>
              <a:rPr lang="zh-CN" altLang="en-US" sz="2800" b="1" dirty="0" smtClean="0">
                <a:solidFill>
                  <a:schemeClr val="dk1"/>
                </a:solidFill>
                <a:latin typeface="黑体" panose="02010600030101010101" pitchFamily="2" charset="-122"/>
                <a:ea typeface="黑体" panose="02010600030101010101" pitchFamily="2" charset="-122"/>
              </a:rPr>
              <a:t>空隙</a:t>
            </a:r>
            <a:endParaRPr lang="zh-CN" altLang="en-US" sz="2800" dirty="0"/>
          </a:p>
        </p:txBody>
      </p:sp>
    </p:spTree>
    <p:extLst>
      <p:ext uri="{BB962C8B-B14F-4D97-AF65-F5344CB8AC3E}">
        <p14:creationId xmlns:p14="http://schemas.microsoft.com/office/powerpoint/2010/main" val="1568521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478009" y="91924"/>
            <a:ext cx="7467600" cy="581025"/>
          </a:xfrm>
        </p:spPr>
        <p:txBody>
          <a:bodyPr>
            <a:normAutofit/>
          </a:bodyPr>
          <a:lstStyle/>
          <a:p>
            <a:pPr algn="ctr" eaLnBrk="1" hangingPunct="1">
              <a:defRPr/>
            </a:pPr>
            <a:r>
              <a:rPr lang="zh-CN" altLang="en-US" dirty="0">
                <a:solidFill>
                  <a:schemeClr val="tx1"/>
                </a:solidFill>
                <a:latin typeface="+mn-ea"/>
                <a:ea typeface="+mn-ea"/>
                <a:sym typeface="+mn-ea"/>
              </a:rPr>
              <a:t>第三章 </a:t>
            </a:r>
            <a:r>
              <a:rPr lang="zh-CN" altLang="en-US" sz="3200" b="1" dirty="0">
                <a:solidFill>
                  <a:schemeClr val="tx1"/>
                </a:solidFill>
                <a:latin typeface="+mn-ea"/>
                <a:ea typeface="+mn-ea"/>
              </a:rPr>
              <a:t>晶体结构与性质</a:t>
            </a:r>
          </a:p>
        </p:txBody>
      </p:sp>
      <p:graphicFrame>
        <p:nvGraphicFramePr>
          <p:cNvPr id="5" name="表格 4"/>
          <p:cNvGraphicFramePr>
            <a:graphicFrameLocks noGrp="1"/>
          </p:cNvGraphicFramePr>
          <p:nvPr>
            <p:extLst>
              <p:ext uri="{D42A27DB-BD31-4B8C-83A1-F6EECF244321}">
                <p14:modId xmlns:p14="http://schemas.microsoft.com/office/powerpoint/2010/main" val="132563230"/>
              </p:ext>
            </p:extLst>
          </p:nvPr>
        </p:nvGraphicFramePr>
        <p:xfrm>
          <a:off x="63119" y="672949"/>
          <a:ext cx="8610600" cy="5192249"/>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528809">
                <a:tc>
                  <a:txBody>
                    <a:bodyPr/>
                    <a:lstStyle/>
                    <a:p>
                      <a:pPr indent="266700" algn="ctr">
                        <a:spcAft>
                          <a:spcPts val="0"/>
                        </a:spcAft>
                      </a:pPr>
                      <a:r>
                        <a:rPr lang="en-US" sz="2400" b="1" kern="100" dirty="0" smtClean="0">
                          <a:solidFill>
                            <a:srgbClr val="000000"/>
                          </a:solidFill>
                          <a:effectLst/>
                          <a:latin typeface="Times New Roman" panose="02020603050405020304" pitchFamily="18" charset="0"/>
                          <a:ea typeface="宋体" panose="02010600030101010101" pitchFamily="2" charset="-122"/>
                        </a:rPr>
                        <a:t>2017</a:t>
                      </a:r>
                      <a:r>
                        <a:rPr lang="zh-CN" sz="2400" b="1" kern="100" dirty="0" smtClean="0">
                          <a:solidFill>
                            <a:srgbClr val="000000"/>
                          </a:solidFill>
                          <a:effectLst/>
                          <a:latin typeface="Times New Roman" panose="02020603050405020304" pitchFamily="18" charset="0"/>
                          <a:ea typeface="宋体" panose="02010600030101010101" pitchFamily="2" charset="-122"/>
                        </a:rPr>
                        <a:t>年</a:t>
                      </a:r>
                      <a:r>
                        <a:rPr lang="en-US" altLang="zh-CN" sz="2400" b="1" kern="100" dirty="0" smtClean="0">
                          <a:solidFill>
                            <a:srgbClr val="000000"/>
                          </a:solidFill>
                          <a:effectLst/>
                          <a:latin typeface="Times New Roman" panose="02020603050405020304" pitchFamily="18" charset="0"/>
                          <a:ea typeface="宋体" panose="02010600030101010101" pitchFamily="2" charset="-122"/>
                        </a:rPr>
                        <a:t>---2019</a:t>
                      </a:r>
                      <a:r>
                        <a:rPr lang="zh-CN" altLang="en-US" sz="2400" b="1" kern="100" dirty="0" smtClean="0">
                          <a:solidFill>
                            <a:srgbClr val="000000"/>
                          </a:solidFill>
                          <a:effectLst/>
                          <a:latin typeface="Times New Roman" panose="02020603050405020304" pitchFamily="18" charset="0"/>
                          <a:ea typeface="宋体" panose="02010600030101010101" pitchFamily="2" charset="-122"/>
                        </a:rPr>
                        <a:t>年</a:t>
                      </a:r>
                      <a:r>
                        <a:rPr lang="zh-CN" sz="2400" b="1" kern="100" dirty="0" smtClean="0">
                          <a:solidFill>
                            <a:srgbClr val="000000"/>
                          </a:solidFill>
                          <a:effectLst/>
                          <a:latin typeface="Times New Roman" panose="02020603050405020304" pitchFamily="18" charset="0"/>
                          <a:ea typeface="宋体" panose="02010600030101010101" pitchFamily="2" charset="-122"/>
                        </a:rPr>
                        <a:t>考试</a:t>
                      </a:r>
                      <a:r>
                        <a:rPr lang="zh-CN" sz="2400" b="1" kern="100" dirty="0">
                          <a:solidFill>
                            <a:srgbClr val="000000"/>
                          </a:solidFill>
                          <a:effectLst/>
                          <a:latin typeface="Times New Roman" panose="02020603050405020304" pitchFamily="18" charset="0"/>
                          <a:ea typeface="宋体" panose="02010600030101010101" pitchFamily="2" charset="-122"/>
                        </a:rPr>
                        <a:t>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indent="266700" algn="ctr">
                        <a:spcAft>
                          <a:spcPts val="0"/>
                        </a:spcAft>
                      </a:pPr>
                      <a:r>
                        <a:rPr lang="en-US" sz="2400" b="1" kern="100" dirty="0">
                          <a:solidFill>
                            <a:srgbClr val="000000"/>
                          </a:solidFill>
                          <a:effectLst/>
                          <a:latin typeface="Times New Roman" panose="02020603050405020304" pitchFamily="18" charset="0"/>
                          <a:ea typeface="宋体" panose="02010600030101010101" pitchFamily="2" charset="-122"/>
                        </a:rPr>
                        <a:t>2016</a:t>
                      </a:r>
                      <a:r>
                        <a:rPr lang="zh-CN" altLang="en-US" sz="2400" b="1" kern="100" dirty="0">
                          <a:solidFill>
                            <a:srgbClr val="000000"/>
                          </a:solidFill>
                          <a:effectLst/>
                          <a:latin typeface="Times New Roman" panose="02020603050405020304" pitchFamily="18" charset="0"/>
                          <a:ea typeface="宋体" panose="02010600030101010101" pitchFamily="2" charset="-122"/>
                        </a:rPr>
                        <a:t>年</a:t>
                      </a:r>
                      <a:r>
                        <a:rPr lang="zh-CN" sz="2400" b="1" kern="100" dirty="0">
                          <a:solidFill>
                            <a:srgbClr val="000000"/>
                          </a:solidFill>
                          <a:effectLst/>
                          <a:latin typeface="Times New Roman" panose="02020603050405020304" pitchFamily="18" charset="0"/>
                          <a:ea typeface="宋体" panose="02010600030101010101" pitchFamily="2" charset="-122"/>
                        </a:rPr>
                        <a:t>考试大纲</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nchorCtr="1">
                    <a:lnL w="12700">
                      <a:solidFill>
                        <a:schemeClr val="tx1"/>
                      </a:solidFill>
                      <a:prstDash val="solid"/>
                    </a:lnL>
                    <a:noFill/>
                  </a:tcPr>
                </a:tc>
                <a:extLst>
                  <a:ext uri="{0D108BD9-81ED-4DB2-BD59-A6C34878D82A}">
                    <a16:rowId xmlns:a16="http://schemas.microsoft.com/office/drawing/2014/main" val="10000"/>
                  </a:ext>
                </a:extLst>
              </a:tr>
              <a:tr h="3818778">
                <a:tc>
                  <a:txBody>
                    <a:bodyPr/>
                    <a:lstStyle/>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9900FF"/>
                          </a:solidFill>
                          <a:effectLst/>
                          <a:latin typeface="楷体" panose="02010609060101010101" pitchFamily="49" charset="-122"/>
                          <a:ea typeface="楷体" panose="02010609060101010101" pitchFamily="49" charset="-122"/>
                          <a:cs typeface="+mn-cs"/>
                        </a:rPr>
                        <a:t>了解晶体的类型，</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了解不同类型晶体中结构微粒、微粒间作用力的区别。</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了解晶格能的概念，了解晶格能对离子晶体性质的影响。</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3</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9900FF"/>
                          </a:solidFill>
                          <a:effectLst/>
                          <a:latin typeface="楷体" panose="02010609060101010101" pitchFamily="49" charset="-122"/>
                          <a:ea typeface="楷体" panose="02010609060101010101" pitchFamily="49" charset="-122"/>
                          <a:cs typeface="+mn-cs"/>
                        </a:rPr>
                        <a:t>了解分子晶体结构与性质的关系。</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4</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）了解原子晶体的特征，能描述金刚石、二氧化硅等原子晶体的结构与性质的关系。</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5</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）理解金属键的含义，能用金属键理论解释金属的一些物理性质。</a:t>
                      </a:r>
                      <a:r>
                        <a:rPr lang="zh-CN" altLang="zh-CN" sz="2000" b="1" kern="1200" dirty="0">
                          <a:solidFill>
                            <a:srgbClr val="9900FF"/>
                          </a:solidFill>
                          <a:effectLst/>
                          <a:latin typeface="楷体" panose="02010609060101010101" pitchFamily="49" charset="-122"/>
                          <a:ea typeface="楷体" panose="02010609060101010101" pitchFamily="49" charset="-122"/>
                          <a:cs typeface="+mn-cs"/>
                        </a:rPr>
                        <a:t>了解金属晶体常见的堆积方式。</a:t>
                      </a: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6</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zh-CN" altLang="zh-CN" sz="2000" b="1" kern="1200" dirty="0">
                          <a:solidFill>
                            <a:srgbClr val="FF0000"/>
                          </a:solidFill>
                          <a:effectLst/>
                          <a:latin typeface="楷体" panose="02010609060101010101" pitchFamily="49" charset="-122"/>
                          <a:ea typeface="楷体" panose="02010609060101010101" pitchFamily="49" charset="-122"/>
                          <a:cs typeface="+mn-cs"/>
                        </a:rPr>
                        <a:t>了解晶胞的概念，能根据晶胞确定晶体的组成并进行相关的计算</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endParaRPr lang="zh-CN" altLang="en-US" sz="2000" b="1" dirty="0">
                        <a:latin typeface="楷体" panose="02010609060101010101" pitchFamily="49" charset="-122"/>
                        <a:ea typeface="楷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1</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）了解分子晶体与原子晶体、离子晶体、金属晶体的结构微粒、微粒间作用力的区别。</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2</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）了解原子晶体的特征，能描述金刚石、二氧化硅等原子晶体的结构与性质的关系。</a:t>
                      </a:r>
                      <a:endParaRPr lang="en-US" altLang="zh-CN" sz="2000" b="1" kern="1200" dirty="0">
                        <a:solidFill>
                          <a:schemeClr val="dk1"/>
                        </a:solidFill>
                        <a:effectLst/>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2000" b="1" kern="1200" dirty="0">
                        <a:solidFill>
                          <a:schemeClr val="dk1"/>
                        </a:solidFill>
                        <a:effectLst/>
                        <a:latin typeface="楷体" panose="02010609060101010101" pitchFamily="49" charset="-122"/>
                        <a:ea typeface="楷体" panose="02010609060101010101" pitchFamily="49" charset="-122"/>
                        <a:cs typeface="+mn-cs"/>
                      </a:endParaRPr>
                    </a:p>
                    <a:p>
                      <a:r>
                        <a:rPr lang="zh-CN" altLang="zh-CN" sz="2000" b="1" kern="1200" dirty="0">
                          <a:solidFill>
                            <a:schemeClr val="dk1"/>
                          </a:solidFill>
                          <a:effectLst/>
                          <a:latin typeface="楷体" panose="02010609060101010101" pitchFamily="49" charset="-122"/>
                          <a:ea typeface="楷体" panose="02010609060101010101" pitchFamily="49" charset="-122"/>
                          <a:cs typeface="+mn-cs"/>
                        </a:rPr>
                        <a:t>（</a:t>
                      </a:r>
                      <a:r>
                        <a:rPr lang="en-US" altLang="zh-CN" sz="2000" b="1" kern="1200" dirty="0">
                          <a:solidFill>
                            <a:schemeClr val="dk1"/>
                          </a:solidFill>
                          <a:effectLst/>
                          <a:latin typeface="楷体" panose="02010609060101010101" pitchFamily="49" charset="-122"/>
                          <a:ea typeface="楷体" panose="02010609060101010101" pitchFamily="49" charset="-122"/>
                          <a:cs typeface="+mn-cs"/>
                        </a:rPr>
                        <a:t>3</a:t>
                      </a:r>
                      <a:r>
                        <a:rPr lang="zh-CN" altLang="zh-CN" sz="2000" b="1" kern="1200" dirty="0">
                          <a:solidFill>
                            <a:schemeClr val="dk1"/>
                          </a:solidFill>
                          <a:effectLst/>
                          <a:latin typeface="楷体" panose="02010609060101010101" pitchFamily="49" charset="-122"/>
                          <a:ea typeface="楷体" panose="02010609060101010101" pitchFamily="49" charset="-122"/>
                          <a:cs typeface="+mn-cs"/>
                        </a:rPr>
                        <a:t>）理解金属键的含义，能用金属键理论解释金属的一些物理性质。</a:t>
                      </a:r>
                    </a:p>
                    <a:p>
                      <a:endParaRPr lang="zh-CN" altLang="en-US" sz="2000" b="1" dirty="0">
                        <a:latin typeface="楷体" panose="02010609060101010101" pitchFamily="49" charset="-122"/>
                        <a:ea typeface="楷体" panose="02010609060101010101" pitchFamily="49" charset="-122"/>
                      </a:endParaRPr>
                    </a:p>
                  </a:txBody>
                  <a:tcPr>
                    <a:lnL w="12700">
                      <a:solidFill>
                        <a:schemeClr val="tx1"/>
                      </a:solidFill>
                      <a:prstDash val="solid"/>
                    </a:lnL>
                    <a:noFill/>
                  </a:tcPr>
                </a:tc>
                <a:extLst>
                  <a:ext uri="{0D108BD9-81ED-4DB2-BD59-A6C34878D82A}">
                    <a16:rowId xmlns:a16="http://schemas.microsoft.com/office/drawing/2014/main" val="10001"/>
                  </a:ext>
                </a:extLst>
              </a:tr>
            </a:tbl>
          </a:graphicData>
        </a:graphic>
      </p:graphicFrame>
      <p:sp>
        <p:nvSpPr>
          <p:cNvPr id="8" name="椭圆 41995"/>
          <p:cNvSpPr>
            <a:spLocks noChangeArrowheads="1"/>
          </p:cNvSpPr>
          <p:nvPr/>
        </p:nvSpPr>
        <p:spPr bwMode="auto">
          <a:xfrm>
            <a:off x="35496" y="4755004"/>
            <a:ext cx="4332923" cy="1224135"/>
          </a:xfrm>
          <a:prstGeom prst="ellipse">
            <a:avLst/>
          </a:prstGeom>
          <a:noFill/>
          <a:ln w="25400">
            <a:solidFill>
              <a:srgbClr val="FF00FF"/>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600" b="1" dirty="0">
              <a:solidFill>
                <a:srgbClr val="FF0000"/>
              </a:solidFill>
              <a:latin typeface="Tahoma" panose="020B0604030504040204" pitchFamily="34" charset="0"/>
            </a:endParaRPr>
          </a:p>
          <a:p>
            <a:pPr eaLnBrk="1" hangingPunct="1">
              <a:spcBef>
                <a:spcPct val="0"/>
              </a:spcBef>
              <a:buClrTx/>
              <a:buFont typeface="Arial" panose="020B0604020202020204" pitchFamily="34" charset="0"/>
              <a:buNone/>
            </a:pPr>
            <a:r>
              <a:rPr lang="zh-CN" altLang="en-US" sz="1600" b="1" dirty="0">
                <a:solidFill>
                  <a:srgbClr val="FF0000"/>
                </a:solidFill>
                <a:latin typeface="Tahoma" panose="020B0604030504040204" pitchFamily="34" charset="0"/>
              </a:rPr>
              <a:t>                                 </a:t>
            </a:r>
          </a:p>
        </p:txBody>
      </p:sp>
      <p:sp>
        <p:nvSpPr>
          <p:cNvPr id="9" name="椭圆 41995"/>
          <p:cNvSpPr>
            <a:spLocks noChangeArrowheads="1"/>
          </p:cNvSpPr>
          <p:nvPr/>
        </p:nvSpPr>
        <p:spPr bwMode="auto">
          <a:xfrm>
            <a:off x="35496" y="2000492"/>
            <a:ext cx="4571855" cy="1224136"/>
          </a:xfrm>
          <a:prstGeom prst="ellipse">
            <a:avLst/>
          </a:prstGeom>
          <a:noFill/>
          <a:ln w="25400">
            <a:solidFill>
              <a:srgbClr val="FF00FF"/>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 typeface="Arial" panose="020B0604020202020204" pitchFamily="34" charset="0"/>
              <a:buNone/>
            </a:pPr>
            <a:endParaRPr lang="zh-CN" altLang="en-US" sz="1600" b="1" dirty="0">
              <a:solidFill>
                <a:srgbClr val="FF0000"/>
              </a:solidFill>
              <a:latin typeface="Tahoma" panose="020B0604030504040204" pitchFamily="34" charset="0"/>
            </a:endParaRPr>
          </a:p>
          <a:p>
            <a:pPr eaLnBrk="1" hangingPunct="1">
              <a:spcBef>
                <a:spcPct val="0"/>
              </a:spcBef>
              <a:buClrTx/>
              <a:buFont typeface="Arial" panose="020B0604020202020204" pitchFamily="34" charset="0"/>
              <a:buNone/>
            </a:pPr>
            <a:r>
              <a:rPr lang="zh-CN" altLang="en-US" sz="1600" b="1" dirty="0">
                <a:solidFill>
                  <a:srgbClr val="FF0000"/>
                </a:solidFill>
                <a:latin typeface="Tahoma" panose="020B0604030504040204" pitchFamily="34" charset="0"/>
              </a:rPr>
              <a:t>                                 </a:t>
            </a:r>
          </a:p>
        </p:txBody>
      </p:sp>
      <p:pic>
        <p:nvPicPr>
          <p:cNvPr id="2" name="图片 1"/>
          <p:cNvPicPr>
            <a:picLocks noChangeAspect="1"/>
          </p:cNvPicPr>
          <p:nvPr/>
        </p:nvPicPr>
        <p:blipFill>
          <a:blip r:embed="rId3"/>
          <a:stretch>
            <a:fillRect/>
          </a:stretch>
        </p:blipFill>
        <p:spPr>
          <a:xfrm>
            <a:off x="4211809" y="714218"/>
            <a:ext cx="4989150" cy="4638371"/>
          </a:xfrm>
          <a:prstGeom prst="rect">
            <a:avLst/>
          </a:prstGeom>
        </p:spPr>
      </p:pic>
      <p:sp>
        <p:nvSpPr>
          <p:cNvPr id="11" name="内容占位符 2"/>
          <p:cNvSpPr txBox="1">
            <a:spLocks/>
          </p:cNvSpPr>
          <p:nvPr/>
        </p:nvSpPr>
        <p:spPr>
          <a:xfrm>
            <a:off x="79223" y="5562034"/>
            <a:ext cx="8820785" cy="1292994"/>
          </a:xfrm>
          <a:prstGeom prst="rect">
            <a:avLst/>
          </a:prstGeom>
          <a:solidFill>
            <a:schemeClr val="tx2">
              <a:lumMod val="20000"/>
              <a:lumOff val="80000"/>
            </a:schemeClr>
          </a:solidFill>
          <a:ln w="9525">
            <a:noFill/>
          </a:ln>
        </p:spPr>
        <p:txBody>
          <a:bodyPr>
            <a:normAutofit lnSpcReduction="10000"/>
          </a:bodyPr>
          <a:lstStyle>
            <a:lvl1pPr marL="357505" indent="-357505" algn="just" rtl="0" eaLnBrk="0" fontAlgn="base" hangingPunct="0">
              <a:lnSpc>
                <a:spcPct val="110000"/>
              </a:lnSpc>
              <a:spcBef>
                <a:spcPts val="1800"/>
              </a:spcBef>
              <a:spcAft>
                <a:spcPct val="0"/>
              </a:spcAft>
              <a:buSzPct val="80000"/>
              <a:buBlip>
                <a:blip r:embed="rId4"/>
              </a:buBlip>
              <a:defRPr sz="2000" b="1" kern="1200">
                <a:solidFill>
                  <a:srgbClr val="007995"/>
                </a:solidFill>
                <a:latin typeface="Arial" panose="020B0604020202020204" pitchFamily="34" charset="0"/>
                <a:ea typeface="幼圆" panose="02010509060101010101" pitchFamily="49" charset="-122"/>
                <a:cs typeface="幼圆" panose="02010509060101010101" pitchFamily="49" charset="-122"/>
              </a:defRPr>
            </a:lvl1pPr>
            <a:lvl2pPr marL="357505" indent="-285750" algn="just" rtl="0" eaLnBrk="0" fontAlgn="base" hangingPunct="0">
              <a:lnSpc>
                <a:spcPct val="130000"/>
              </a:lnSpc>
              <a:spcBef>
                <a:spcPts val="200"/>
              </a:spcBef>
              <a:spcAft>
                <a:spcPts val="800"/>
              </a:spcAft>
              <a:buFont typeface="宋体-方正超大字符集"/>
              <a:buChar char=" "/>
              <a:defRPr sz="1600" kern="1200">
                <a:solidFill>
                  <a:srgbClr val="898D91"/>
                </a:solidFill>
                <a:latin typeface="宋体-方正超大字符集" pitchFamily="65" charset="-122"/>
                <a:ea typeface="宋体-方正超大字符集" pitchFamily="65" charset="-122"/>
                <a:cs typeface="宋体-方正超大字符集"/>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宋体-方正超大字符集"/>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宋体-方正超大字符集"/>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olidFill>
                  <a:srgbClr val="C00000"/>
                </a:solidFill>
                <a:latin typeface="Times New Roman" panose="02020603050405020304" pitchFamily="18" charset="0"/>
                <a:ea typeface="黑体" panose="02010600030101010101" pitchFamily="2" charset="-122"/>
                <a:sym typeface="+mn-ea"/>
              </a:rPr>
              <a:t>结构题：</a:t>
            </a:r>
            <a:r>
              <a:rPr lang="zh-CN" altLang="en-US" sz="2400" dirty="0" smtClean="0">
                <a:latin typeface="楷体" panose="02010609060101010101" pitchFamily="49" charset="-122"/>
                <a:ea typeface="楷体" panose="02010609060101010101" pitchFamily="49" charset="-122"/>
              </a:rPr>
              <a:t>核心内容变化不大，修订目的是体现</a:t>
            </a:r>
            <a:r>
              <a:rPr lang="zh-CN" altLang="en-US" sz="2400" dirty="0" smtClean="0">
                <a:solidFill>
                  <a:srgbClr val="9900FF"/>
                </a:solidFill>
                <a:latin typeface="楷体" panose="02010609060101010101" pitchFamily="49" charset="-122"/>
                <a:ea typeface="楷体" panose="02010609060101010101" pitchFamily="49" charset="-122"/>
              </a:rPr>
              <a:t>素养</a:t>
            </a:r>
            <a:r>
              <a:rPr lang="zh-CN" altLang="en-US" sz="2400" dirty="0" smtClean="0">
                <a:latin typeface="楷体" panose="02010609060101010101" pitchFamily="49" charset="-122"/>
                <a:ea typeface="楷体" panose="02010609060101010101" pitchFamily="49" charset="-122"/>
              </a:rPr>
              <a:t>要求，凸显育人导向，与新课程标准理念衔接，突出“</a:t>
            </a:r>
            <a:r>
              <a:rPr lang="zh-CN" altLang="en-US" sz="2400" dirty="0" smtClean="0">
                <a:solidFill>
                  <a:srgbClr val="FF0000"/>
                </a:solidFill>
                <a:latin typeface="楷体" panose="02010609060101010101" pitchFamily="49" charset="-122"/>
                <a:ea typeface="楷体" panose="02010609060101010101" pitchFamily="49" charset="-122"/>
              </a:rPr>
              <a:t>必备知识、关键能力、学科素养、核心价值</a:t>
            </a:r>
            <a:r>
              <a:rPr lang="zh-CN" altLang="en-US" sz="2400" dirty="0" smtClean="0">
                <a:latin typeface="楷体" panose="02010609060101010101" pitchFamily="49" charset="-122"/>
                <a:ea typeface="楷体" panose="02010609060101010101" pitchFamily="49" charset="-122"/>
              </a:rPr>
              <a:t>”的层次与关系。</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1">
                                            <p:bg/>
                                          </p:spTgt>
                                        </p:tgtEl>
                                        <p:attrNameLst>
                                          <p:attrName>style.visibility</p:attrName>
                                        </p:attrNameLst>
                                      </p:cBhvr>
                                      <p:to>
                                        <p:strVal val="visible"/>
                                      </p:to>
                                    </p:set>
                                    <p:animEffect transition="in" filter="diamond(in)">
                                      <p:cBhvr>
                                        <p:cTn id="24" dur="2000"/>
                                        <p:tgtEl>
                                          <p:spTgt spid="11">
                                            <p:bg/>
                                          </p:spTgt>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Effect transition="in" filter="diamond(in)">
                                      <p:cBhvr>
                                        <p:cTn id="29"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1"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3"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2390" y="176302"/>
            <a:ext cx="4818082" cy="2604626"/>
          </a:xfrm>
          <a:prstGeom prst="rect">
            <a:avLst/>
          </a:prstGeom>
          <a:noFill/>
          <a:ln>
            <a:solidFill>
              <a:srgbClr val="3333FF"/>
            </a:solidFill>
          </a:ln>
          <a:extLst>
            <a:ext uri="{909E8E84-426E-40DD-AFC4-6F175D3DCCD1}">
              <a14:hiddenFill xmlns:a14="http://schemas.microsoft.com/office/drawing/2010/main">
                <a:solidFill>
                  <a:srgbClr val="FFFFFF"/>
                </a:solidFill>
              </a14:hiddenFill>
            </a:ext>
          </a:extLst>
        </p:spPr>
      </p:pic>
      <p:sp>
        <p:nvSpPr>
          <p:cNvPr id="4" name="矩形 3"/>
          <p:cNvSpPr/>
          <p:nvPr/>
        </p:nvSpPr>
        <p:spPr>
          <a:xfrm>
            <a:off x="179512" y="210849"/>
            <a:ext cx="4572000" cy="523220"/>
          </a:xfrm>
          <a:prstGeom prst="rect">
            <a:avLst/>
          </a:prstGeom>
        </p:spPr>
        <p:txBody>
          <a:bodyPr>
            <a:spAutoFit/>
          </a:bodyPr>
          <a:lstStyle/>
          <a:p>
            <a:pPr eaLnBrk="1" hangingPunct="1"/>
            <a:r>
              <a:rPr lang="en-US" altLang="zh-CN" sz="2800" b="1" dirty="0" smtClean="0">
                <a:solidFill>
                  <a:schemeClr val="dk1"/>
                </a:solidFill>
                <a:latin typeface="黑体" panose="02010600030101010101" pitchFamily="2" charset="-122"/>
                <a:ea typeface="黑体" panose="02010600030101010101" pitchFamily="2" charset="-122"/>
              </a:rPr>
              <a:t>3.</a:t>
            </a:r>
            <a:r>
              <a:rPr lang="zh-CN" altLang="en-US" sz="2800" b="1" dirty="0" smtClean="0">
                <a:solidFill>
                  <a:schemeClr val="dk1"/>
                </a:solidFill>
                <a:latin typeface="黑体" panose="02010600030101010101" pitchFamily="2" charset="-122"/>
                <a:ea typeface="黑体" panose="02010600030101010101" pitchFamily="2" charset="-122"/>
              </a:rPr>
              <a:t>晶胞相关计算</a:t>
            </a:r>
            <a:endParaRPr lang="zh-CN" altLang="zh-CN" sz="2800" b="1" dirty="0">
              <a:solidFill>
                <a:schemeClr val="dk1"/>
              </a:solidFill>
            </a:endParaRPr>
          </a:p>
        </p:txBody>
      </p:sp>
      <p:pic>
        <p:nvPicPr>
          <p:cNvPr id="5" name="图片 4"/>
          <p:cNvPicPr>
            <a:picLocks noChangeAspect="1"/>
          </p:cNvPicPr>
          <p:nvPr/>
        </p:nvPicPr>
        <p:blipFill>
          <a:blip r:embed="rId3"/>
          <a:stretch>
            <a:fillRect/>
          </a:stretch>
        </p:blipFill>
        <p:spPr>
          <a:xfrm>
            <a:off x="175505" y="1302005"/>
            <a:ext cx="2865261" cy="2671006"/>
          </a:xfrm>
          <a:prstGeom prst="rect">
            <a:avLst/>
          </a:prstGeom>
        </p:spPr>
      </p:pic>
      <p:pic>
        <p:nvPicPr>
          <p:cNvPr id="7" name="图片 6"/>
          <p:cNvPicPr>
            <a:picLocks noChangeAspect="1"/>
          </p:cNvPicPr>
          <p:nvPr/>
        </p:nvPicPr>
        <p:blipFill>
          <a:blip r:embed="rId4"/>
          <a:stretch>
            <a:fillRect/>
          </a:stretch>
        </p:blipFill>
        <p:spPr>
          <a:xfrm>
            <a:off x="395536" y="4293096"/>
            <a:ext cx="2781300" cy="2324100"/>
          </a:xfrm>
          <a:prstGeom prst="rect">
            <a:avLst/>
          </a:prstGeom>
        </p:spPr>
      </p:pic>
      <p:sp>
        <p:nvSpPr>
          <p:cNvPr id="8" name="椭圆 7"/>
          <p:cNvSpPr/>
          <p:nvPr/>
        </p:nvSpPr>
        <p:spPr>
          <a:xfrm>
            <a:off x="1475656" y="1340768"/>
            <a:ext cx="1080120" cy="936104"/>
          </a:xfrm>
          <a:prstGeom prst="ellipse">
            <a:avLst/>
          </a:prstGeom>
          <a:noFill/>
        </p:spPr>
        <p:txBody>
          <a:bodyPr wrap="none" lIns="91440" tIns="45720" rIns="91440" bIns="45720" rtlCol="0" anchor="ctr">
            <a:spAutoFit/>
          </a:bodyPr>
          <a:lstStyle/>
          <a:p>
            <a:pPr algn="ctr"/>
            <a:endParaRPr lang="zh-CN" altLang="en-US"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1" name="文本框 10"/>
          <p:cNvSpPr txBox="1"/>
          <p:nvPr/>
        </p:nvSpPr>
        <p:spPr>
          <a:xfrm>
            <a:off x="5940152" y="3053094"/>
            <a:ext cx="2085165" cy="669286"/>
          </a:xfrm>
          <a:prstGeom prst="rect">
            <a:avLst/>
          </a:prstGeom>
          <a:noFill/>
        </p:spPr>
        <p:txBody>
          <a:bodyPr wrap="square" rtlCol="0">
            <a:spAutoFit/>
          </a:bodyPr>
          <a:lstStyle/>
          <a:p>
            <a:pPr>
              <a:lnSpc>
                <a:spcPct val="130000"/>
              </a:lnSpc>
            </a:pPr>
            <a:r>
              <a:rPr lang="zh-CN" altLang="en-US" sz="3200" b="1" dirty="0">
                <a:solidFill>
                  <a:srgbClr val="FF0000"/>
                </a:solidFill>
                <a:ea typeface="微软雅黑" panose="020B0503020204020204" pitchFamily="34" charset="-122"/>
              </a:rPr>
              <a:t>考</a:t>
            </a:r>
            <a:r>
              <a:rPr lang="zh-CN" altLang="en-US" sz="3200" b="1" dirty="0" smtClean="0">
                <a:solidFill>
                  <a:srgbClr val="FF0000"/>
                </a:solidFill>
                <a:ea typeface="微软雅黑" panose="020B0503020204020204" pitchFamily="34" charset="-122"/>
              </a:rPr>
              <a:t>型建模</a:t>
            </a:r>
            <a:endParaRPr lang="zh-CN" altLang="en-US" sz="3200" b="1" dirty="0" smtClean="0">
              <a:solidFill>
                <a:srgbClr val="FF0000"/>
              </a:solidFill>
              <a:ea typeface="微软雅黑" panose="020B0503020204020204" pitchFamily="34" charset="-122"/>
            </a:endParaRPr>
          </a:p>
        </p:txBody>
      </p:sp>
      <p:pic>
        <p:nvPicPr>
          <p:cNvPr id="12" name="图片 11"/>
          <p:cNvPicPr>
            <a:picLocks noChangeAspect="1"/>
          </p:cNvPicPr>
          <p:nvPr/>
        </p:nvPicPr>
        <p:blipFill>
          <a:blip r:embed="rId5"/>
          <a:stretch>
            <a:fillRect/>
          </a:stretch>
        </p:blipFill>
        <p:spPr>
          <a:xfrm>
            <a:off x="3121582" y="3722380"/>
            <a:ext cx="2038350" cy="1362075"/>
          </a:xfrm>
          <a:prstGeom prst="rect">
            <a:avLst/>
          </a:prstGeom>
        </p:spPr>
      </p:pic>
      <p:sp>
        <p:nvSpPr>
          <p:cNvPr id="13" name="文本框 12"/>
          <p:cNvSpPr txBox="1"/>
          <p:nvPr/>
        </p:nvSpPr>
        <p:spPr>
          <a:xfrm>
            <a:off x="5580112" y="3910200"/>
            <a:ext cx="3024336" cy="1309461"/>
          </a:xfrm>
          <a:prstGeom prst="rect">
            <a:avLst/>
          </a:prstGeom>
          <a:noFill/>
        </p:spPr>
        <p:txBody>
          <a:bodyPr wrap="square" rtlCol="0">
            <a:spAutoFit/>
          </a:bodyPr>
          <a:lstStyle/>
          <a:p>
            <a:pPr>
              <a:lnSpc>
                <a:spcPct val="130000"/>
              </a:lnSpc>
            </a:pPr>
            <a:r>
              <a:rPr lang="zh-CN" altLang="en-US" sz="3200" b="1" dirty="0" smtClean="0">
                <a:solidFill>
                  <a:srgbClr val="FF0000"/>
                </a:solidFill>
                <a:ea typeface="微软雅黑" panose="020B0503020204020204" pitchFamily="34" charset="-122"/>
              </a:rPr>
              <a:t>      取最小重复  </a:t>
            </a:r>
            <a:endParaRPr lang="en-US" altLang="zh-CN" sz="3200" b="1" dirty="0" smtClean="0">
              <a:solidFill>
                <a:srgbClr val="FF0000"/>
              </a:solidFill>
              <a:ea typeface="微软雅黑" panose="020B0503020204020204" pitchFamily="34" charset="-122"/>
            </a:endParaRPr>
          </a:p>
          <a:p>
            <a:pPr>
              <a:lnSpc>
                <a:spcPct val="130000"/>
              </a:lnSpc>
            </a:pPr>
            <a:r>
              <a:rPr lang="en-US" altLang="zh-CN" sz="3200" b="1" dirty="0">
                <a:solidFill>
                  <a:srgbClr val="FF0000"/>
                </a:solidFill>
                <a:ea typeface="微软雅黑" panose="020B0503020204020204" pitchFamily="34" charset="-122"/>
              </a:rPr>
              <a:t> </a:t>
            </a:r>
            <a:r>
              <a:rPr lang="en-US" altLang="zh-CN" sz="3200" b="1" dirty="0" smtClean="0">
                <a:solidFill>
                  <a:srgbClr val="FF0000"/>
                </a:solidFill>
                <a:ea typeface="微软雅黑" panose="020B0503020204020204" pitchFamily="34" charset="-122"/>
              </a:rPr>
              <a:t>     </a:t>
            </a:r>
            <a:r>
              <a:rPr lang="zh-CN" altLang="en-US" sz="3200" b="1" dirty="0" smtClean="0">
                <a:solidFill>
                  <a:srgbClr val="FF0000"/>
                </a:solidFill>
                <a:ea typeface="微软雅黑" panose="020B0503020204020204" pitchFamily="34" charset="-122"/>
              </a:rPr>
              <a:t>单位研究</a:t>
            </a:r>
            <a:endParaRPr lang="zh-CN" altLang="en-US" sz="3200" b="1" dirty="0" smtClean="0">
              <a:solidFill>
                <a:srgbClr val="FF0000"/>
              </a:solidFill>
              <a:ea typeface="微软雅黑" panose="020B0503020204020204" pitchFamily="34" charset="-122"/>
            </a:endParaRPr>
          </a:p>
        </p:txBody>
      </p:sp>
      <p:sp>
        <p:nvSpPr>
          <p:cNvPr id="14" name="椭圆 13"/>
          <p:cNvSpPr/>
          <p:nvPr/>
        </p:nvSpPr>
        <p:spPr>
          <a:xfrm>
            <a:off x="4913197" y="478439"/>
            <a:ext cx="1180998" cy="915494"/>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57150">
                <a:solidFill>
                  <a:srgbClr val="FF0000"/>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
        <p:nvSpPr>
          <p:cNvPr id="15" name="椭圆 14"/>
          <p:cNvSpPr/>
          <p:nvPr/>
        </p:nvSpPr>
        <p:spPr>
          <a:xfrm>
            <a:off x="3257652" y="3573016"/>
            <a:ext cx="1709499" cy="1746838"/>
          </a:xfrm>
          <a:prstGeom prst="ellipse">
            <a:avLst/>
          </a:prstGeom>
          <a:noFill/>
          <a:ln w="57150">
            <a:solidFill>
              <a:srgbClr val="3333FF"/>
            </a:solidFill>
          </a:ln>
        </p:spPr>
        <p:txBody>
          <a:bodyPr wrap="square" lIns="91440" tIns="45720" rIns="91440" bIns="45720" rtlCol="0" anchor="ctr">
            <a:spAutoFit/>
          </a:bodyPr>
          <a:lstStyle/>
          <a:p>
            <a:pPr algn="ctr"/>
            <a:endParaRPr lang="zh-CN" altLang="en-US" sz="6000" b="1" dirty="0" smtClean="0">
              <a:ln w="57150">
                <a:solidFill>
                  <a:srgbClr val="FF0000"/>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endParaRPr>
          </a:p>
        </p:txBody>
      </p:sp>
    </p:spTree>
    <p:extLst>
      <p:ext uri="{BB962C8B-B14F-4D97-AF65-F5344CB8AC3E}">
        <p14:creationId xmlns:p14="http://schemas.microsoft.com/office/powerpoint/2010/main" val="133362229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404664"/>
            <a:ext cx="8352928" cy="1200329"/>
          </a:xfrm>
          <a:prstGeom prst="rect">
            <a:avLst/>
          </a:prstGeom>
        </p:spPr>
        <p:txBody>
          <a:bodyPr wrap="square">
            <a:spAutoFit/>
          </a:bodyPr>
          <a:lstStyle/>
          <a:p>
            <a:r>
              <a:rPr lang="zh-CN" altLang="en-US" sz="2400" b="1" dirty="0" smtClean="0"/>
              <a:t>   立方</a:t>
            </a:r>
            <a:r>
              <a:rPr lang="zh-CN" altLang="en-US" sz="2400" b="1" dirty="0"/>
              <a:t>金刚石的晶胞如图7-1所示。画出以两个黑色碳原子为中心的C-C键及所连接的碳原子。</a:t>
            </a:r>
          </a:p>
          <a:p>
            <a:r>
              <a:rPr lang="zh-CN" altLang="en-US" sz="2400" b="1" dirty="0"/>
              <a:t> </a:t>
            </a:r>
          </a:p>
        </p:txBody>
      </p:sp>
      <p:pic>
        <p:nvPicPr>
          <p:cNvPr id="5" name="图片 4"/>
          <p:cNvPicPr>
            <a:picLocks noChangeAspect="1"/>
          </p:cNvPicPr>
          <p:nvPr/>
        </p:nvPicPr>
        <p:blipFill>
          <a:blip r:embed="rId2"/>
          <a:stretch>
            <a:fillRect/>
          </a:stretch>
        </p:blipFill>
        <p:spPr>
          <a:xfrm>
            <a:off x="1331640" y="1628800"/>
            <a:ext cx="2856612" cy="3312368"/>
          </a:xfrm>
          <a:prstGeom prst="rect">
            <a:avLst/>
          </a:prstGeom>
        </p:spPr>
      </p:pic>
      <p:pic>
        <p:nvPicPr>
          <p:cNvPr id="6" name="图片 5"/>
          <p:cNvPicPr>
            <a:picLocks noChangeAspect="1"/>
          </p:cNvPicPr>
          <p:nvPr/>
        </p:nvPicPr>
        <p:blipFill>
          <a:blip r:embed="rId3"/>
          <a:stretch>
            <a:fillRect/>
          </a:stretch>
        </p:blipFill>
        <p:spPr>
          <a:xfrm>
            <a:off x="5364088" y="1844824"/>
            <a:ext cx="3179225" cy="3531493"/>
          </a:xfrm>
          <a:prstGeom prst="rect">
            <a:avLst/>
          </a:prstGeom>
        </p:spPr>
      </p:pic>
    </p:spTree>
    <p:extLst>
      <p:ext uri="{BB962C8B-B14F-4D97-AF65-F5344CB8AC3E}">
        <p14:creationId xmlns:p14="http://schemas.microsoft.com/office/powerpoint/2010/main" val="204275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3" name="灯片编号占位符 3"/>
          <p:cNvSpPr>
            <a:spLocks noGrp="1"/>
          </p:cNvSpPr>
          <p:nvPr>
            <p:ph type="sldNum" sz="quarter" idx="4"/>
          </p:nvPr>
        </p:nvSpPr>
        <p:spPr>
          <a:xfrm>
            <a:off x="6813550" y="6305550"/>
            <a:ext cx="2133600" cy="476250"/>
          </a:xfrm>
        </p:spPr>
        <p:txBody>
          <a:bodyPr wrap="square" lIns="91440" tIns="45720" rIns="91440" bIns="45720" anchor="t"/>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buFont typeface="Arial" panose="020B0604020202020204" pitchFamily="34" charset="0"/>
              <a:buChar char="•"/>
            </a:pPr>
            <a:fld id="{9A0DB2DC-4C9A-4742-B13C-FB6460FD3503}" type="slidenum">
              <a:rPr lang="zh-CN" altLang="en-US" sz="2000" dirty="0">
                <a:latin typeface="Arial" panose="020B0604020202020204" pitchFamily="34" charset="0"/>
                <a:ea typeface="宋体" panose="02010600030101010101" pitchFamily="2" charset="-122"/>
              </a:rPr>
              <a:t>62</a:t>
            </a:fld>
            <a:endParaRPr lang="zh-CN" altLang="en-US" sz="2000" dirty="0">
              <a:latin typeface="Arial" panose="020B0604020202020204" pitchFamily="34" charset="0"/>
              <a:ea typeface="宋体" panose="02010600030101010101" pitchFamily="2" charset="-122"/>
            </a:endParaRPr>
          </a:p>
        </p:txBody>
      </p:sp>
      <p:sp>
        <p:nvSpPr>
          <p:cNvPr id="59394" name="Rectangle 4"/>
          <p:cNvSpPr/>
          <p:nvPr/>
        </p:nvSpPr>
        <p:spPr>
          <a:xfrm>
            <a:off x="758825" y="1869440"/>
            <a:ext cx="7143115" cy="1938020"/>
          </a:xfrm>
          <a:prstGeom prst="rect">
            <a:avLst/>
          </a:prstGeom>
          <a:noFill/>
          <a:ln w="9525">
            <a:noFill/>
          </a:ln>
        </p:spPr>
        <p:txBody>
          <a:bodyPr wrap="square" anchor="t">
            <a:spAutoFit/>
          </a:bodyPr>
          <a:lstStyle/>
          <a:p>
            <a:pPr eaLnBrk="0" hangingPunct="0">
              <a:buFont typeface="Arial" panose="020B0604020202020204" pitchFamily="34" charset="0"/>
              <a:buNone/>
            </a:pPr>
            <a:r>
              <a:rPr lang="en-US" altLang="zh-CN" sz="2000" b="1" dirty="0">
                <a:latin typeface="Times New Roman" panose="02020603050405020304" pitchFamily="18" charset="0"/>
                <a:ea typeface="宋体" panose="02010600030101010101" pitchFamily="2" charset="-122"/>
              </a:rPr>
              <a:t>35</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化学</a:t>
            </a:r>
            <a:r>
              <a:rPr lang="en-US" altLang="zh-CN" sz="2000" b="1" dirty="0">
                <a:latin typeface="Times New Roman" panose="02020603050405020304" pitchFamily="18" charset="0"/>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选修</a:t>
            </a:r>
            <a:r>
              <a:rPr lang="en-US" altLang="zh-CN" sz="2000" b="1" dirty="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：物质结构与性质</a:t>
            </a:r>
            <a:r>
              <a:rPr lang="en-US" altLang="zh-CN" sz="2000" b="1" dirty="0">
                <a:latin typeface="Times New Roman" panose="02020603050405020304" pitchFamily="18" charset="0"/>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15</a:t>
            </a:r>
            <a:r>
              <a:rPr lang="zh-CN" altLang="en-US" sz="2000" b="1" dirty="0">
                <a:latin typeface="Times New Roman" panose="02020603050405020304" pitchFamily="18" charset="0"/>
                <a:ea typeface="宋体" panose="02010600030101010101" pitchFamily="2" charset="-122"/>
              </a:rPr>
              <a:t>分）</a:t>
            </a:r>
          </a:p>
          <a:p>
            <a:pPr eaLnBrk="0" hangingPunct="0">
              <a:buFont typeface="Arial" panose="020B0604020202020204" pitchFamily="34" charset="0"/>
              <a:buNone/>
            </a:pPr>
            <a:r>
              <a:rPr lang="zh-CN" altLang="en-US" sz="2000" b="1" dirty="0">
                <a:latin typeface="Times New Roman" panose="02020603050405020304" pitchFamily="18" charset="0"/>
                <a:ea typeface="宋体" panose="02010600030101010101" pitchFamily="2" charset="-122"/>
              </a:rPr>
              <a:t>钾和碘的相关化合物在化工、医药、材料等领域有着广泛的应用。回答下列问题：</a:t>
            </a:r>
          </a:p>
          <a:p>
            <a:pPr eaLnBrk="0" hangingPunct="0">
              <a:buFont typeface="Arial" panose="020B0604020202020204" pitchFamily="34" charset="0"/>
              <a:buNone/>
            </a:pP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）元素</a:t>
            </a:r>
            <a:r>
              <a:rPr lang="en-US" altLang="zh-CN" sz="2000" b="1" dirty="0">
                <a:latin typeface="Times New Roman" panose="02020603050405020304" pitchFamily="18" charset="0"/>
                <a:ea typeface="宋体" panose="02010600030101010101" pitchFamily="2" charset="-122"/>
              </a:rPr>
              <a:t>K</a:t>
            </a:r>
            <a:r>
              <a:rPr lang="zh-CN" altLang="en-US" sz="2000" b="1" dirty="0">
                <a:latin typeface="Times New Roman" panose="02020603050405020304" pitchFamily="18" charset="0"/>
                <a:ea typeface="宋体" panose="02010600030101010101" pitchFamily="2" charset="-122"/>
              </a:rPr>
              <a:t>的焰色反应呈紫红色，其中紫色对应的辐射波长为</a:t>
            </a:r>
            <a:r>
              <a:rPr lang="en-US" altLang="zh-CN" sz="2000" b="1" dirty="0">
                <a:latin typeface="Times New Roman" panose="02020603050405020304" pitchFamily="18" charset="0"/>
                <a:ea typeface="宋体" panose="02010600030101010101" pitchFamily="2" charset="-122"/>
              </a:rPr>
              <a:t>_______nm</a:t>
            </a:r>
            <a:r>
              <a:rPr lang="zh-CN" altLang="en-US" sz="2000" b="1" dirty="0">
                <a:latin typeface="Times New Roman" panose="02020603050405020304" pitchFamily="18" charset="0"/>
                <a:ea typeface="宋体" panose="02010600030101010101" pitchFamily="2" charset="-122"/>
              </a:rPr>
              <a:t>（填标号）。</a:t>
            </a:r>
          </a:p>
          <a:p>
            <a:pPr eaLnBrk="0" hangingPunct="0">
              <a:buFont typeface="Arial" panose="020B0604020202020204" pitchFamily="34" charset="0"/>
              <a:buNone/>
            </a:pPr>
            <a:r>
              <a:rPr lang="en-US" altLang="zh-CN" sz="2000" b="1" dirty="0">
                <a:latin typeface="Times New Roman" panose="02020603050405020304" pitchFamily="18" charset="0"/>
                <a:ea typeface="宋体" panose="02010600030101010101" pitchFamily="2" charset="-122"/>
              </a:rPr>
              <a:t>A</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404.4	B</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553.5      C</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589.2    D</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670.8     E.766.5</a:t>
            </a:r>
          </a:p>
        </p:txBody>
      </p:sp>
      <p:sp>
        <p:nvSpPr>
          <p:cNvPr id="59395" name="Rectangle 5"/>
          <p:cNvSpPr/>
          <p:nvPr/>
        </p:nvSpPr>
        <p:spPr>
          <a:xfrm>
            <a:off x="354330" y="5459413"/>
            <a:ext cx="8686800" cy="1322387"/>
          </a:xfrm>
          <a:prstGeom prst="rect">
            <a:avLst/>
          </a:prstGeom>
          <a:solidFill>
            <a:srgbClr val="FFFF00"/>
          </a:solidFill>
          <a:ln w="9525">
            <a:noFill/>
          </a:ln>
        </p:spPr>
        <p:txBody>
          <a:bodyPr anchor="t">
            <a:spAutoFit/>
          </a:bodyPr>
          <a:lstStyle/>
          <a:p>
            <a:pPr eaLnBrk="0" hangingPunct="0">
              <a:buFont typeface="Arial" panose="020B0604020202020204" pitchFamily="34" charset="0"/>
              <a:buNone/>
            </a:pPr>
            <a:r>
              <a:rPr lang="en-US" altLang="zh-CN" sz="2000" b="1" dirty="0">
                <a:solidFill>
                  <a:srgbClr val="FF0000"/>
                </a:solidFill>
                <a:latin typeface="Times New Roman" panose="02020603050405020304" pitchFamily="18" charset="0"/>
                <a:ea typeface="宋体" panose="02010600030101010101" pitchFamily="2" charset="-122"/>
              </a:rPr>
              <a:t>【</a:t>
            </a:r>
            <a:r>
              <a:rPr lang="zh-CN" altLang="en-US" sz="2000" b="1" dirty="0">
                <a:solidFill>
                  <a:srgbClr val="FF0000"/>
                </a:solidFill>
                <a:latin typeface="Times New Roman" panose="02020603050405020304" pitchFamily="18" charset="0"/>
                <a:ea typeface="宋体" panose="02010600030101010101" pitchFamily="2" charset="-122"/>
              </a:rPr>
              <a:t>参考答案</a:t>
            </a:r>
            <a:r>
              <a:rPr lang="en-US" altLang="zh-CN" sz="2000" b="1" dirty="0">
                <a:solidFill>
                  <a:srgbClr val="FF0000"/>
                </a:solidFill>
                <a:latin typeface="Times New Roman" panose="02020603050405020304" pitchFamily="18" charset="0"/>
                <a:ea typeface="宋体" panose="02010600030101010101" pitchFamily="2" charset="-122"/>
              </a:rPr>
              <a:t>】A (1</a:t>
            </a:r>
            <a:r>
              <a:rPr lang="zh-CN" altLang="en-US" sz="2000" b="1" dirty="0">
                <a:solidFill>
                  <a:srgbClr val="FF0000"/>
                </a:solidFill>
                <a:latin typeface="Times New Roman" panose="02020603050405020304" pitchFamily="18" charset="0"/>
                <a:ea typeface="宋体" panose="02010600030101010101" pitchFamily="2" charset="-122"/>
              </a:rPr>
              <a:t>分</a:t>
            </a:r>
            <a:r>
              <a:rPr lang="en-US" altLang="zh-CN" sz="2000" b="1" dirty="0">
                <a:solidFill>
                  <a:srgbClr val="FF0000"/>
                </a:solidFill>
                <a:latin typeface="Times New Roman" panose="02020603050405020304" pitchFamily="18" charset="0"/>
                <a:ea typeface="宋体" panose="02010600030101010101" pitchFamily="2" charset="-122"/>
              </a:rPr>
              <a:t>)   </a:t>
            </a:r>
            <a:r>
              <a:rPr lang="zh-CN" altLang="en-US" sz="2000" b="1" dirty="0">
                <a:latin typeface="Times New Roman" panose="02020603050405020304" pitchFamily="18" charset="0"/>
                <a:ea typeface="宋体" panose="02010600030101010101" pitchFamily="2" charset="-122"/>
              </a:rPr>
              <a:t>或 </a:t>
            </a:r>
            <a:r>
              <a:rPr lang="en-US" altLang="zh-CN" sz="2000" b="1" dirty="0">
                <a:latin typeface="Times New Roman" panose="02020603050405020304" pitchFamily="18" charset="0"/>
                <a:ea typeface="宋体" panose="02010600030101010101" pitchFamily="2" charset="-122"/>
              </a:rPr>
              <a:t>a </a:t>
            </a:r>
            <a:r>
              <a:rPr lang="zh-CN" altLang="en-US" sz="2000" b="1" dirty="0">
                <a:latin typeface="Times New Roman" panose="02020603050405020304" pitchFamily="18" charset="0"/>
                <a:ea typeface="宋体" panose="02010600030101010101" pitchFamily="2" charset="-122"/>
              </a:rPr>
              <a:t>、</a:t>
            </a:r>
            <a:r>
              <a:rPr lang="en-US" altLang="zh-CN" sz="2000" b="1" dirty="0">
                <a:latin typeface="Times New Roman" panose="02020603050405020304" pitchFamily="18" charset="0"/>
                <a:ea typeface="宋体" panose="02010600030101010101" pitchFamily="2" charset="-122"/>
              </a:rPr>
              <a:t>404.4   </a:t>
            </a:r>
            <a:r>
              <a:rPr lang="zh-CN" altLang="en-US" sz="2000" b="1" dirty="0">
                <a:solidFill>
                  <a:srgbClr val="FF0000"/>
                </a:solidFill>
                <a:latin typeface="Times New Roman" panose="02020603050405020304" pitchFamily="18" charset="0"/>
                <a:ea typeface="宋体" panose="02010600030101010101" pitchFamily="2" charset="-122"/>
              </a:rPr>
              <a:t>得分率：</a:t>
            </a:r>
            <a:r>
              <a:rPr lang="en-US" altLang="zh-CN" sz="2000" b="1" dirty="0">
                <a:solidFill>
                  <a:srgbClr val="FF0000"/>
                </a:solidFill>
                <a:latin typeface="Times New Roman" panose="02020603050405020304" pitchFamily="18" charset="0"/>
                <a:ea typeface="宋体" panose="02010600030101010101" pitchFamily="2" charset="-122"/>
              </a:rPr>
              <a:t>15% </a:t>
            </a:r>
            <a:r>
              <a:rPr lang="zh-CN" altLang="en-US" sz="2000" b="1" dirty="0">
                <a:solidFill>
                  <a:srgbClr val="FF0000"/>
                </a:solidFill>
                <a:latin typeface="Times New Roman" panose="02020603050405020304" pitchFamily="18" charset="0"/>
                <a:ea typeface="宋体" panose="02010600030101010101" pitchFamily="2" charset="-122"/>
              </a:rPr>
              <a:t>（粗略估计）</a:t>
            </a:r>
            <a:r>
              <a:rPr lang="en-US" altLang="zh-CN" sz="2000" b="1" dirty="0">
                <a:solidFill>
                  <a:srgbClr val="FF0000"/>
                </a:solidFill>
                <a:latin typeface="Times New Roman" panose="02020603050405020304" pitchFamily="18" charset="0"/>
                <a:ea typeface="宋体" panose="02010600030101010101" pitchFamily="2" charset="-122"/>
              </a:rPr>
              <a:t> </a:t>
            </a:r>
            <a:endParaRPr lang="zh-CN" altLang="en-US" sz="2000" b="1" dirty="0">
              <a:solidFill>
                <a:srgbClr val="FF0000"/>
              </a:solidFill>
              <a:latin typeface="Times New Roman" panose="02020603050405020304" pitchFamily="18" charset="0"/>
              <a:ea typeface="宋体" panose="02010600030101010101" pitchFamily="2" charset="-122"/>
            </a:endParaRPr>
          </a:p>
          <a:p>
            <a:pPr eaLnBrk="0" hangingPunct="0">
              <a:buFont typeface="Arial" panose="020B0604020202020204" pitchFamily="34" charset="0"/>
              <a:buNone/>
            </a:pPr>
            <a:r>
              <a:rPr lang="zh-CN" altLang="en-US" sz="2000" b="1" dirty="0">
                <a:latin typeface="Times New Roman" panose="02020603050405020304" pitchFamily="18" charset="0"/>
                <a:ea typeface="宋体" panose="02010600030101010101" pitchFamily="2" charset="-122"/>
              </a:rPr>
              <a:t> 常见错误：各种选择都有，错选</a:t>
            </a:r>
            <a:r>
              <a:rPr lang="en-US" altLang="zh-CN" sz="2000" b="1" dirty="0">
                <a:latin typeface="Times New Roman" panose="02020603050405020304" pitchFamily="18" charset="0"/>
                <a:ea typeface="宋体" panose="02010600030101010101" pitchFamily="2" charset="-122"/>
              </a:rPr>
              <a:t>E</a:t>
            </a:r>
            <a:r>
              <a:rPr lang="zh-CN" altLang="en-US" sz="2000" b="1" dirty="0">
                <a:latin typeface="Times New Roman" panose="02020603050405020304" pitchFamily="18" charset="0"/>
                <a:ea typeface="宋体" panose="02010600030101010101" pitchFamily="2" charset="-122"/>
              </a:rPr>
              <a:t>较多，甚至有部分多选</a:t>
            </a:r>
          </a:p>
          <a:p>
            <a:pPr eaLnBrk="0" hangingPunct="0">
              <a:buFont typeface="Arial" panose="020B0604020202020204" pitchFamily="34" charset="0"/>
              <a:buNone/>
            </a:pPr>
            <a:r>
              <a:rPr lang="zh-CN" altLang="en-US" sz="2000" b="1" dirty="0">
                <a:latin typeface="Times New Roman" panose="02020603050405020304" pitchFamily="18" charset="0"/>
                <a:ea typeface="宋体" panose="02010600030101010101" pitchFamily="2" charset="-122"/>
              </a:rPr>
              <a:t>错误原因：</a:t>
            </a:r>
            <a:r>
              <a:rPr lang="zh-CN" altLang="en-US" sz="2000" b="1" dirty="0">
                <a:solidFill>
                  <a:srgbClr val="0070C0"/>
                </a:solidFill>
                <a:latin typeface="Times New Roman" panose="02020603050405020304" pitchFamily="18" charset="0"/>
                <a:ea typeface="宋体" panose="02010600030101010101" pitchFamily="2" charset="-122"/>
              </a:rPr>
              <a:t>对常识性知识缺少关注，不知道从可见光光谱范围去分析，不知道可见光的分类标准（赤橙红绿青蓝紫）</a:t>
            </a:r>
          </a:p>
        </p:txBody>
      </p:sp>
      <p:sp>
        <p:nvSpPr>
          <p:cNvPr id="59396" name="Rectangle 6"/>
          <p:cNvSpPr/>
          <p:nvPr/>
        </p:nvSpPr>
        <p:spPr>
          <a:xfrm>
            <a:off x="125730" y="681990"/>
            <a:ext cx="9144000" cy="1187450"/>
          </a:xfrm>
          <a:prstGeom prst="rect">
            <a:avLst/>
          </a:prstGeom>
          <a:noFill/>
          <a:ln w="9525">
            <a:noFill/>
          </a:ln>
        </p:spPr>
        <p:txBody>
          <a:bodyPr anchor="t">
            <a:spAutoFit/>
          </a:bodyPr>
          <a:lstStyle/>
          <a:p>
            <a:pPr indent="452755" eaLnBrk="0" hangingPunct="0">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结构题以第</a:t>
            </a:r>
            <a:r>
              <a:rPr lang="en-US" altLang="zh-CN" sz="2400" b="1" dirty="0">
                <a:solidFill>
                  <a:srgbClr val="FF0000"/>
                </a:solidFill>
                <a:latin typeface="Times New Roman" panose="02020603050405020304" pitchFamily="18" charset="0"/>
                <a:ea typeface="宋体" panose="02010600030101010101" pitchFamily="2" charset="-122"/>
              </a:rPr>
              <a:t>IA</a:t>
            </a:r>
            <a:r>
              <a:rPr lang="zh-CN" altLang="en-US" sz="2400" b="1" dirty="0">
                <a:solidFill>
                  <a:srgbClr val="FF0000"/>
                </a:solidFill>
                <a:latin typeface="Times New Roman" panose="02020603050405020304" pitchFamily="18" charset="0"/>
                <a:ea typeface="宋体" panose="02010600030101010101" pitchFamily="2" charset="-122"/>
              </a:rPr>
              <a:t>元素钾和第</a:t>
            </a:r>
            <a:r>
              <a:rPr lang="en-US" altLang="zh-CN" sz="2400" b="1" dirty="0">
                <a:solidFill>
                  <a:srgbClr val="FF0000"/>
                </a:solidFill>
                <a:latin typeface="Times New Roman" panose="02020603050405020304" pitchFamily="18" charset="0"/>
                <a:ea typeface="宋体" panose="02010600030101010101" pitchFamily="2" charset="-122"/>
              </a:rPr>
              <a:t>VII</a:t>
            </a:r>
            <a:r>
              <a:rPr lang="zh-CN" altLang="en-US" sz="2400" b="1" dirty="0">
                <a:solidFill>
                  <a:srgbClr val="FF0000"/>
                </a:solidFill>
                <a:latin typeface="Times New Roman" panose="02020603050405020304" pitchFamily="18" charset="0"/>
                <a:ea typeface="宋体" panose="02010600030101010101" pitchFamily="2" charset="-122"/>
              </a:rPr>
              <a:t>主族元素碘为背景，呈现形式较为新颖，从物质结构的三个层次，即电子排布、原子间（或分子间相互作用）和原子排布，对考生应掌握的基础知识进行考查。</a:t>
            </a:r>
            <a:endParaRPr lang="en-US" altLang="zh-CN" sz="2400" b="1" dirty="0">
              <a:solidFill>
                <a:srgbClr val="FF0000"/>
              </a:solidFill>
              <a:latin typeface="Times New Roman" panose="02020603050405020304" pitchFamily="18" charset="0"/>
              <a:ea typeface="宋体" panose="02010600030101010101" pitchFamily="2" charset="-122"/>
            </a:endParaRPr>
          </a:p>
        </p:txBody>
      </p:sp>
      <p:sp>
        <p:nvSpPr>
          <p:cNvPr id="59397" name="文本框 1"/>
          <p:cNvSpPr txBox="1"/>
          <p:nvPr/>
        </p:nvSpPr>
        <p:spPr>
          <a:xfrm>
            <a:off x="761365" y="1869440"/>
            <a:ext cx="7621270" cy="798830"/>
          </a:xfrm>
          <a:prstGeom prst="rect">
            <a:avLst/>
          </a:prstGeom>
          <a:solidFill>
            <a:schemeClr val="accent1">
              <a:lumMod val="60000"/>
              <a:lumOff val="40000"/>
            </a:schemeClr>
          </a:solidFill>
          <a:ln w="9525">
            <a:noFill/>
          </a:ln>
        </p:spPr>
        <p:txBody>
          <a:bodyPr wrap="square" anchor="t">
            <a:spAutoFit/>
          </a:bodyPr>
          <a:lstStyle/>
          <a:p>
            <a:pPr eaLnBrk="0" hangingPunct="0">
              <a:lnSpc>
                <a:spcPct val="115000"/>
              </a:lnSpc>
              <a:buFont typeface="Arial" panose="020B0604020202020204" pitchFamily="34" charset="0"/>
              <a:buNone/>
            </a:pPr>
            <a:r>
              <a:rPr lang="zh-CN" altLang="en-US" sz="2000" b="1" dirty="0">
                <a:solidFill>
                  <a:srgbClr val="FF0000"/>
                </a:solidFill>
                <a:latin typeface="Arial" panose="020B0604020202020204" pitchFamily="34" charset="0"/>
                <a:ea typeface="宋体" panose="02010600030101010101" pitchFamily="2" charset="-122"/>
              </a:rPr>
              <a:t>该问出自物理教材</a:t>
            </a:r>
            <a:r>
              <a:rPr lang="en-US" altLang="zh-CN" sz="2000" b="1" dirty="0">
                <a:solidFill>
                  <a:srgbClr val="FF0000"/>
                </a:solidFill>
                <a:latin typeface="Arial" panose="020B0604020202020204" pitchFamily="34" charset="0"/>
                <a:ea typeface="宋体" panose="02010600030101010101" pitchFamily="2" charset="-122"/>
              </a:rPr>
              <a:t>—</a:t>
            </a:r>
            <a:r>
              <a:rPr lang="zh-CN" altLang="en-US" sz="2000" b="1" dirty="0">
                <a:solidFill>
                  <a:srgbClr val="FF0000"/>
                </a:solidFill>
                <a:latin typeface="Arial" panose="020B0604020202020204" pitchFamily="34" charset="0"/>
                <a:ea typeface="宋体" panose="02010600030101010101" pitchFamily="2" charset="-122"/>
              </a:rPr>
              <a:t>人教版</a:t>
            </a:r>
            <a:r>
              <a:rPr lang="en-US" altLang="zh-CN" sz="2000" b="1" dirty="0">
                <a:solidFill>
                  <a:srgbClr val="FF0000"/>
                </a:solidFill>
                <a:latin typeface="Arial" panose="020B0604020202020204" pitchFamily="34" charset="0"/>
                <a:ea typeface="宋体" panose="02010600030101010101" pitchFamily="2" charset="-122"/>
              </a:rPr>
              <a:t>—</a:t>
            </a:r>
            <a:r>
              <a:rPr lang="zh-CN" altLang="en-US" sz="2000" b="1" dirty="0">
                <a:solidFill>
                  <a:srgbClr val="FF0000"/>
                </a:solidFill>
                <a:latin typeface="Arial" panose="020B0604020202020204" pitchFamily="34" charset="0"/>
                <a:ea typeface="宋体" panose="02010600030101010101" pitchFamily="2" charset="-122"/>
              </a:rPr>
              <a:t>选修</a:t>
            </a:r>
            <a:r>
              <a:rPr lang="en-US" altLang="zh-CN" sz="2000" b="1" dirty="0">
                <a:solidFill>
                  <a:srgbClr val="FF0000"/>
                </a:solidFill>
                <a:latin typeface="Arial" panose="020B0604020202020204" pitchFamily="34" charset="0"/>
                <a:ea typeface="宋体" panose="02010600030101010101" pitchFamily="2" charset="-122"/>
              </a:rPr>
              <a:t>3-4 </a:t>
            </a:r>
            <a:r>
              <a:rPr lang="zh-CN" altLang="en-US" sz="2000" b="1" dirty="0">
                <a:solidFill>
                  <a:srgbClr val="FF0000"/>
                </a:solidFill>
                <a:latin typeface="Arial" panose="020B0604020202020204" pitchFamily="34" charset="0"/>
                <a:ea typeface="宋体" panose="02010600030101010101" pitchFamily="2" charset="-122"/>
              </a:rPr>
              <a:t>第十三章 光</a:t>
            </a:r>
            <a:r>
              <a:rPr lang="en-US" altLang="zh-CN" sz="2000" b="1" dirty="0">
                <a:solidFill>
                  <a:srgbClr val="FF0000"/>
                </a:solidFill>
                <a:latin typeface="Arial" panose="020B0604020202020204" pitchFamily="34" charset="0"/>
                <a:ea typeface="宋体" panose="02010600030101010101" pitchFamily="2" charset="-122"/>
              </a:rPr>
              <a:t>—</a:t>
            </a:r>
            <a:r>
              <a:rPr lang="zh-CN" altLang="en-US" sz="2000" b="1" dirty="0">
                <a:solidFill>
                  <a:srgbClr val="FF0000"/>
                </a:solidFill>
                <a:latin typeface="Arial" panose="020B0604020202020204" pitchFamily="34" charset="0"/>
                <a:ea typeface="宋体" panose="02010600030101010101" pitchFamily="2" charset="-122"/>
              </a:rPr>
              <a:t>第</a:t>
            </a:r>
            <a:r>
              <a:rPr lang="en-US" altLang="zh-CN" sz="2000" b="1" dirty="0">
                <a:solidFill>
                  <a:srgbClr val="FF0000"/>
                </a:solidFill>
                <a:latin typeface="Arial" panose="020B0604020202020204" pitchFamily="34" charset="0"/>
                <a:ea typeface="宋体" panose="02010600030101010101" pitchFamily="2" charset="-122"/>
              </a:rPr>
              <a:t>67</a:t>
            </a:r>
            <a:r>
              <a:rPr lang="zh-CN" altLang="en-US" sz="2000" b="1" dirty="0">
                <a:solidFill>
                  <a:srgbClr val="FF0000"/>
                </a:solidFill>
                <a:latin typeface="Arial" panose="020B0604020202020204" pitchFamily="34" charset="0"/>
                <a:ea typeface="宋体" panose="02010600030101010101" pitchFamily="2" charset="-122"/>
              </a:rPr>
              <a:t>页，</a:t>
            </a:r>
          </a:p>
          <a:p>
            <a:pPr eaLnBrk="0" hangingPunct="0">
              <a:lnSpc>
                <a:spcPct val="115000"/>
              </a:lnSpc>
              <a:buFont typeface="Arial" panose="020B0604020202020204" pitchFamily="34" charset="0"/>
              <a:buNone/>
            </a:pPr>
            <a:r>
              <a:rPr lang="zh-CN" altLang="en-US" sz="2000" b="1" dirty="0">
                <a:solidFill>
                  <a:srgbClr val="FF0000"/>
                </a:solidFill>
                <a:latin typeface="Arial" panose="020B0604020202020204" pitchFamily="34" charset="0"/>
                <a:ea typeface="宋体" panose="02010600030101010101" pitchFamily="2" charset="-122"/>
              </a:rPr>
              <a:t>见左图；或化学教材</a:t>
            </a:r>
            <a:r>
              <a:rPr lang="en-US" altLang="zh-CN" sz="2000" b="1" dirty="0">
                <a:solidFill>
                  <a:srgbClr val="FF0000"/>
                </a:solidFill>
                <a:latin typeface="Arial" panose="020B0604020202020204" pitchFamily="34" charset="0"/>
                <a:ea typeface="宋体" panose="02010600030101010101" pitchFamily="2" charset="-122"/>
              </a:rPr>
              <a:t>—</a:t>
            </a:r>
            <a:r>
              <a:rPr lang="zh-CN" altLang="en-US" sz="2000" b="1" dirty="0">
                <a:solidFill>
                  <a:srgbClr val="FF0000"/>
                </a:solidFill>
                <a:latin typeface="Arial" panose="020B0604020202020204" pitchFamily="34" charset="0"/>
                <a:ea typeface="宋体" panose="02010600030101010101" pitchFamily="2" charset="-122"/>
              </a:rPr>
              <a:t>选修</a:t>
            </a:r>
            <a:r>
              <a:rPr lang="en-US" altLang="zh-CN" sz="2000" b="1" dirty="0">
                <a:solidFill>
                  <a:srgbClr val="FF0000"/>
                </a:solidFill>
                <a:latin typeface="Arial" panose="020B0604020202020204" pitchFamily="34" charset="0"/>
                <a:ea typeface="宋体" panose="02010600030101010101" pitchFamily="2" charset="-122"/>
              </a:rPr>
              <a:t>3—</a:t>
            </a:r>
            <a:r>
              <a:rPr lang="zh-CN" altLang="en-US" sz="2000" b="1" dirty="0">
                <a:solidFill>
                  <a:srgbClr val="FF0000"/>
                </a:solidFill>
                <a:latin typeface="Arial" panose="020B0604020202020204" pitchFamily="34" charset="0"/>
                <a:ea typeface="宋体" panose="02010600030101010101" pitchFamily="2" charset="-122"/>
              </a:rPr>
              <a:t>第一章 原子结构</a:t>
            </a:r>
            <a:r>
              <a:rPr lang="en-US" altLang="zh-CN" sz="2000" b="1" dirty="0">
                <a:solidFill>
                  <a:srgbClr val="FF0000"/>
                </a:solidFill>
                <a:latin typeface="Arial" panose="020B0604020202020204" pitchFamily="34" charset="0"/>
                <a:ea typeface="宋体" panose="02010600030101010101" pitchFamily="2" charset="-122"/>
              </a:rPr>
              <a:t>—</a:t>
            </a:r>
            <a:r>
              <a:rPr lang="zh-CN" altLang="en-US" sz="2000" b="1" dirty="0">
                <a:solidFill>
                  <a:srgbClr val="FF0000"/>
                </a:solidFill>
                <a:latin typeface="Arial" panose="020B0604020202020204" pitchFamily="34" charset="0"/>
                <a:ea typeface="宋体" panose="02010600030101010101" pitchFamily="2" charset="-122"/>
              </a:rPr>
              <a:t>光谱，见右图</a:t>
            </a:r>
            <a:endParaRPr lang="en-US" altLang="zh-CN" sz="2000" b="1" dirty="0">
              <a:solidFill>
                <a:srgbClr val="FF0000"/>
              </a:solidFill>
              <a:latin typeface="Arial" panose="020B0604020202020204" pitchFamily="34" charset="0"/>
              <a:ea typeface="宋体" panose="02010600030101010101" pitchFamily="2" charset="-122"/>
            </a:endParaRPr>
          </a:p>
        </p:txBody>
      </p:sp>
      <p:pic>
        <p:nvPicPr>
          <p:cNvPr id="59398" name="图片 361484" descr="O0WRM)S]Q8`2CH`Z397O~11"/>
          <p:cNvPicPr>
            <a:picLocks noChangeAspect="1"/>
          </p:cNvPicPr>
          <p:nvPr/>
        </p:nvPicPr>
        <p:blipFill>
          <a:blip r:embed="rId2"/>
          <a:stretch>
            <a:fillRect/>
          </a:stretch>
        </p:blipFill>
        <p:spPr>
          <a:xfrm>
            <a:off x="758825" y="3666490"/>
            <a:ext cx="4133850" cy="1793240"/>
          </a:xfrm>
          <a:prstGeom prst="rect">
            <a:avLst/>
          </a:prstGeom>
          <a:noFill/>
          <a:ln w="9525">
            <a:noFill/>
          </a:ln>
        </p:spPr>
      </p:pic>
      <p:pic>
        <p:nvPicPr>
          <p:cNvPr id="59399" name="图片 361487" descr="5IO)3FHS$T1~}{3GZF6_P`K"/>
          <p:cNvPicPr>
            <a:picLocks noChangeAspect="1"/>
          </p:cNvPicPr>
          <p:nvPr/>
        </p:nvPicPr>
        <p:blipFill>
          <a:blip r:embed="rId3"/>
          <a:stretch>
            <a:fillRect/>
          </a:stretch>
        </p:blipFill>
        <p:spPr>
          <a:xfrm>
            <a:off x="5027930" y="3716020"/>
            <a:ext cx="3621405" cy="1693545"/>
          </a:xfrm>
          <a:prstGeom prst="rect">
            <a:avLst/>
          </a:prstGeom>
          <a:noFill/>
          <a:ln w="9525">
            <a:noFill/>
          </a:ln>
        </p:spPr>
      </p:pic>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anim calcmode="lin" valueType="num">
                                      <p:cBhvr additive="base">
                                        <p:cTn id="7" dur="500" fill="hold"/>
                                        <p:tgtEl>
                                          <p:spTgt spid="59397"/>
                                        </p:tgtEl>
                                        <p:attrNameLst>
                                          <p:attrName>ppt_x</p:attrName>
                                        </p:attrNameLst>
                                      </p:cBhvr>
                                      <p:tavLst>
                                        <p:tav tm="0">
                                          <p:val>
                                            <p:strVal val="#ppt_x"/>
                                          </p:val>
                                        </p:tav>
                                        <p:tav tm="100000">
                                          <p:val>
                                            <p:strVal val="#ppt_x"/>
                                          </p:val>
                                        </p:tav>
                                      </p:tavLst>
                                    </p:anim>
                                    <p:anim calcmode="lin" valueType="num">
                                      <p:cBhvr additive="base">
                                        <p:cTn id="8" dur="500" fill="hold"/>
                                        <p:tgtEl>
                                          <p:spTgt spid="593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9395"/>
                                        </p:tgtEl>
                                        <p:attrNameLst>
                                          <p:attrName>style.visibility</p:attrName>
                                        </p:attrNameLst>
                                      </p:cBhvr>
                                      <p:to>
                                        <p:strVal val="visible"/>
                                      </p:to>
                                    </p:set>
                                    <p:animEffect transition="in" filter="box(in)">
                                      <p:cBhvr>
                                        <p:cTn id="13" dur="20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nimBg="1"/>
      <p:bldP spid="59397"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7" name="灯片编号占位符 3"/>
          <p:cNvSpPr>
            <a:spLocks noGrp="1"/>
          </p:cNvSpPr>
          <p:nvPr>
            <p:ph type="sldNum" sz="quarter" idx="4"/>
          </p:nvPr>
        </p:nvSpPr>
        <p:spPr/>
        <p:txBody>
          <a:bodyPr wrap="square" lIns="91440" tIns="45720" rIns="91440" bIns="45720" anchor="t"/>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buFont typeface="Arial" panose="020B0604020202020204" pitchFamily="34" charset="0"/>
              <a:buChar char="•"/>
            </a:pPr>
            <a:fld id="{9A0DB2DC-4C9A-4742-B13C-FB6460FD3503}" type="slidenum">
              <a:rPr lang="zh-CN" altLang="en-US" sz="1400" dirty="0">
                <a:latin typeface="Arial" panose="020B0604020202020204" pitchFamily="34" charset="0"/>
                <a:ea typeface="宋体" panose="02010600030101010101" pitchFamily="2" charset="-122"/>
              </a:rPr>
              <a:t>63</a:t>
            </a:fld>
            <a:endParaRPr lang="zh-CN" altLang="en-US" sz="1400" dirty="0">
              <a:latin typeface="Arial" panose="020B0604020202020204" pitchFamily="34" charset="0"/>
              <a:ea typeface="宋体" panose="02010600030101010101" pitchFamily="2" charset="-122"/>
            </a:endParaRPr>
          </a:p>
        </p:txBody>
      </p:sp>
      <p:sp>
        <p:nvSpPr>
          <p:cNvPr id="60418" name="Rectangle 4"/>
          <p:cNvSpPr/>
          <p:nvPr/>
        </p:nvSpPr>
        <p:spPr>
          <a:xfrm>
            <a:off x="-305747" y="682030"/>
            <a:ext cx="9449747" cy="7109639"/>
          </a:xfrm>
          <a:prstGeom prst="rect">
            <a:avLst/>
          </a:prstGeom>
          <a:noFill/>
          <a:ln w="9525">
            <a:solidFill>
              <a:srgbClr val="FFFF00"/>
            </a:solidFill>
          </a:ln>
        </p:spPr>
        <p:txBody>
          <a:bodyPr wrap="square" anchor="t">
            <a:spAutoFit/>
          </a:bodyPr>
          <a:lstStyle/>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）基态</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原子中，核外电子占据的最高能层的符号是</a:t>
            </a:r>
            <a:r>
              <a:rPr lang="en-US" altLang="zh-CN" sz="2400" b="1" dirty="0" smtClean="0">
                <a:latin typeface="Times New Roman" panose="02020603050405020304" pitchFamily="18" charset="0"/>
                <a:ea typeface="宋体" panose="02010600030101010101" pitchFamily="2" charset="-122"/>
              </a:rPr>
              <a:t>_______</a:t>
            </a:r>
            <a:r>
              <a:rPr lang="zh-CN" altLang="en-US" sz="2400" b="1" dirty="0">
                <a:latin typeface="Times New Roman" panose="02020603050405020304" pitchFamily="18" charset="0"/>
                <a:ea typeface="宋体" panose="02010600030101010101" pitchFamily="2" charset="-122"/>
              </a:rPr>
              <a:t>，</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占据该能层电子的电子云轮廓图形状为</a:t>
            </a:r>
            <a:r>
              <a:rPr lang="en-US" altLang="zh-CN" sz="2400" b="1" dirty="0">
                <a:latin typeface="Times New Roman" panose="02020603050405020304" pitchFamily="18" charset="0"/>
                <a:ea typeface="宋体" panose="02010600030101010101" pitchFamily="2" charset="-122"/>
              </a:rPr>
              <a:t>___________</a:t>
            </a:r>
            <a:r>
              <a:rPr lang="zh-CN" altLang="en-US" sz="2400" b="1" dirty="0">
                <a:latin typeface="Times New Roman" panose="02020603050405020304" pitchFamily="18" charset="0"/>
                <a:ea typeface="宋体" panose="02010600030101010101" pitchFamily="2" charset="-122"/>
              </a:rPr>
              <a:t>。</a:t>
            </a:r>
          </a:p>
          <a:p>
            <a:pPr eaLnBrk="0" hangingPunct="0">
              <a:spcBef>
                <a:spcPct val="50000"/>
              </a:spcBef>
              <a:buFont typeface="Arial" panose="020B0604020202020204" pitchFamily="34" charset="0"/>
              <a:buNone/>
            </a:pPr>
            <a:r>
              <a:rPr lang="en-US" altLang="zh-CN" sz="2400" b="1" dirty="0">
                <a:solidFill>
                  <a:srgbClr val="FF0000"/>
                </a:solidFill>
                <a:latin typeface="Times New Roman" panose="02020603050405020304" pitchFamily="18" charset="0"/>
                <a:ea typeface="宋体" panose="02010600030101010101" pitchFamily="2" charset="-122"/>
              </a:rPr>
              <a:t>      【</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第</a:t>
            </a:r>
            <a:r>
              <a:rPr lang="en-US" altLang="en-US" sz="2400" b="1" dirty="0">
                <a:solidFill>
                  <a:srgbClr val="FF0000"/>
                </a:solidFill>
                <a:latin typeface="Arial" panose="020B0604020202020204" pitchFamily="34" charset="0"/>
                <a:ea typeface="宋体" panose="02010600030101010101" pitchFamily="2" charset="-122"/>
              </a:rPr>
              <a:t>①</a:t>
            </a:r>
            <a:r>
              <a:rPr lang="en-US" altLang="zh-CN" sz="2400" b="1" dirty="0">
                <a:solidFill>
                  <a:srgbClr val="FF0000"/>
                </a:solidFill>
                <a:latin typeface="Arial" panose="020B0604020202020204" pitchFamily="34" charset="0"/>
                <a:ea typeface="宋体" panose="02010600030101010101" pitchFamily="2" charset="-122"/>
              </a:rPr>
              <a:t>空 </a:t>
            </a:r>
            <a:r>
              <a:rPr lang="en-US" altLang="zh-CN" sz="2400" b="1" dirty="0">
                <a:solidFill>
                  <a:srgbClr val="FF0000"/>
                </a:solidFill>
                <a:latin typeface="Times New Roman" panose="02020603050405020304" pitchFamily="18" charset="0"/>
                <a:ea typeface="宋体" panose="02010600030101010101" pitchFamily="2" charset="-122"/>
              </a:rPr>
              <a:t>N (1</a:t>
            </a:r>
            <a:r>
              <a:rPr lang="zh-CN" altLang="en-US" sz="2400" b="1" dirty="0">
                <a:solidFill>
                  <a:srgbClr val="FF0000"/>
                </a:solidFill>
                <a:latin typeface="Times New Roman" panose="02020603050405020304" pitchFamily="18" charset="0"/>
                <a:ea typeface="宋体" panose="02010600030101010101" pitchFamily="2" charset="-122"/>
              </a:rPr>
              <a:t>分</a:t>
            </a:r>
            <a:r>
              <a:rPr lang="en-US" altLang="zh-CN" sz="2400" b="1" dirty="0">
                <a:solidFill>
                  <a:srgbClr val="FF0000"/>
                </a:solidFill>
                <a:latin typeface="Times New Roman" panose="02020603050405020304" pitchFamily="18" charset="0"/>
                <a:ea typeface="宋体" panose="02010600030101010101" pitchFamily="2" charset="-122"/>
              </a:rPr>
              <a:t>)       </a:t>
            </a:r>
            <a:r>
              <a:rPr lang="zh-CN" altLang="en-US" sz="2400" b="1" dirty="0">
                <a:solidFill>
                  <a:srgbClr val="FF0000"/>
                </a:solidFill>
                <a:latin typeface="Times New Roman" panose="02020603050405020304" pitchFamily="18" charset="0"/>
                <a:ea typeface="宋体" panose="02010600030101010101" pitchFamily="2" charset="-122"/>
              </a:rPr>
              <a:t>得分率：</a:t>
            </a:r>
            <a:r>
              <a:rPr lang="en-US" altLang="zh-CN" sz="2400" b="1" dirty="0">
                <a:solidFill>
                  <a:srgbClr val="FF0000"/>
                </a:solidFill>
                <a:latin typeface="Times New Roman" panose="02020603050405020304" pitchFamily="18" charset="0"/>
                <a:ea typeface="宋体" panose="02010600030101010101" pitchFamily="2" charset="-122"/>
              </a:rPr>
              <a:t>10%</a:t>
            </a:r>
            <a:r>
              <a:rPr lang="zh-CN" altLang="en-US" sz="2400" b="1" dirty="0">
                <a:solidFill>
                  <a:srgbClr val="FF0000"/>
                </a:solidFill>
                <a:latin typeface="Times New Roman" panose="02020603050405020304" pitchFamily="18" charset="0"/>
                <a:ea typeface="宋体" panose="02010600030101010101" pitchFamily="2" charset="-122"/>
              </a:rPr>
              <a:t>（粗略估计）</a:t>
            </a:r>
          </a:p>
          <a:p>
            <a:pPr eaLnBrk="0" hangingPunct="0">
              <a:spcBef>
                <a:spcPct val="50000"/>
              </a:spcBef>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或 </a:t>
            </a:r>
            <a:r>
              <a:rPr lang="en-US" altLang="zh-CN" sz="2400" b="1" dirty="0">
                <a:latin typeface="Times New Roman" panose="02020603050405020304" pitchFamily="18" charset="0"/>
                <a:ea typeface="宋体" panose="02010600030101010101" pitchFamily="2" charset="-122"/>
              </a:rPr>
              <a:t>n</a:t>
            </a:r>
          </a:p>
          <a:p>
            <a:pPr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常见错误：</a:t>
            </a:r>
            <a:r>
              <a:rPr lang="en-US" altLang="zh-CN" sz="2400" b="1" dirty="0">
                <a:latin typeface="Times New Roman" panose="02020603050405020304" pitchFamily="18" charset="0"/>
                <a:ea typeface="宋体" panose="02010600030101010101" pitchFamily="2" charset="-122"/>
              </a:rPr>
              <a:t>4S  M  L</a:t>
            </a:r>
          </a:p>
          <a:p>
            <a:pPr eaLnBrk="0" hangingPunct="0">
              <a:spcBef>
                <a:spcPct val="50000"/>
              </a:spcBef>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错误原因：</a:t>
            </a:r>
            <a:r>
              <a:rPr lang="zh-CN" altLang="en-US" sz="2400" b="1" dirty="0">
                <a:solidFill>
                  <a:srgbClr val="0070C0"/>
                </a:solidFill>
                <a:latin typeface="Times New Roman" panose="02020603050405020304" pitchFamily="18" charset="0"/>
                <a:ea typeface="宋体" panose="02010600030101010101" pitchFamily="2" charset="-122"/>
              </a:rPr>
              <a:t>对能层的概念比较陌生，分不清能层与轨道；不清楚</a:t>
            </a:r>
          </a:p>
          <a:p>
            <a:pPr eaLnBrk="0" hangingPunct="0">
              <a:spcBef>
                <a:spcPct val="50000"/>
              </a:spcBef>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       常见元素（</a:t>
            </a:r>
            <a:r>
              <a:rPr lang="en-US" altLang="zh-CN" sz="2400" b="1" dirty="0">
                <a:solidFill>
                  <a:srgbClr val="0070C0"/>
                </a:solidFill>
                <a:latin typeface="Times New Roman" panose="02020603050405020304" pitchFamily="18" charset="0"/>
                <a:ea typeface="宋体" panose="02010600030101010101" pitchFamily="2" charset="-122"/>
              </a:rPr>
              <a:t>K</a:t>
            </a:r>
            <a:r>
              <a:rPr lang="zh-CN" altLang="en-US" sz="2400" b="1" dirty="0">
                <a:solidFill>
                  <a:srgbClr val="0070C0"/>
                </a:solidFill>
                <a:latin typeface="Times New Roman" panose="02020603050405020304" pitchFamily="18" charset="0"/>
                <a:ea typeface="宋体" panose="02010600030101010101" pitchFamily="2" charset="-122"/>
              </a:rPr>
              <a:t>）的核外电子排布</a:t>
            </a:r>
          </a:p>
          <a:p>
            <a:pPr eaLnBrk="0" hangingPunct="0">
              <a:spcBef>
                <a:spcPct val="50000"/>
              </a:spcBef>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       </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第</a:t>
            </a:r>
            <a:r>
              <a:rPr lang="en-US" altLang="en-US" sz="2400" b="1" dirty="0">
                <a:solidFill>
                  <a:srgbClr val="FF0000"/>
                </a:solidFill>
                <a:latin typeface="Arial" panose="020B0604020202020204" pitchFamily="34" charset="0"/>
                <a:ea typeface="宋体" panose="02010600030101010101" pitchFamily="2" charset="-122"/>
              </a:rPr>
              <a:t>②</a:t>
            </a:r>
            <a:r>
              <a:rPr lang="en-US" altLang="zh-CN" sz="2400" b="1" dirty="0">
                <a:solidFill>
                  <a:srgbClr val="FF0000"/>
                </a:solidFill>
                <a:latin typeface="Arial" panose="020B0604020202020204" pitchFamily="34" charset="0"/>
                <a:ea typeface="宋体" panose="02010600030101010101" pitchFamily="2" charset="-122"/>
              </a:rPr>
              <a:t>空 </a:t>
            </a:r>
            <a:r>
              <a:rPr lang="zh-CN" altLang="en-US" sz="2400" b="1" dirty="0">
                <a:solidFill>
                  <a:srgbClr val="FF0000"/>
                </a:solidFill>
                <a:latin typeface="Times New Roman" panose="02020603050405020304" pitchFamily="18" charset="0"/>
                <a:ea typeface="宋体" panose="02010600030101010101" pitchFamily="2" charset="-122"/>
              </a:rPr>
              <a:t>球形 </a:t>
            </a:r>
            <a:r>
              <a:rPr lang="en-US" altLang="zh-CN" sz="2400" b="1" dirty="0">
                <a:solidFill>
                  <a:srgbClr val="FF0000"/>
                </a:solidFill>
                <a:latin typeface="Times New Roman" panose="02020603050405020304" pitchFamily="18" charset="0"/>
                <a:ea typeface="宋体" panose="02010600030101010101" pitchFamily="2" charset="-122"/>
              </a:rPr>
              <a:t>(1</a:t>
            </a:r>
            <a:r>
              <a:rPr lang="zh-CN" altLang="en-US" sz="2400" b="1" dirty="0">
                <a:solidFill>
                  <a:srgbClr val="FF0000"/>
                </a:solidFill>
                <a:latin typeface="Times New Roman" panose="02020603050405020304" pitchFamily="18" charset="0"/>
                <a:ea typeface="宋体" panose="02010600030101010101" pitchFamily="2" charset="-122"/>
              </a:rPr>
              <a:t>分</a:t>
            </a:r>
            <a:r>
              <a:rPr lang="en-US" altLang="zh-CN" sz="2400" b="1" dirty="0">
                <a:solidFill>
                  <a:srgbClr val="FF0000"/>
                </a:solidFill>
                <a:latin typeface="Times New Roman" panose="02020603050405020304" pitchFamily="18" charset="0"/>
                <a:ea typeface="宋体" panose="02010600030101010101" pitchFamily="2" charset="-122"/>
              </a:rPr>
              <a:t>)   </a:t>
            </a:r>
            <a:r>
              <a:rPr lang="zh-CN" altLang="en-US" sz="2400" b="1" dirty="0">
                <a:solidFill>
                  <a:srgbClr val="FF0000"/>
                </a:solidFill>
                <a:latin typeface="Times New Roman" panose="02020603050405020304" pitchFamily="18" charset="0"/>
                <a:ea typeface="宋体" panose="02010600030101010101" pitchFamily="2" charset="-122"/>
              </a:rPr>
              <a:t>得分率：</a:t>
            </a:r>
            <a:r>
              <a:rPr lang="en-US" altLang="zh-CN" sz="2400" b="1" dirty="0">
                <a:solidFill>
                  <a:srgbClr val="FF0000"/>
                </a:solidFill>
                <a:latin typeface="Times New Roman" panose="02020603050405020304" pitchFamily="18" charset="0"/>
                <a:ea typeface="宋体" panose="02010600030101010101" pitchFamily="2" charset="-122"/>
              </a:rPr>
              <a:t>25%</a:t>
            </a:r>
            <a:r>
              <a:rPr lang="zh-CN" altLang="en-US" sz="2400" b="1" dirty="0">
                <a:solidFill>
                  <a:srgbClr val="FF0000"/>
                </a:solidFill>
                <a:latin typeface="Times New Roman" panose="02020603050405020304" pitchFamily="18" charset="0"/>
                <a:ea typeface="宋体" panose="02010600030101010101" pitchFamily="2" charset="-122"/>
              </a:rPr>
              <a:t>（粗略估计）</a:t>
            </a:r>
          </a:p>
          <a:p>
            <a:pPr eaLnBrk="0" hangingPunct="0">
              <a:spcBef>
                <a:spcPct val="50000"/>
              </a:spcBef>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常见错误</a:t>
            </a:r>
            <a:r>
              <a:rPr lang="en-US"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圆形、纺锤体型</a:t>
            </a:r>
          </a:p>
          <a:p>
            <a:pPr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错误原因：</a:t>
            </a:r>
            <a:r>
              <a:rPr lang="zh-CN" altLang="en-US" sz="2400" b="1" dirty="0">
                <a:solidFill>
                  <a:srgbClr val="0070C0"/>
                </a:solidFill>
                <a:latin typeface="Times New Roman" panose="02020603050405020304" pitchFamily="18" charset="0"/>
                <a:ea typeface="宋体" panose="02010600030101010101" pitchFamily="2" charset="-122"/>
              </a:rPr>
              <a:t>对电子云形状比较陌生；</a:t>
            </a:r>
          </a:p>
          <a:p>
            <a:pPr eaLnBrk="0" hangingPunct="0">
              <a:spcBef>
                <a:spcPct val="50000"/>
              </a:spcBef>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                           答题粗心， 不能分辨“球”与 “圆”</a:t>
            </a:r>
          </a:p>
          <a:p>
            <a:pPr eaLnBrk="0" hangingPunct="0">
              <a:spcBef>
                <a:spcPct val="50000"/>
              </a:spcBef>
              <a:buFont typeface="Arial" panose="020B0604020202020204" pitchFamily="34" charset="0"/>
              <a:buNone/>
            </a:pPr>
            <a:endParaRPr lang="zh-CN" altLang="en-US" sz="2400" b="1" dirty="0">
              <a:solidFill>
                <a:srgbClr val="0070C0"/>
              </a:solidFill>
              <a:latin typeface="Times New Roman" panose="02020603050405020304" pitchFamily="18" charset="0"/>
              <a:ea typeface="宋体" panose="02010600030101010101" pitchFamily="2" charset="-122"/>
            </a:endParaRPr>
          </a:p>
          <a:p>
            <a:pPr eaLnBrk="0" hangingPunct="0">
              <a:spcBef>
                <a:spcPct val="50000"/>
              </a:spcBef>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      </a:t>
            </a:r>
            <a:endParaRPr lang="zh-CN" altLang="en-US" sz="2400" dirty="0">
              <a:solidFill>
                <a:srgbClr val="FF0000"/>
              </a:solidFill>
              <a:latin typeface="Times New Roman" panose="02020603050405020304" pitchFamily="18" charset="0"/>
              <a:ea typeface="宋体" panose="02010600030101010101" pitchFamily="2" charset="-122"/>
            </a:endParaRPr>
          </a:p>
        </p:txBody>
      </p:sp>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1" name="灯片编号占位符 3"/>
          <p:cNvSpPr>
            <a:spLocks noGrp="1"/>
          </p:cNvSpPr>
          <p:nvPr>
            <p:ph type="sldNum" sz="quarter" idx="4"/>
          </p:nvPr>
        </p:nvSpPr>
        <p:spPr/>
        <p:txBody>
          <a:bodyPr wrap="square" lIns="91440" tIns="45720" rIns="91440" bIns="45720" anchor="t"/>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buFont typeface="Arial" panose="020B0604020202020204" pitchFamily="34" charset="0"/>
              <a:buChar char="•"/>
            </a:pPr>
            <a:fld id="{9A0DB2DC-4C9A-4742-B13C-FB6460FD3503}" type="slidenum">
              <a:rPr lang="zh-CN" altLang="en-US" sz="1400" dirty="0">
                <a:latin typeface="Arial" panose="020B0604020202020204" pitchFamily="34" charset="0"/>
                <a:ea typeface="宋体" panose="02010600030101010101" pitchFamily="2" charset="-122"/>
              </a:rPr>
              <a:t>64</a:t>
            </a:fld>
            <a:endParaRPr lang="zh-CN" altLang="en-US" sz="1400" dirty="0">
              <a:latin typeface="Arial" panose="020B0604020202020204" pitchFamily="34" charset="0"/>
              <a:ea typeface="宋体" panose="02010600030101010101" pitchFamily="2" charset="-122"/>
            </a:endParaRPr>
          </a:p>
        </p:txBody>
      </p:sp>
      <p:sp>
        <p:nvSpPr>
          <p:cNvPr id="61442" name="Rectangle 4"/>
          <p:cNvSpPr/>
          <p:nvPr/>
        </p:nvSpPr>
        <p:spPr>
          <a:xfrm>
            <a:off x="0" y="533400"/>
            <a:ext cx="9252520" cy="6001643"/>
          </a:xfrm>
          <a:prstGeom prst="rect">
            <a:avLst/>
          </a:prstGeom>
          <a:noFill/>
          <a:ln w="9525">
            <a:noFill/>
          </a:ln>
        </p:spPr>
        <p:txBody>
          <a:bodyPr wrap="square" anchor="t">
            <a:spAutoFit/>
          </a:bodyPr>
          <a:lstStyle/>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和</a:t>
            </a:r>
            <a:r>
              <a:rPr lang="en-US" altLang="zh-CN" sz="2400" b="1" dirty="0">
                <a:latin typeface="Times New Roman" panose="02020603050405020304" pitchFamily="18" charset="0"/>
                <a:ea typeface="宋体" panose="02010600030101010101" pitchFamily="2" charset="-122"/>
              </a:rPr>
              <a:t>Cr</a:t>
            </a:r>
            <a:r>
              <a:rPr lang="zh-CN" altLang="en-US" sz="2400" b="1" dirty="0">
                <a:latin typeface="Times New Roman" panose="02020603050405020304" pitchFamily="18" charset="0"/>
                <a:ea typeface="宋体" panose="02010600030101010101" pitchFamily="2" charset="-122"/>
              </a:rPr>
              <a:t>属于同一周期，且核外最外层电子构型相同，但金属</a:t>
            </a:r>
            <a:r>
              <a:rPr lang="en-US" altLang="zh-CN" sz="2400" b="1" dirty="0">
                <a:latin typeface="Times New Roman" panose="02020603050405020304" pitchFamily="18" charset="0"/>
                <a:ea typeface="宋体" panose="02010600030101010101" pitchFamily="2" charset="-122"/>
              </a:rPr>
              <a:t>K</a:t>
            </a:r>
          </a:p>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的熔点、沸点等都比金属</a:t>
            </a:r>
            <a:r>
              <a:rPr lang="en-US" altLang="zh-CN" sz="2400" b="1" dirty="0">
                <a:latin typeface="Times New Roman" panose="02020603050405020304" pitchFamily="18" charset="0"/>
                <a:ea typeface="宋体" panose="02010600030101010101" pitchFamily="2" charset="-122"/>
              </a:rPr>
              <a:t>Cr</a:t>
            </a:r>
            <a:r>
              <a:rPr lang="zh-CN" altLang="en-US" sz="2400" b="1" dirty="0">
                <a:latin typeface="Times New Roman" panose="02020603050405020304" pitchFamily="18" charset="0"/>
                <a:ea typeface="宋体" panose="02010600030101010101" pitchFamily="2" charset="-122"/>
              </a:rPr>
              <a:t>低，原因是</a:t>
            </a:r>
            <a:r>
              <a:rPr lang="en-US" altLang="zh-CN" sz="2400" b="1" dirty="0">
                <a:latin typeface="Times New Roman" panose="02020603050405020304" pitchFamily="18" charset="0"/>
                <a:ea typeface="宋体" panose="02010600030101010101" pitchFamily="2" charset="-122"/>
              </a:rPr>
              <a:t>_____________</a:t>
            </a:r>
            <a:r>
              <a:rPr lang="zh-CN" altLang="en-US" sz="2400" b="1" dirty="0">
                <a:latin typeface="Times New Roman" panose="02020603050405020304" pitchFamily="18" charset="0"/>
                <a:ea typeface="宋体" panose="02010600030101010101" pitchFamily="2" charset="-122"/>
              </a:rPr>
              <a:t>。</a:t>
            </a:r>
          </a:p>
          <a:p>
            <a:pPr eaLnBrk="0" hangingPunct="0">
              <a:buFont typeface="Arial" panose="020B0604020202020204" pitchFamily="34" charset="0"/>
              <a:buNone/>
            </a:pP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】K</a:t>
            </a:r>
            <a:r>
              <a:rPr lang="zh-CN" altLang="en-US" sz="2400" b="1" dirty="0">
                <a:solidFill>
                  <a:srgbClr val="FF0000"/>
                </a:solidFill>
                <a:latin typeface="Times New Roman" panose="02020603050405020304" pitchFamily="18" charset="0"/>
                <a:ea typeface="宋体" panose="02010600030101010101" pitchFamily="2" charset="-122"/>
              </a:rPr>
              <a:t>的原子半径较大且价电子数较少</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金属键较弱（</a:t>
            </a:r>
            <a:r>
              <a:rPr lang="en-US" altLang="zh-CN" sz="2400" b="1" dirty="0">
                <a:solidFill>
                  <a:srgbClr val="FF0000"/>
                </a:solidFill>
                <a:latin typeface="Times New Roman" panose="02020603050405020304" pitchFamily="18" charset="0"/>
                <a:ea typeface="宋体" panose="02010600030101010101" pitchFamily="2" charset="-122"/>
              </a:rPr>
              <a:t>2</a:t>
            </a:r>
            <a:r>
              <a:rPr lang="zh-CN" altLang="en-US" sz="2400" b="1" dirty="0">
                <a:solidFill>
                  <a:srgbClr val="FF0000"/>
                </a:solidFill>
                <a:latin typeface="Times New Roman" panose="02020603050405020304" pitchFamily="18" charset="0"/>
                <a:ea typeface="宋体" panose="02010600030101010101" pitchFamily="2" charset="-122"/>
              </a:rPr>
              <a:t>分）</a:t>
            </a:r>
          </a:p>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得分率：</a:t>
            </a:r>
            <a:r>
              <a:rPr lang="en-US" altLang="zh-CN" sz="2400" b="1" dirty="0">
                <a:latin typeface="Times New Roman" panose="02020603050405020304" pitchFamily="18" charset="0"/>
                <a:ea typeface="宋体" panose="02010600030101010101" pitchFamily="2" charset="-122"/>
              </a:rPr>
              <a:t>17% </a:t>
            </a:r>
            <a:r>
              <a:rPr lang="zh-CN" altLang="en-US" sz="2400" b="1" dirty="0">
                <a:latin typeface="Times New Roman" panose="02020603050405020304" pitchFamily="18" charset="0"/>
                <a:ea typeface="宋体" panose="02010600030101010101" pitchFamily="2" charset="-122"/>
              </a:rPr>
              <a:t>（粗略估计）        </a:t>
            </a:r>
            <a:endParaRPr lang="en-US" altLang="zh-CN" sz="2400" b="1" dirty="0">
              <a:latin typeface="Times New Roman" panose="02020603050405020304" pitchFamily="18" charset="0"/>
              <a:ea typeface="宋体" panose="02010600030101010101" pitchFamily="2" charset="-122"/>
            </a:endParaRPr>
          </a:p>
          <a:p>
            <a:pPr eaLnBrk="0" hangingPunct="0">
              <a:buFont typeface="Arial" panose="020B0604020202020204" pitchFamily="34" charset="0"/>
              <a:buNone/>
            </a:pPr>
            <a:endParaRPr lang="en-US" altLang="zh-CN" sz="2400" b="1" dirty="0" smtClean="0">
              <a:latin typeface="Times New Roman" panose="02020603050405020304" pitchFamily="18" charset="0"/>
              <a:ea typeface="宋体" panose="02010600030101010101" pitchFamily="2" charset="-122"/>
            </a:endParaRPr>
          </a:p>
          <a:p>
            <a:pPr eaLnBrk="0" hangingPunct="0">
              <a:buFont typeface="Arial" panose="020B0604020202020204" pitchFamily="34" charset="0"/>
              <a:buNone/>
            </a:pPr>
            <a:r>
              <a:rPr lang="en-US" altLang="zh-CN" sz="2400" b="1" dirty="0" smtClean="0">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的原子半径较大或</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价电子数较少或</a:t>
            </a:r>
            <a:r>
              <a:rPr lang="en-US" altLang="zh-CN" sz="2400" b="1" dirty="0">
                <a:latin typeface="Times New Roman" panose="02020603050405020304" pitchFamily="18" charset="0"/>
                <a:ea typeface="宋体" panose="02010600030101010101" pitchFamily="2" charset="-122"/>
              </a:rPr>
              <a:t>Cr</a:t>
            </a:r>
            <a:r>
              <a:rPr lang="zh-CN" altLang="en-US" sz="2400" b="1" dirty="0">
                <a:latin typeface="Times New Roman" panose="02020603050405020304" pitchFamily="18" charset="0"/>
                <a:ea typeface="宋体" panose="02010600030101010101" pitchFamily="2" charset="-122"/>
              </a:rPr>
              <a:t>的原子半径较小或</a:t>
            </a:r>
          </a:p>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rPr>
              <a:t>Cr</a:t>
            </a:r>
            <a:r>
              <a:rPr lang="zh-CN" altLang="en-US" sz="2400" b="1" dirty="0">
                <a:latin typeface="Times New Roman" panose="02020603050405020304" pitchFamily="18" charset="0"/>
                <a:ea typeface="宋体" panose="02010600030101010101" pitchFamily="2" charset="-122"/>
              </a:rPr>
              <a:t>价电子数较多</a:t>
            </a:r>
          </a:p>
          <a:p>
            <a:pPr eaLnBrk="0" hangingPunct="0">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、金属键较弱</a:t>
            </a:r>
          </a:p>
          <a:p>
            <a:pPr eaLnBrk="0" hangingPunct="0">
              <a:buFont typeface="Arial" panose="020B0604020202020204" pitchFamily="34" charset="0"/>
              <a:buNone/>
            </a:pPr>
            <a:endParaRPr lang="zh-CN" altLang="en-US" sz="2400" b="1" dirty="0">
              <a:latin typeface="Times New Roman" panose="02020603050405020304" pitchFamily="18" charset="0"/>
              <a:ea typeface="宋体" panose="02010600030101010101" pitchFamily="2" charset="-122"/>
            </a:endParaRPr>
          </a:p>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常见错误：</a:t>
            </a:r>
          </a:p>
          <a:p>
            <a:pPr eaLnBrk="0" hangingPunct="0">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、从核外电子多少（但又不指明价电子）进行比较；</a:t>
            </a:r>
          </a:p>
          <a:p>
            <a:pPr eaLnBrk="0" hangingPunct="0">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、进行金属晶体比较时，从离子晶体或分子晶体角度进行比较</a:t>
            </a:r>
            <a:r>
              <a:rPr lang="en-US" altLang="zh-CN" sz="2400" b="1" dirty="0">
                <a:latin typeface="Times New Roman" panose="02020603050405020304" pitchFamily="18" charset="0"/>
                <a:ea typeface="宋体" panose="02010600030101010101" pitchFamily="2" charset="-122"/>
              </a:rPr>
              <a:t>;</a:t>
            </a:r>
          </a:p>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进行键能比较时，不明确指明金属键</a:t>
            </a:r>
          </a:p>
          <a:p>
            <a:pPr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错误原因：</a:t>
            </a:r>
            <a:r>
              <a:rPr lang="zh-CN" altLang="en-US" sz="2400" b="1" dirty="0">
                <a:solidFill>
                  <a:srgbClr val="0070C0"/>
                </a:solidFill>
                <a:latin typeface="Times New Roman" panose="02020603050405020304" pitchFamily="18" charset="0"/>
                <a:ea typeface="宋体" panose="02010600030101010101" pitchFamily="2" charset="-122"/>
              </a:rPr>
              <a:t>元素的常见物理性质的影响因素陌生，不清楚熔沸点与</a:t>
            </a:r>
          </a:p>
          <a:p>
            <a:pPr eaLnBrk="0" hangingPunct="0">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化学键强弱、原子半径有关；惯性思维背诵已训练过的题目，不具</a:t>
            </a:r>
          </a:p>
          <a:p>
            <a:pPr eaLnBrk="0" hangingPunct="0">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体问题具体分析</a:t>
            </a:r>
          </a:p>
        </p:txBody>
      </p:sp>
      <p:sp>
        <p:nvSpPr>
          <p:cNvPr id="8" name="矩形 5"/>
          <p:cNvSpPr/>
          <p:nvPr/>
        </p:nvSpPr>
        <p:spPr>
          <a:xfrm>
            <a:off x="1870075" y="-11430"/>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p:transition spd="slow">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5" name="灯片编号占位符 3"/>
          <p:cNvSpPr>
            <a:spLocks noGrp="1"/>
          </p:cNvSpPr>
          <p:nvPr>
            <p:ph type="sldNum" sz="quarter" idx="4"/>
          </p:nvPr>
        </p:nvSpPr>
        <p:spPr/>
        <p:txBody>
          <a:bodyPr wrap="square" lIns="91440" tIns="45720" rIns="91440" bIns="45720" anchor="t"/>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buFont typeface="Arial" panose="020B0604020202020204" pitchFamily="34" charset="0"/>
              <a:buChar char="•"/>
            </a:pPr>
            <a:fld id="{9A0DB2DC-4C9A-4742-B13C-FB6460FD3503}" type="slidenum">
              <a:rPr lang="zh-CN" altLang="en-US" sz="1400" dirty="0">
                <a:latin typeface="Arial" panose="020B0604020202020204" pitchFamily="34" charset="0"/>
                <a:ea typeface="宋体" panose="02010600030101010101" pitchFamily="2" charset="-122"/>
              </a:rPr>
              <a:t>65</a:t>
            </a:fld>
            <a:endParaRPr lang="zh-CN" altLang="en-US" sz="1400" dirty="0">
              <a:latin typeface="Arial" panose="020B0604020202020204" pitchFamily="34" charset="0"/>
              <a:ea typeface="宋体" panose="02010600030101010101" pitchFamily="2" charset="-122"/>
            </a:endParaRPr>
          </a:p>
        </p:txBody>
      </p:sp>
      <p:sp>
        <p:nvSpPr>
          <p:cNvPr id="62466" name="Rectangle 4"/>
          <p:cNvSpPr/>
          <p:nvPr/>
        </p:nvSpPr>
        <p:spPr>
          <a:xfrm>
            <a:off x="-41275" y="838200"/>
            <a:ext cx="6499225" cy="1568450"/>
          </a:xfrm>
          <a:prstGeom prst="rect">
            <a:avLst/>
          </a:prstGeom>
          <a:noFill/>
          <a:ln w="9525">
            <a:noFill/>
          </a:ln>
        </p:spPr>
        <p:txBody>
          <a:bodyPr wrap="none" anchor="t">
            <a:spAutoFit/>
          </a:bodyPr>
          <a:lstStyle/>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X</a:t>
            </a:r>
            <a:r>
              <a:rPr lang="zh-CN" altLang="en-US" sz="2400" b="1" dirty="0">
                <a:latin typeface="Times New Roman" panose="02020603050405020304" pitchFamily="18" charset="0"/>
                <a:ea typeface="宋体" panose="02010600030101010101" pitchFamily="2" charset="-122"/>
              </a:rPr>
              <a:t>射线衍射测定等发现，</a:t>
            </a:r>
            <a:r>
              <a:rPr lang="en-US" altLang="zh-CN" sz="2400" b="1" dirty="0">
                <a:latin typeface="Times New Roman" panose="02020603050405020304" pitchFamily="18" charset="0"/>
                <a:ea typeface="宋体" panose="02010600030101010101" pitchFamily="2" charset="-122"/>
              </a:rPr>
              <a:t>I</a:t>
            </a:r>
            <a:r>
              <a:rPr lang="en-US" altLang="zh-CN" sz="2400" b="1" baseline="-25000" dirty="0">
                <a:latin typeface="Times New Roman" panose="02020603050405020304" pitchFamily="18" charset="0"/>
                <a:ea typeface="宋体" panose="02010600030101010101" pitchFamily="2" charset="-122"/>
              </a:rPr>
              <a:t>3</a:t>
            </a:r>
            <a:r>
              <a:rPr lang="en-US" altLang="zh-CN" sz="2400" b="1" dirty="0">
                <a:latin typeface="Times New Roman" panose="02020603050405020304" pitchFamily="18" charset="0"/>
                <a:ea typeface="宋体" panose="02010600030101010101" pitchFamily="2" charset="-122"/>
              </a:rPr>
              <a:t>AsF</a:t>
            </a:r>
            <a:r>
              <a:rPr lang="en-US" altLang="zh-CN" sz="2400" b="1" baseline="-25000" dirty="0">
                <a:latin typeface="Times New Roman" panose="02020603050405020304" pitchFamily="18" charset="0"/>
                <a:ea typeface="宋体" panose="02010600030101010101" pitchFamily="2" charset="-122"/>
              </a:rPr>
              <a:t>6</a:t>
            </a:r>
            <a:r>
              <a:rPr lang="zh-CN" altLang="en-US" sz="2400" b="1" dirty="0">
                <a:latin typeface="Times New Roman" panose="02020603050405020304" pitchFamily="18" charset="0"/>
                <a:ea typeface="宋体" panose="02010600030101010101" pitchFamily="2" charset="-122"/>
              </a:rPr>
              <a:t>中存</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在</a:t>
            </a:r>
            <a:r>
              <a:rPr lang="en-US" altLang="zh-CN" sz="2400" b="1" dirty="0">
                <a:latin typeface="Times New Roman" panose="02020603050405020304" pitchFamily="18" charset="0"/>
                <a:ea typeface="宋体" panose="02010600030101010101" pitchFamily="2" charset="-122"/>
              </a:rPr>
              <a:t>I</a:t>
            </a:r>
            <a:r>
              <a:rPr lang="en-US" altLang="zh-CN" sz="2400" b="1" baseline="-25000" dirty="0">
                <a:latin typeface="Times New Roman" panose="02020603050405020304" pitchFamily="18" charset="0"/>
                <a:ea typeface="宋体" panose="02010600030101010101" pitchFamily="2" charset="-122"/>
              </a:rPr>
              <a:t>3</a:t>
            </a:r>
            <a:r>
              <a:rPr lang="en-US" altLang="zh-CN" sz="2400" b="1" baseline="30000"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离子。</a:t>
            </a:r>
            <a:r>
              <a:rPr lang="en-US" altLang="zh-CN" sz="2400" b="1" dirty="0">
                <a:latin typeface="Times New Roman" panose="02020603050405020304" pitchFamily="18" charset="0"/>
                <a:ea typeface="宋体" panose="02010600030101010101" pitchFamily="2" charset="-122"/>
              </a:rPr>
              <a:t>I</a:t>
            </a:r>
            <a:r>
              <a:rPr lang="en-US" altLang="zh-CN" sz="2400" b="1" baseline="-25000" dirty="0">
                <a:latin typeface="Times New Roman" panose="02020603050405020304" pitchFamily="18" charset="0"/>
                <a:ea typeface="宋体" panose="02010600030101010101" pitchFamily="2" charset="-122"/>
              </a:rPr>
              <a:t>3</a:t>
            </a:r>
            <a:r>
              <a:rPr lang="en-US" altLang="zh-CN" sz="2400" b="1" baseline="30000"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离子的几何构型为</a:t>
            </a:r>
            <a:r>
              <a:rPr lang="en-US" altLang="zh-CN" sz="2400" b="1" dirty="0">
                <a:latin typeface="Times New Roman" panose="02020603050405020304" pitchFamily="18" charset="0"/>
                <a:ea typeface="宋体" panose="02010600030101010101" pitchFamily="2" charset="-122"/>
              </a:rPr>
              <a:t>________</a:t>
            </a:r>
            <a:r>
              <a:rPr lang="zh-CN" altLang="en-US" sz="2400" b="1" dirty="0">
                <a:latin typeface="Times New Roman" panose="02020603050405020304" pitchFamily="18" charset="0"/>
                <a:ea typeface="宋体" panose="02010600030101010101" pitchFamily="2" charset="-122"/>
              </a:rPr>
              <a:t>，</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中心原子的杂化形式为</a:t>
            </a:r>
            <a:r>
              <a:rPr lang="en-US" altLang="zh-CN" sz="2400" b="1" dirty="0">
                <a:latin typeface="Times New Roman" panose="02020603050405020304" pitchFamily="18" charset="0"/>
                <a:ea typeface="宋体" panose="02010600030101010101" pitchFamily="2" charset="-122"/>
              </a:rPr>
              <a:t>_____________</a:t>
            </a:r>
            <a:r>
              <a:rPr lang="zh-CN" altLang="en-US" sz="2400" b="1" dirty="0">
                <a:latin typeface="Times New Roman" panose="02020603050405020304" pitchFamily="18" charset="0"/>
                <a:ea typeface="宋体" panose="02010600030101010101" pitchFamily="2" charset="-122"/>
              </a:rPr>
              <a:t>。</a:t>
            </a:r>
          </a:p>
        </p:txBody>
      </p:sp>
      <p:sp>
        <p:nvSpPr>
          <p:cNvPr id="62467" name="Rectangle 5"/>
          <p:cNvSpPr/>
          <p:nvPr/>
        </p:nvSpPr>
        <p:spPr>
          <a:xfrm>
            <a:off x="-361950" y="2417445"/>
            <a:ext cx="9525000" cy="3938588"/>
          </a:xfrm>
          <a:prstGeom prst="rect">
            <a:avLst/>
          </a:prstGeom>
          <a:noFill/>
          <a:ln w="9525">
            <a:noFill/>
          </a:ln>
        </p:spPr>
        <p:txBody>
          <a:bodyPr anchor="t">
            <a:spAutoFit/>
          </a:bodyPr>
          <a:lstStyle/>
          <a:p>
            <a:pPr lvl="1" indent="0" eaLnBrk="0" hangingPunct="0">
              <a:lnSpc>
                <a:spcPts val="3000"/>
              </a:lnSpc>
              <a:buFont typeface="Arial" panose="020B0604020202020204" pitchFamily="34" charset="0"/>
              <a:buNone/>
            </a:pP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第</a:t>
            </a:r>
            <a:r>
              <a:rPr lang="en-US" altLang="en-US" sz="2400" b="1" dirty="0">
                <a:solidFill>
                  <a:srgbClr val="FF0000"/>
                </a:solidFill>
                <a:latin typeface="Arial" panose="020B0604020202020204" pitchFamily="34" charset="0"/>
                <a:ea typeface="宋体" panose="02010600030101010101" pitchFamily="2" charset="-122"/>
              </a:rPr>
              <a:t>①</a:t>
            </a:r>
            <a:r>
              <a:rPr lang="en-US" altLang="zh-CN" sz="2400" b="1" dirty="0">
                <a:solidFill>
                  <a:srgbClr val="FF0000"/>
                </a:solidFill>
                <a:latin typeface="Arial" panose="020B0604020202020204" pitchFamily="34" charset="0"/>
                <a:ea typeface="宋体" panose="02010600030101010101" pitchFamily="2" charset="-122"/>
              </a:rPr>
              <a:t>空  </a:t>
            </a:r>
            <a:r>
              <a:rPr lang="en-US" altLang="zh-CN" sz="2400" b="1" dirty="0">
                <a:solidFill>
                  <a:srgbClr val="FF0000"/>
                </a:solidFill>
                <a:latin typeface="Times New Roman" panose="02020603050405020304" pitchFamily="18" charset="0"/>
                <a:ea typeface="宋体" panose="02010600030101010101" pitchFamily="2" charset="-122"/>
              </a:rPr>
              <a:t>V</a:t>
            </a:r>
            <a:r>
              <a:rPr lang="zh-CN" altLang="en-US" sz="2400" b="1" dirty="0">
                <a:solidFill>
                  <a:srgbClr val="FF0000"/>
                </a:solidFill>
                <a:latin typeface="Times New Roman" panose="02020603050405020304" pitchFamily="18" charset="0"/>
                <a:ea typeface="宋体" panose="02010600030101010101" pitchFamily="2" charset="-122"/>
              </a:rPr>
              <a:t>形（</a:t>
            </a:r>
            <a:r>
              <a:rPr lang="en-US" altLang="zh-CN" sz="2400" b="1" dirty="0">
                <a:solidFill>
                  <a:srgbClr val="FF0000"/>
                </a:solidFill>
                <a:latin typeface="Times New Roman" panose="02020603050405020304" pitchFamily="18" charset="0"/>
                <a:ea typeface="宋体" panose="02010600030101010101" pitchFamily="2" charset="-122"/>
              </a:rPr>
              <a:t>1</a:t>
            </a:r>
            <a:r>
              <a:rPr lang="zh-CN" altLang="en-US" sz="2400" b="1" dirty="0">
                <a:solidFill>
                  <a:srgbClr val="FF0000"/>
                </a:solidFill>
                <a:latin typeface="Times New Roman" panose="02020603050405020304" pitchFamily="18" charset="0"/>
                <a:ea typeface="宋体" panose="02010600030101010101" pitchFamily="2" charset="-122"/>
              </a:rPr>
              <a:t>分） 得分率：</a:t>
            </a:r>
            <a:r>
              <a:rPr lang="en-US" altLang="zh-CN" sz="2400" b="1" dirty="0">
                <a:solidFill>
                  <a:srgbClr val="FF0000"/>
                </a:solidFill>
                <a:latin typeface="Times New Roman" panose="02020603050405020304" pitchFamily="18" charset="0"/>
                <a:ea typeface="宋体" panose="02010600030101010101" pitchFamily="2" charset="-122"/>
              </a:rPr>
              <a:t>24%</a:t>
            </a:r>
            <a:r>
              <a:rPr lang="zh-CN" altLang="en-US" sz="2400" b="1" dirty="0">
                <a:solidFill>
                  <a:srgbClr val="FF0000"/>
                </a:solidFill>
                <a:latin typeface="Times New Roman" panose="02020603050405020304" pitchFamily="18" charset="0"/>
                <a:ea typeface="宋体" panose="02010600030101010101" pitchFamily="2" charset="-122"/>
              </a:rPr>
              <a:t>（粗略估计）</a:t>
            </a:r>
          </a:p>
          <a:p>
            <a:pPr lvl="1" indent="0" eaLnBrk="0" hangingPunct="0">
              <a:lnSpc>
                <a:spcPts val="3000"/>
              </a:lnSpc>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或 </a:t>
            </a:r>
            <a:r>
              <a:rPr lang="en-US" altLang="zh-CN" sz="2400" b="1" dirty="0">
                <a:latin typeface="Times New Roman" panose="02020603050405020304" pitchFamily="18" charset="0"/>
                <a:ea typeface="宋体" panose="02010600030101010101" pitchFamily="2" charset="-122"/>
              </a:rPr>
              <a:t>V</a:t>
            </a:r>
            <a:r>
              <a:rPr lang="zh-CN" altLang="en-US" sz="2400" b="1" dirty="0">
                <a:latin typeface="Times New Roman" panose="02020603050405020304" pitchFamily="18" charset="0"/>
                <a:ea typeface="宋体" panose="02010600030101010101" pitchFamily="2" charset="-122"/>
              </a:rPr>
              <a:t>型、角形、折线形</a:t>
            </a:r>
          </a:p>
          <a:p>
            <a:pPr lvl="1" indent="0" eaLnBrk="0" hangingPunct="0">
              <a:lnSpc>
                <a:spcPts val="3000"/>
              </a:lnSpc>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常见错误：正四面体形、平面三角形、三角锥形、三角形</a:t>
            </a:r>
          </a:p>
          <a:p>
            <a:pPr lvl="1" indent="0" eaLnBrk="0" hangingPunct="0">
              <a:lnSpc>
                <a:spcPts val="3000"/>
              </a:lnSpc>
              <a:buFont typeface="Arial" panose="020B0604020202020204" pitchFamily="34" charset="0"/>
              <a:buNone/>
            </a:pP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】sp</a:t>
            </a:r>
            <a:r>
              <a:rPr lang="en-US" altLang="zh-CN" sz="2400" b="1" baseline="30000" dirty="0">
                <a:solidFill>
                  <a:srgbClr val="FF0000"/>
                </a:solidFill>
                <a:latin typeface="Times New Roman" panose="02020603050405020304" pitchFamily="18" charset="0"/>
                <a:ea typeface="宋体" panose="02010600030101010101" pitchFamily="2" charset="-122"/>
              </a:rPr>
              <a:t>3  </a:t>
            </a:r>
            <a:r>
              <a:rPr lang="zh-CN" altLang="en-US" sz="2400" b="1" dirty="0">
                <a:solidFill>
                  <a:srgbClr val="FF0000"/>
                </a:solidFill>
                <a:latin typeface="Times New Roman" panose="02020603050405020304" pitchFamily="18" charset="0"/>
                <a:ea typeface="宋体" panose="02010600030101010101" pitchFamily="2" charset="-122"/>
              </a:rPr>
              <a:t>（</a:t>
            </a:r>
            <a:r>
              <a:rPr lang="en-US" altLang="zh-CN" sz="2400" b="1" dirty="0">
                <a:solidFill>
                  <a:srgbClr val="FF0000"/>
                </a:solidFill>
                <a:latin typeface="Times New Roman" panose="02020603050405020304" pitchFamily="18" charset="0"/>
                <a:ea typeface="宋体" panose="02010600030101010101" pitchFamily="2" charset="-122"/>
              </a:rPr>
              <a:t>1</a:t>
            </a:r>
            <a:r>
              <a:rPr lang="zh-CN" altLang="en-US" sz="2400" b="1" dirty="0">
                <a:solidFill>
                  <a:srgbClr val="FF0000"/>
                </a:solidFill>
                <a:latin typeface="Times New Roman" panose="02020603050405020304" pitchFamily="18" charset="0"/>
                <a:ea typeface="宋体" panose="02010600030101010101" pitchFamily="2" charset="-122"/>
              </a:rPr>
              <a:t>分） 得分率：</a:t>
            </a:r>
            <a:r>
              <a:rPr lang="en-US" altLang="zh-CN" sz="2400" b="1" dirty="0">
                <a:solidFill>
                  <a:srgbClr val="FF0000"/>
                </a:solidFill>
                <a:latin typeface="Times New Roman" panose="02020603050405020304" pitchFamily="18" charset="0"/>
                <a:ea typeface="宋体" panose="02010600030101010101" pitchFamily="2" charset="-122"/>
              </a:rPr>
              <a:t>39%</a:t>
            </a:r>
            <a:r>
              <a:rPr lang="zh-CN" altLang="en-US" sz="2400" b="1" dirty="0">
                <a:solidFill>
                  <a:srgbClr val="FF0000"/>
                </a:solidFill>
                <a:latin typeface="Times New Roman" panose="02020603050405020304" pitchFamily="18" charset="0"/>
                <a:ea typeface="宋体" panose="02010600030101010101" pitchFamily="2" charset="-122"/>
              </a:rPr>
              <a:t>（粗略估计）</a:t>
            </a:r>
          </a:p>
          <a:p>
            <a:pPr eaLnBrk="0" hangingPunct="0">
              <a:lnSpc>
                <a:spcPts val="3000"/>
              </a:lnSpc>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常见错误： </a:t>
            </a:r>
            <a:r>
              <a:rPr lang="en-US" altLang="zh-CN" sz="2400" b="1" dirty="0">
                <a:latin typeface="Arial" panose="020B0604020202020204" pitchFamily="34" charset="0"/>
                <a:ea typeface="宋体" panose="02010600030101010101" pitchFamily="2" charset="-122"/>
              </a:rPr>
              <a:t>sp     sp</a:t>
            </a:r>
            <a:r>
              <a:rPr lang="en-US" altLang="zh-CN" sz="2400" b="1" baseline="30000" dirty="0">
                <a:latin typeface="Arial" panose="020B0604020202020204" pitchFamily="34" charset="0"/>
                <a:ea typeface="宋体" panose="02010600030101010101" pitchFamily="2" charset="-122"/>
              </a:rPr>
              <a:t>2</a:t>
            </a:r>
            <a:r>
              <a:rPr lang="en-US" altLang="zh-CN" sz="2400" b="1" dirty="0">
                <a:latin typeface="Arial" panose="020B0604020202020204" pitchFamily="34" charset="0"/>
                <a:ea typeface="宋体" panose="02010600030101010101" pitchFamily="2" charset="-122"/>
              </a:rPr>
              <a:t>     sp</a:t>
            </a:r>
            <a:r>
              <a:rPr lang="en-US" altLang="zh-CN" sz="2400" b="1" baseline="30000" dirty="0">
                <a:latin typeface="Arial" panose="020B0604020202020204" pitchFamily="34" charset="0"/>
                <a:ea typeface="宋体" panose="02010600030101010101" pitchFamily="2" charset="-122"/>
              </a:rPr>
              <a:t>4</a:t>
            </a:r>
          </a:p>
          <a:p>
            <a:pPr eaLnBrk="0" hangingPunct="0">
              <a:lnSpc>
                <a:spcPts val="3000"/>
              </a:lnSpc>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        错误原因：</a:t>
            </a:r>
          </a:p>
          <a:p>
            <a:pPr eaLnBrk="0" hangingPunct="0">
              <a:lnSpc>
                <a:spcPts val="3000"/>
              </a:lnSpc>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对</a:t>
            </a:r>
            <a:r>
              <a:rPr lang="en-US" altLang="zh-CN" sz="2400" b="1" dirty="0">
                <a:solidFill>
                  <a:srgbClr val="0070C0"/>
                </a:solidFill>
                <a:latin typeface="Times New Roman" panose="02020603050405020304" pitchFamily="18" charset="0"/>
                <a:ea typeface="宋体" panose="02010600030101010101" pitchFamily="2" charset="-122"/>
              </a:rPr>
              <a:t>I</a:t>
            </a:r>
            <a:r>
              <a:rPr lang="en-US" altLang="zh-CN" sz="2400" b="1" baseline="-25000" dirty="0">
                <a:solidFill>
                  <a:srgbClr val="0070C0"/>
                </a:solidFill>
                <a:latin typeface="Times New Roman" panose="02020603050405020304" pitchFamily="18" charset="0"/>
                <a:ea typeface="宋体" panose="02010600030101010101" pitchFamily="2" charset="-122"/>
              </a:rPr>
              <a:t>3</a:t>
            </a:r>
            <a:r>
              <a:rPr lang="en-US" altLang="zh-CN" sz="2400" b="1" baseline="30000" dirty="0">
                <a:solidFill>
                  <a:srgbClr val="0070C0"/>
                </a:solidFill>
                <a:latin typeface="Times New Roman" panose="02020603050405020304" pitchFamily="18" charset="0"/>
                <a:ea typeface="宋体" panose="02010600030101010101" pitchFamily="2" charset="-122"/>
              </a:rPr>
              <a:t>+</a:t>
            </a:r>
            <a:r>
              <a:rPr lang="zh-CN" altLang="en-US" sz="2400" b="1" dirty="0">
                <a:solidFill>
                  <a:srgbClr val="0070C0"/>
                </a:solidFill>
                <a:latin typeface="Times New Roman" panose="02020603050405020304" pitchFamily="18" charset="0"/>
                <a:ea typeface="宋体" panose="02010600030101010101" pitchFamily="2" charset="-122"/>
              </a:rPr>
              <a:t>离子陌生，不会通过等电子体或分析结构进行构型判断；</a:t>
            </a:r>
          </a:p>
          <a:p>
            <a:pPr eaLnBrk="0" hangingPunct="0">
              <a:lnSpc>
                <a:spcPts val="3000"/>
              </a:lnSpc>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        分不清中心原子；</a:t>
            </a:r>
          </a:p>
          <a:p>
            <a:pPr eaLnBrk="0" hangingPunct="0">
              <a:lnSpc>
                <a:spcPts val="3000"/>
              </a:lnSpc>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         不会判定离子几何构型和原子杂化类型的方法；</a:t>
            </a:r>
          </a:p>
          <a:p>
            <a:pPr eaLnBrk="0" hangingPunct="0">
              <a:lnSpc>
                <a:spcPts val="3000"/>
              </a:lnSpc>
              <a:buFont typeface="Arial" panose="020B0604020202020204" pitchFamily="34" charset="0"/>
              <a:buNone/>
            </a:pPr>
            <a:r>
              <a:rPr lang="zh-CN" altLang="en-US" sz="2400" b="1" dirty="0">
                <a:solidFill>
                  <a:srgbClr val="0070C0"/>
                </a:solidFill>
                <a:latin typeface="Times New Roman" panose="02020603050405020304" pitchFamily="18" charset="0"/>
                <a:ea typeface="宋体" panose="02010600030101010101" pitchFamily="2" charset="-122"/>
              </a:rPr>
              <a:t>         不知道常见的杂化类型</a:t>
            </a:r>
          </a:p>
        </p:txBody>
      </p:sp>
      <p:pic>
        <p:nvPicPr>
          <p:cNvPr id="62468" name="图片 363530" descr="aa18972bd40735fa60f521629c510fb30e2408e7"/>
          <p:cNvPicPr>
            <a:picLocks noChangeAspect="1"/>
          </p:cNvPicPr>
          <p:nvPr/>
        </p:nvPicPr>
        <p:blipFill>
          <a:blip r:embed="rId2"/>
          <a:stretch>
            <a:fillRect/>
          </a:stretch>
        </p:blipFill>
        <p:spPr>
          <a:xfrm>
            <a:off x="6553200" y="1339850"/>
            <a:ext cx="1258888" cy="1066800"/>
          </a:xfrm>
          <a:prstGeom prst="rect">
            <a:avLst/>
          </a:prstGeom>
          <a:noFill/>
          <a:ln w="9525">
            <a:noFill/>
          </a:ln>
        </p:spPr>
      </p:pic>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灯片编号占位符 3"/>
          <p:cNvSpPr>
            <a:spLocks noGrp="1"/>
          </p:cNvSpPr>
          <p:nvPr>
            <p:ph type="sldNum" sz="quarter" idx="4"/>
          </p:nvPr>
        </p:nvSpPr>
        <p:spPr/>
        <p:txBody>
          <a:bodyPr wrap="square" lIns="91440" tIns="45720" rIns="91440" bIns="45720" anchor="t"/>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buFont typeface="Arial" panose="020B0604020202020204" pitchFamily="34" charset="0"/>
              <a:buChar char="•"/>
            </a:pPr>
            <a:fld id="{9A0DB2DC-4C9A-4742-B13C-FB6460FD3503}" type="slidenum">
              <a:rPr lang="zh-CN" altLang="en-US" sz="1400" dirty="0">
                <a:latin typeface="Arial" panose="020B0604020202020204" pitchFamily="34" charset="0"/>
                <a:ea typeface="宋体" panose="02010600030101010101" pitchFamily="2" charset="-122"/>
              </a:rPr>
              <a:t>66</a:t>
            </a:fld>
            <a:endParaRPr lang="zh-CN" altLang="en-US" sz="1400" dirty="0">
              <a:latin typeface="Arial" panose="020B0604020202020204" pitchFamily="34" charset="0"/>
              <a:ea typeface="宋体" panose="02010600030101010101" pitchFamily="2" charset="-122"/>
            </a:endParaRPr>
          </a:p>
        </p:txBody>
      </p:sp>
      <p:sp>
        <p:nvSpPr>
          <p:cNvPr id="63490" name="Rectangle 2"/>
          <p:cNvSpPr/>
          <p:nvPr/>
        </p:nvSpPr>
        <p:spPr>
          <a:xfrm>
            <a:off x="-164782" y="809625"/>
            <a:ext cx="9544601" cy="1569660"/>
          </a:xfrm>
          <a:prstGeom prst="rect">
            <a:avLst/>
          </a:prstGeom>
          <a:noFill/>
          <a:ln w="9525">
            <a:noFill/>
          </a:ln>
        </p:spPr>
        <p:txBody>
          <a:bodyPr wrap="none" anchor="t">
            <a:spAutoFit/>
          </a:bodyPr>
          <a:lstStyle/>
          <a:p>
            <a:pPr lvl="1" indent="0"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4</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KIO</a:t>
            </a:r>
            <a:r>
              <a:rPr lang="en-US" altLang="zh-CN" sz="2400" b="1" baseline="-25000" dirty="0">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晶体是一种性能良好的</a:t>
            </a:r>
            <a:r>
              <a:rPr lang="zh-CN" altLang="en-US" sz="2400" b="1" dirty="0">
                <a:solidFill>
                  <a:srgbClr val="9900FF"/>
                </a:solidFill>
                <a:latin typeface="Times New Roman" panose="02020603050405020304" pitchFamily="18" charset="0"/>
                <a:ea typeface="宋体" panose="02010600030101010101" pitchFamily="2" charset="-122"/>
              </a:rPr>
              <a:t>非线性光学材料</a:t>
            </a:r>
            <a:r>
              <a:rPr lang="zh-CN" altLang="en-US" sz="2400" b="1" dirty="0">
                <a:latin typeface="Times New Roman" panose="02020603050405020304" pitchFamily="18" charset="0"/>
                <a:ea typeface="宋体" panose="02010600030101010101" pitchFamily="2" charset="-122"/>
              </a:rPr>
              <a:t>，具有</a:t>
            </a:r>
            <a:r>
              <a:rPr lang="zh-CN" altLang="en-US" sz="2400" b="1" dirty="0">
                <a:solidFill>
                  <a:srgbClr val="9900FF"/>
                </a:solidFill>
                <a:latin typeface="Times New Roman" panose="02020603050405020304" pitchFamily="18" charset="0"/>
                <a:ea typeface="宋体" panose="02010600030101010101" pitchFamily="2" charset="-122"/>
              </a:rPr>
              <a:t>钙钛矿型</a:t>
            </a:r>
          </a:p>
          <a:p>
            <a:pPr lvl="1" indent="0"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的立体结构，边长为</a:t>
            </a:r>
            <a:r>
              <a:rPr lang="en-US" altLang="zh-CN" sz="2400" b="1" dirty="0">
                <a:latin typeface="Times New Roman" panose="02020603050405020304" pitchFamily="18" charset="0"/>
                <a:ea typeface="宋体" panose="02010600030101010101" pitchFamily="2" charset="-122"/>
              </a:rPr>
              <a:t>a=0.446nm</a:t>
            </a:r>
            <a:r>
              <a:rPr lang="zh-CN" altLang="en-US" sz="2400" b="1" dirty="0">
                <a:latin typeface="Times New Roman" panose="02020603050405020304" pitchFamily="18" charset="0"/>
                <a:ea typeface="宋体" panose="02010600030101010101" pitchFamily="2" charset="-122"/>
              </a:rPr>
              <a:t>，晶胞中</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I</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O</a:t>
            </a:r>
            <a:r>
              <a:rPr lang="zh-CN" altLang="en-US" sz="2400" b="1" dirty="0">
                <a:latin typeface="Times New Roman" panose="02020603050405020304" pitchFamily="18" charset="0"/>
                <a:ea typeface="宋体" panose="02010600030101010101" pitchFamily="2" charset="-122"/>
              </a:rPr>
              <a:t>分别处于顶角、</a:t>
            </a:r>
          </a:p>
          <a:p>
            <a:pPr lvl="1" indent="0"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体心、面心位置，如图所示。</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与</a:t>
            </a:r>
            <a:r>
              <a:rPr lang="en-US" altLang="zh-CN" sz="2400" b="1" dirty="0">
                <a:latin typeface="Times New Roman" panose="02020603050405020304" pitchFamily="18" charset="0"/>
                <a:ea typeface="宋体" panose="02010600030101010101" pitchFamily="2" charset="-122"/>
              </a:rPr>
              <a:t>O</a:t>
            </a:r>
            <a:r>
              <a:rPr lang="zh-CN" altLang="en-US" sz="2400" b="1" dirty="0">
                <a:latin typeface="Times New Roman" panose="02020603050405020304" pitchFamily="18" charset="0"/>
                <a:ea typeface="宋体" panose="02010600030101010101" pitchFamily="2" charset="-122"/>
              </a:rPr>
              <a:t>间的最短距离为</a:t>
            </a:r>
            <a:r>
              <a:rPr lang="en-US" altLang="zh-CN" sz="2400" b="1" dirty="0">
                <a:latin typeface="Times New Roman" panose="02020603050405020304" pitchFamily="18" charset="0"/>
                <a:ea typeface="宋体" panose="02010600030101010101" pitchFamily="2" charset="-122"/>
              </a:rPr>
              <a:t>______nm</a:t>
            </a:r>
            <a:r>
              <a:rPr lang="zh-CN" altLang="en-US" sz="2400" b="1" dirty="0">
                <a:latin typeface="Times New Roman" panose="02020603050405020304" pitchFamily="18" charset="0"/>
                <a:ea typeface="宋体" panose="02010600030101010101" pitchFamily="2" charset="-122"/>
              </a:rPr>
              <a:t>，</a:t>
            </a:r>
          </a:p>
          <a:p>
            <a:pPr lvl="1" indent="0" eaLnBrk="0" hangingPunct="0">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与</a:t>
            </a: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紧邻的</a:t>
            </a:r>
            <a:r>
              <a:rPr lang="en-US" altLang="zh-CN" sz="2400" b="1" dirty="0">
                <a:latin typeface="Times New Roman" panose="02020603050405020304" pitchFamily="18" charset="0"/>
                <a:ea typeface="宋体" panose="02010600030101010101" pitchFamily="2" charset="-122"/>
              </a:rPr>
              <a:t>O</a:t>
            </a:r>
            <a:r>
              <a:rPr lang="zh-CN" altLang="en-US" sz="2400" b="1" dirty="0">
                <a:latin typeface="Times New Roman" panose="02020603050405020304" pitchFamily="18" charset="0"/>
                <a:ea typeface="宋体" panose="02010600030101010101" pitchFamily="2" charset="-122"/>
              </a:rPr>
              <a:t>个数为</a:t>
            </a:r>
            <a:r>
              <a:rPr lang="en-US" altLang="zh-CN" sz="2400" b="1" dirty="0">
                <a:latin typeface="Times New Roman" panose="02020603050405020304" pitchFamily="18" charset="0"/>
                <a:ea typeface="宋体" panose="02010600030101010101" pitchFamily="2" charset="-122"/>
              </a:rPr>
              <a:t>__________</a:t>
            </a:r>
            <a:r>
              <a:rPr lang="zh-CN" altLang="en-US" sz="2400" b="1" dirty="0">
                <a:latin typeface="Times New Roman" panose="02020603050405020304" pitchFamily="18" charset="0"/>
                <a:ea typeface="宋体" panose="02010600030101010101" pitchFamily="2" charset="-122"/>
              </a:rPr>
              <a:t>。</a:t>
            </a:r>
          </a:p>
        </p:txBody>
      </p:sp>
      <p:grpSp>
        <p:nvGrpSpPr>
          <p:cNvPr id="63491" name="Group 10"/>
          <p:cNvGrpSpPr/>
          <p:nvPr/>
        </p:nvGrpSpPr>
        <p:grpSpPr>
          <a:xfrm>
            <a:off x="-213084" y="2362200"/>
            <a:ext cx="9753600" cy="4291012"/>
            <a:chOff x="-198" y="1483"/>
            <a:chExt cx="6144" cy="2703"/>
          </a:xfrm>
        </p:grpSpPr>
        <p:sp>
          <p:nvSpPr>
            <p:cNvPr id="63492" name="Rectangle 3"/>
            <p:cNvSpPr/>
            <p:nvPr/>
          </p:nvSpPr>
          <p:spPr>
            <a:xfrm>
              <a:off x="-198" y="1483"/>
              <a:ext cx="6144" cy="2703"/>
            </a:xfrm>
            <a:prstGeom prst="rect">
              <a:avLst/>
            </a:prstGeom>
            <a:noFill/>
            <a:ln w="9525">
              <a:noFill/>
            </a:ln>
          </p:spPr>
          <p:txBody>
            <a:bodyPr anchor="t">
              <a:spAutoFit/>
            </a:bodyPr>
            <a:lstStyle/>
            <a:p>
              <a:pPr lvl="1" indent="0" eaLnBrk="0" hangingPunct="0">
                <a:spcBef>
                  <a:spcPct val="50000"/>
                </a:spcBef>
                <a:buFont typeface="Arial" panose="020B0604020202020204" pitchFamily="34" charset="0"/>
                <a:buNone/>
              </a:pP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第</a:t>
              </a:r>
              <a:r>
                <a:rPr lang="en-US" altLang="en-US" sz="2400" b="1" dirty="0">
                  <a:solidFill>
                    <a:srgbClr val="FF0000"/>
                  </a:solidFill>
                  <a:latin typeface="Arial" panose="020B0604020202020204" pitchFamily="34" charset="0"/>
                  <a:ea typeface="宋体" panose="02010600030101010101" pitchFamily="2" charset="-122"/>
                </a:rPr>
                <a:t>①</a:t>
              </a:r>
              <a:r>
                <a:rPr lang="en-US" altLang="zh-CN" sz="2400" b="1" dirty="0">
                  <a:solidFill>
                    <a:srgbClr val="FF0000"/>
                  </a:solidFill>
                  <a:latin typeface="Arial" panose="020B0604020202020204" pitchFamily="34" charset="0"/>
                  <a:ea typeface="宋体" panose="02010600030101010101" pitchFamily="2" charset="-122"/>
                </a:rPr>
                <a:t>空  0.315</a:t>
              </a:r>
              <a:r>
                <a:rPr lang="zh-CN" altLang="en-US" sz="2400" b="1" dirty="0">
                  <a:solidFill>
                    <a:srgbClr val="FF0000"/>
                  </a:solidFill>
                  <a:latin typeface="Arial" panose="020B0604020202020204" pitchFamily="34" charset="0"/>
                  <a:ea typeface="宋体" panose="02010600030101010101" pitchFamily="2" charset="-122"/>
                </a:rPr>
                <a:t>（</a:t>
              </a:r>
              <a:r>
                <a:rPr lang="en-US" altLang="zh-CN" sz="2400" b="1" dirty="0">
                  <a:solidFill>
                    <a:srgbClr val="FF0000"/>
                  </a:solidFill>
                  <a:latin typeface="Arial" panose="020B0604020202020204" pitchFamily="34" charset="0"/>
                  <a:ea typeface="宋体" panose="02010600030101010101" pitchFamily="2" charset="-122"/>
                </a:rPr>
                <a:t>2</a:t>
              </a:r>
              <a:r>
                <a:rPr lang="zh-CN" altLang="en-US" sz="2400" b="1" dirty="0">
                  <a:solidFill>
                    <a:srgbClr val="FF0000"/>
                  </a:solidFill>
                  <a:latin typeface="Arial" panose="020B0604020202020204" pitchFamily="34" charset="0"/>
                  <a:ea typeface="宋体" panose="02010600030101010101" pitchFamily="2" charset="-122"/>
                </a:rPr>
                <a:t>分）</a:t>
              </a:r>
              <a:r>
                <a:rPr lang="zh-CN" altLang="en-US" sz="2400" dirty="0">
                  <a:solidFill>
                    <a:srgbClr val="FF0000"/>
                  </a:solidFill>
                  <a:latin typeface="Arial" panose="020B0604020202020204" pitchFamily="34" charset="0"/>
                  <a:ea typeface="宋体" panose="02010600030101010101" pitchFamily="2" charset="-122"/>
                </a:rPr>
                <a:t> </a:t>
              </a:r>
              <a:r>
                <a:rPr lang="zh-CN" altLang="en-US" sz="2400" b="1" dirty="0">
                  <a:solidFill>
                    <a:srgbClr val="FF0000"/>
                  </a:solidFill>
                  <a:latin typeface="Times New Roman" panose="02020603050405020304" pitchFamily="18" charset="0"/>
                  <a:ea typeface="宋体" panose="02010600030101010101" pitchFamily="2" charset="-122"/>
                </a:rPr>
                <a:t>得分率：</a:t>
              </a:r>
              <a:r>
                <a:rPr lang="en-US" altLang="zh-CN" sz="2400" b="1" dirty="0">
                  <a:solidFill>
                    <a:srgbClr val="FF0000"/>
                  </a:solidFill>
                  <a:latin typeface="Times New Roman" panose="02020603050405020304" pitchFamily="18" charset="0"/>
                  <a:ea typeface="宋体" panose="02010600030101010101" pitchFamily="2" charset="-122"/>
                </a:rPr>
                <a:t>27%</a:t>
              </a:r>
              <a:r>
                <a:rPr lang="zh-CN" altLang="en-US" sz="2400" b="1" dirty="0">
                  <a:solidFill>
                    <a:srgbClr val="FF0000"/>
                  </a:solidFill>
                  <a:latin typeface="Times New Roman" panose="02020603050405020304" pitchFamily="18" charset="0"/>
                  <a:ea typeface="宋体" panose="02010600030101010101" pitchFamily="2" charset="-122"/>
                </a:rPr>
                <a:t>（粗略估计）</a:t>
              </a:r>
            </a:p>
            <a:p>
              <a:pPr lvl="1" indent="0" eaLnBrk="0" hangingPunct="0">
                <a:spcBef>
                  <a:spcPct val="50000"/>
                </a:spcBef>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或      </a:t>
              </a:r>
              <a:r>
                <a:rPr lang="en-US" altLang="zh-CN" sz="2400" b="1" dirty="0">
                  <a:latin typeface="Arial" panose="020B0604020202020204" pitchFamily="34" charset="0"/>
                  <a:ea typeface="宋体" panose="02010600030101010101" pitchFamily="2" charset="-122"/>
                </a:rPr>
                <a:t>a</a:t>
              </a:r>
              <a:r>
                <a:rPr lang="zh-CN" altLang="en-US" sz="2400" b="1" dirty="0">
                  <a:latin typeface="Arial" panose="020B0604020202020204" pitchFamily="34" charset="0"/>
                  <a:ea typeface="宋体" panose="02010600030101010101" pitchFamily="2" charset="-122"/>
                </a:rPr>
                <a:t>、       </a:t>
              </a:r>
              <a:r>
                <a:rPr lang="en-US" altLang="zh-CN" sz="2400" b="1" dirty="0">
                  <a:latin typeface="Arial" panose="020B0604020202020204" pitchFamily="34" charset="0"/>
                  <a:ea typeface="宋体" panose="02010600030101010101" pitchFamily="2" charset="-122"/>
                </a:rPr>
                <a:t>×0.446</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0.223       </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0.31</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0.32</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0.312-0.319</a:t>
              </a:r>
              <a:r>
                <a:rPr lang="zh-CN" altLang="en-US" sz="2400" b="1" dirty="0">
                  <a:latin typeface="Times New Roman" panose="02020603050405020304" pitchFamily="18" charset="0"/>
                  <a:ea typeface="宋体" panose="02010600030101010101" pitchFamily="2" charset="-122"/>
                </a:rPr>
                <a:t>等</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其他与此相等的数值或表达式</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 常见错误：</a:t>
              </a:r>
              <a:r>
                <a:rPr lang="en-US" altLang="zh-CN" sz="2400" b="1" dirty="0">
                  <a:latin typeface="Times New Roman" panose="02020603050405020304" pitchFamily="18" charset="0"/>
                  <a:ea typeface="宋体" panose="02010600030101010101" pitchFamily="2" charset="-122"/>
                </a:rPr>
                <a:t>0.446           0.223</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错误原因：</a:t>
              </a:r>
              <a:r>
                <a:rPr lang="zh-CN" altLang="en-US" sz="2400" b="1" dirty="0">
                  <a:solidFill>
                    <a:srgbClr val="0070C0"/>
                  </a:solidFill>
                  <a:latin typeface="Times New Roman" panose="02020603050405020304" pitchFamily="18" charset="0"/>
                  <a:ea typeface="宋体" panose="02010600030101010101" pitchFamily="2" charset="-122"/>
                </a:rPr>
                <a:t>对立体结构类型陌生，计算马虎</a:t>
              </a:r>
            </a:p>
            <a:p>
              <a:pPr lvl="1" indent="0" eaLnBrk="0" hangingPunct="0">
                <a:spcBef>
                  <a:spcPct val="50000"/>
                </a:spcBef>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第</a:t>
              </a:r>
              <a:r>
                <a:rPr lang="zh-CN" altLang="en-US" sz="2400" b="1" dirty="0">
                  <a:solidFill>
                    <a:srgbClr val="FF0000"/>
                  </a:solidFill>
                  <a:latin typeface="Arial" panose="020B0604020202020204" pitchFamily="34" charset="0"/>
                  <a:ea typeface="宋体" panose="02010600030101010101" pitchFamily="2" charset="-122"/>
                </a:rPr>
                <a:t>②空   </a:t>
              </a:r>
              <a:r>
                <a:rPr lang="en-US" altLang="zh-CN" sz="2400" b="1" dirty="0">
                  <a:solidFill>
                    <a:srgbClr val="FF0000"/>
                  </a:solidFill>
                  <a:latin typeface="Arial" panose="020B0604020202020204" pitchFamily="34" charset="0"/>
                  <a:ea typeface="宋体" panose="02010600030101010101" pitchFamily="2" charset="-122"/>
                </a:rPr>
                <a:t>12</a:t>
              </a:r>
              <a:r>
                <a:rPr lang="zh-CN" altLang="en-US" sz="2400" b="1" dirty="0">
                  <a:solidFill>
                    <a:srgbClr val="FF0000"/>
                  </a:solidFill>
                  <a:latin typeface="Arial" panose="020B0604020202020204" pitchFamily="34" charset="0"/>
                  <a:ea typeface="宋体" panose="02010600030101010101" pitchFamily="2" charset="-122"/>
                </a:rPr>
                <a:t>（</a:t>
              </a:r>
              <a:r>
                <a:rPr lang="en-US" altLang="zh-CN" sz="2400" b="1" dirty="0">
                  <a:solidFill>
                    <a:srgbClr val="FF0000"/>
                  </a:solidFill>
                  <a:latin typeface="Arial" panose="020B0604020202020204" pitchFamily="34" charset="0"/>
                  <a:ea typeface="宋体" panose="02010600030101010101" pitchFamily="2" charset="-122"/>
                </a:rPr>
                <a:t>2</a:t>
              </a:r>
              <a:r>
                <a:rPr lang="zh-CN" altLang="en-US" sz="2400" b="1" dirty="0">
                  <a:solidFill>
                    <a:srgbClr val="FF0000"/>
                  </a:solidFill>
                  <a:latin typeface="Arial" panose="020B0604020202020204" pitchFamily="34" charset="0"/>
                  <a:ea typeface="宋体" panose="02010600030101010101" pitchFamily="2" charset="-122"/>
                </a:rPr>
                <a:t>分）   得分率：</a:t>
              </a:r>
              <a:r>
                <a:rPr lang="en-US" altLang="zh-CN" sz="2400" b="1" dirty="0">
                  <a:solidFill>
                    <a:srgbClr val="FF0000"/>
                  </a:solidFill>
                  <a:latin typeface="Arial" panose="020B0604020202020204" pitchFamily="34" charset="0"/>
                  <a:ea typeface="宋体" panose="02010600030101010101" pitchFamily="2" charset="-122"/>
                </a:rPr>
                <a:t>13%</a:t>
              </a:r>
              <a:r>
                <a:rPr lang="zh-CN" altLang="en-US" sz="2400" b="1" dirty="0">
                  <a:solidFill>
                    <a:srgbClr val="FF0000"/>
                  </a:solidFill>
                  <a:latin typeface="Arial" panose="020B0604020202020204" pitchFamily="34" charset="0"/>
                  <a:ea typeface="宋体" panose="02010600030101010101" pitchFamily="2" charset="-122"/>
                </a:rPr>
                <a:t>（粗略估计）</a:t>
              </a:r>
            </a:p>
            <a:p>
              <a:pPr lvl="1" indent="0" eaLnBrk="0" hangingPunct="0">
                <a:spcBef>
                  <a:spcPct val="50000"/>
                </a:spcBef>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常见错误：</a:t>
              </a:r>
              <a:r>
                <a:rPr lang="en-US" altLang="zh-CN" sz="2400" b="1" dirty="0">
                  <a:latin typeface="Arial" panose="020B0604020202020204" pitchFamily="34" charset="0"/>
                  <a:ea typeface="宋体" panose="02010600030101010101" pitchFamily="2" charset="-122"/>
                </a:rPr>
                <a:t>3</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6</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24</a:t>
              </a:r>
            </a:p>
            <a:p>
              <a:pPr lvl="1" indent="0" eaLnBrk="0" hangingPunct="0">
                <a:spcBef>
                  <a:spcPct val="50000"/>
                </a:spcBef>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错误原因：</a:t>
              </a:r>
              <a:r>
                <a:rPr lang="zh-CN" altLang="en-US" sz="2400" b="1" dirty="0">
                  <a:solidFill>
                    <a:srgbClr val="0070C0"/>
                  </a:solidFill>
                  <a:latin typeface="Arial" panose="020B0604020202020204" pitchFamily="34" charset="0"/>
                  <a:ea typeface="宋体" panose="02010600030101010101" pitchFamily="2" charset="-122"/>
                </a:rPr>
                <a:t>对晶胞结构理解不透彻</a:t>
              </a:r>
            </a:p>
          </p:txBody>
        </p:sp>
        <p:pic>
          <p:nvPicPr>
            <p:cNvPr id="63493" name="Picture 4"/>
            <p:cNvPicPr>
              <a:picLocks noChangeAspect="1"/>
            </p:cNvPicPr>
            <p:nvPr/>
          </p:nvPicPr>
          <p:blipFill>
            <a:blip r:embed="rId2"/>
            <a:srcRect l="40195" t="58012" r="55490" b="21585"/>
            <a:stretch>
              <a:fillRect/>
            </a:stretch>
          </p:blipFill>
          <p:spPr>
            <a:xfrm>
              <a:off x="1043" y="1820"/>
              <a:ext cx="281" cy="336"/>
            </a:xfrm>
            <a:prstGeom prst="rect">
              <a:avLst/>
            </a:prstGeom>
            <a:noFill/>
            <a:ln w="9525">
              <a:noFill/>
            </a:ln>
          </p:spPr>
        </p:pic>
        <p:pic>
          <p:nvPicPr>
            <p:cNvPr id="63494" name="Picture 5"/>
            <p:cNvPicPr>
              <a:picLocks noChangeAspect="1"/>
            </p:cNvPicPr>
            <p:nvPr/>
          </p:nvPicPr>
          <p:blipFill>
            <a:blip r:embed="rId2"/>
            <a:srcRect l="40195" t="58012" r="55490" b="21585"/>
            <a:stretch>
              <a:fillRect/>
            </a:stretch>
          </p:blipFill>
          <p:spPr>
            <a:xfrm>
              <a:off x="317" y="1796"/>
              <a:ext cx="281" cy="336"/>
            </a:xfrm>
            <a:prstGeom prst="rect">
              <a:avLst/>
            </a:prstGeom>
            <a:noFill/>
            <a:ln w="9525">
              <a:noFill/>
            </a:ln>
          </p:spPr>
        </p:pic>
        <p:pic>
          <p:nvPicPr>
            <p:cNvPr id="63496" name="Picture 7"/>
            <p:cNvPicPr>
              <a:picLocks noChangeAspect="1"/>
            </p:cNvPicPr>
            <p:nvPr/>
          </p:nvPicPr>
          <p:blipFill>
            <a:blip r:embed="rId2"/>
            <a:srcRect l="40269" t="54649" r="55457" b="32097"/>
            <a:stretch>
              <a:fillRect/>
            </a:stretch>
          </p:blipFill>
          <p:spPr>
            <a:xfrm>
              <a:off x="2691" y="1728"/>
              <a:ext cx="325" cy="336"/>
            </a:xfrm>
            <a:prstGeom prst="rect">
              <a:avLst/>
            </a:prstGeom>
            <a:noFill/>
            <a:ln w="9525">
              <a:noFill/>
            </a:ln>
          </p:spPr>
        </p:pic>
      </p:grpSp>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3" name="灯片编号占位符 3"/>
          <p:cNvSpPr>
            <a:spLocks noGrp="1"/>
          </p:cNvSpPr>
          <p:nvPr>
            <p:ph type="sldNum" sz="quarter" idx="4"/>
          </p:nvPr>
        </p:nvSpPr>
        <p:spPr/>
        <p:txBody>
          <a:bodyPr wrap="square" lIns="91440" tIns="45720" rIns="91440" bIns="45720" anchor="t"/>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buFont typeface="Arial" panose="020B0604020202020204" pitchFamily="34" charset="0"/>
              <a:buChar char="•"/>
            </a:pPr>
            <a:fld id="{9A0DB2DC-4C9A-4742-B13C-FB6460FD3503}" type="slidenum">
              <a:rPr lang="zh-CN" altLang="en-US" sz="1400" dirty="0">
                <a:latin typeface="Arial" panose="020B0604020202020204" pitchFamily="34" charset="0"/>
                <a:ea typeface="宋体" panose="02010600030101010101" pitchFamily="2" charset="-122"/>
              </a:rPr>
              <a:t>67</a:t>
            </a:fld>
            <a:endParaRPr lang="zh-CN" altLang="en-US" sz="1400" dirty="0">
              <a:latin typeface="Arial" panose="020B0604020202020204" pitchFamily="34" charset="0"/>
              <a:ea typeface="宋体" panose="02010600030101010101" pitchFamily="2" charset="-122"/>
            </a:endParaRPr>
          </a:p>
        </p:txBody>
      </p:sp>
      <p:sp>
        <p:nvSpPr>
          <p:cNvPr id="64514" name="Rectangle 2"/>
          <p:cNvSpPr/>
          <p:nvPr/>
        </p:nvSpPr>
        <p:spPr>
          <a:xfrm>
            <a:off x="0" y="609600"/>
            <a:ext cx="6083300" cy="1552575"/>
          </a:xfrm>
          <a:prstGeom prst="rect">
            <a:avLst/>
          </a:prstGeom>
          <a:noFill/>
          <a:ln w="9525">
            <a:noFill/>
          </a:ln>
        </p:spPr>
        <p:txBody>
          <a:bodyPr wrap="none" anchor="t">
            <a:spAutoFit/>
          </a:bodyPr>
          <a:lstStyle/>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5</a:t>
            </a:r>
            <a:r>
              <a:rPr lang="zh-CN" altLang="en-US" sz="2400" b="1" dirty="0">
                <a:latin typeface="Times New Roman" panose="02020603050405020304" pitchFamily="18" charset="0"/>
                <a:ea typeface="宋体" panose="02010600030101010101" pitchFamily="2" charset="-122"/>
              </a:rPr>
              <a:t>）在</a:t>
            </a:r>
            <a:r>
              <a:rPr lang="en-US" altLang="zh-CN" sz="2400" b="1" dirty="0">
                <a:latin typeface="Times New Roman" panose="02020603050405020304" pitchFamily="18" charset="0"/>
                <a:ea typeface="宋体" panose="02010600030101010101" pitchFamily="2" charset="-122"/>
              </a:rPr>
              <a:t>KIO</a:t>
            </a:r>
            <a:r>
              <a:rPr lang="en-US" altLang="zh-CN" sz="2400" b="1" baseline="-25000" dirty="0">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晶胞结构的另一种表示中，</a:t>
            </a:r>
          </a:p>
          <a:p>
            <a:pPr lvl="1" indent="0" eaLnBrk="0" hangingPunct="0">
              <a:spcBef>
                <a:spcPct val="50000"/>
              </a:spcBef>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I</a:t>
            </a:r>
            <a:r>
              <a:rPr lang="zh-CN" altLang="en-US" sz="2400" b="1" dirty="0">
                <a:latin typeface="Times New Roman" panose="02020603050405020304" pitchFamily="18" charset="0"/>
                <a:ea typeface="宋体" panose="02010600030101010101" pitchFamily="2" charset="-122"/>
              </a:rPr>
              <a:t>处于各顶角位置，则</a:t>
            </a:r>
          </a:p>
          <a:p>
            <a:pPr lvl="1" indent="0" eaLnBrk="0" hangingPunct="0">
              <a:spcBef>
                <a:spcPct val="50000"/>
              </a:spcBef>
              <a:buFont typeface="Arial" panose="020B0604020202020204" pitchFamily="34" charset="0"/>
              <a:buNone/>
            </a:pPr>
            <a:r>
              <a:rPr lang="en-US" altLang="zh-CN" sz="2400" b="1" dirty="0">
                <a:latin typeface="Times New Roman" panose="02020603050405020304" pitchFamily="18" charset="0"/>
                <a:ea typeface="宋体" panose="02010600030101010101" pitchFamily="2" charset="-122"/>
              </a:rPr>
              <a:t>K</a:t>
            </a:r>
            <a:r>
              <a:rPr lang="zh-CN" altLang="en-US" sz="2400" b="1" dirty="0">
                <a:latin typeface="Times New Roman" panose="02020603050405020304" pitchFamily="18" charset="0"/>
                <a:ea typeface="宋体" panose="02010600030101010101" pitchFamily="2" charset="-122"/>
              </a:rPr>
              <a:t>处于</a:t>
            </a:r>
            <a:r>
              <a:rPr lang="en-US" altLang="zh-CN" sz="2400" b="1" dirty="0">
                <a:latin typeface="Times New Roman" panose="02020603050405020304" pitchFamily="18" charset="0"/>
                <a:ea typeface="宋体" panose="02010600030101010101" pitchFamily="2" charset="-122"/>
              </a:rPr>
              <a:t>______</a:t>
            </a:r>
            <a:r>
              <a:rPr lang="zh-CN" altLang="en-US" sz="2400" b="1" dirty="0">
                <a:latin typeface="Times New Roman" panose="02020603050405020304" pitchFamily="18" charset="0"/>
                <a:ea typeface="宋体" panose="02010600030101010101" pitchFamily="2" charset="-122"/>
              </a:rPr>
              <a:t>位置，</a:t>
            </a:r>
            <a:r>
              <a:rPr lang="en-US" altLang="zh-CN" sz="2400" b="1" dirty="0">
                <a:latin typeface="Times New Roman" panose="02020603050405020304" pitchFamily="18" charset="0"/>
                <a:ea typeface="宋体" panose="02010600030101010101" pitchFamily="2" charset="-122"/>
              </a:rPr>
              <a:t>O</a:t>
            </a:r>
            <a:r>
              <a:rPr lang="zh-CN" altLang="en-US" sz="2400" b="1" dirty="0">
                <a:latin typeface="Times New Roman" panose="02020603050405020304" pitchFamily="18" charset="0"/>
                <a:ea typeface="宋体" panose="02010600030101010101" pitchFamily="2" charset="-122"/>
              </a:rPr>
              <a:t>处于</a:t>
            </a:r>
            <a:r>
              <a:rPr lang="en-US" altLang="zh-CN" sz="2400" b="1" dirty="0">
                <a:latin typeface="Times New Roman" panose="02020603050405020304" pitchFamily="18" charset="0"/>
                <a:ea typeface="宋体" panose="02010600030101010101" pitchFamily="2" charset="-122"/>
              </a:rPr>
              <a:t>______</a:t>
            </a:r>
            <a:r>
              <a:rPr lang="zh-CN" altLang="en-US" sz="2400" b="1" dirty="0">
                <a:latin typeface="Times New Roman" panose="02020603050405020304" pitchFamily="18" charset="0"/>
                <a:ea typeface="宋体" panose="02010600030101010101" pitchFamily="2" charset="-122"/>
              </a:rPr>
              <a:t>位置。</a:t>
            </a:r>
          </a:p>
        </p:txBody>
      </p:sp>
      <p:sp>
        <p:nvSpPr>
          <p:cNvPr id="64515" name="Rectangle 4"/>
          <p:cNvSpPr/>
          <p:nvPr/>
        </p:nvSpPr>
        <p:spPr>
          <a:xfrm>
            <a:off x="0" y="2209800"/>
            <a:ext cx="9753600" cy="4338638"/>
          </a:xfrm>
          <a:prstGeom prst="rect">
            <a:avLst/>
          </a:prstGeom>
          <a:noFill/>
          <a:ln w="9525">
            <a:noFill/>
          </a:ln>
        </p:spPr>
        <p:txBody>
          <a:bodyPr anchor="t">
            <a:spAutoFit/>
          </a:bodyPr>
          <a:lstStyle/>
          <a:p>
            <a:pPr lvl="1" indent="0" eaLnBrk="0" hangingPunct="0">
              <a:spcBef>
                <a:spcPct val="50000"/>
              </a:spcBef>
              <a:buFont typeface="Arial" panose="020B0604020202020204" pitchFamily="34" charset="0"/>
              <a:buNone/>
            </a:pP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参考答案</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Arial" panose="020B0604020202020204" pitchFamily="34" charset="0"/>
                <a:ea typeface="宋体" panose="02010600030101010101" pitchFamily="2" charset="-122"/>
              </a:rPr>
              <a:t>第</a:t>
            </a:r>
            <a:r>
              <a:rPr lang="en-US" altLang="en-US" sz="2400" b="1" dirty="0">
                <a:solidFill>
                  <a:srgbClr val="FF0000"/>
                </a:solidFill>
                <a:latin typeface="Arial" panose="020B0604020202020204" pitchFamily="34" charset="0"/>
                <a:ea typeface="宋体" panose="02010600030101010101" pitchFamily="2" charset="-122"/>
              </a:rPr>
              <a:t>①</a:t>
            </a:r>
            <a:r>
              <a:rPr lang="en-US" altLang="zh-CN" sz="2400" b="1" dirty="0">
                <a:solidFill>
                  <a:srgbClr val="FF0000"/>
                </a:solidFill>
                <a:latin typeface="Arial" panose="020B0604020202020204" pitchFamily="34" charset="0"/>
                <a:ea typeface="宋体" panose="02010600030101010101" pitchFamily="2" charset="-122"/>
              </a:rPr>
              <a:t>空  </a:t>
            </a:r>
            <a:r>
              <a:rPr lang="zh-CN" altLang="en-US" sz="2400" b="1" dirty="0">
                <a:solidFill>
                  <a:srgbClr val="FF0000"/>
                </a:solidFill>
                <a:latin typeface="Times New Roman" panose="02020603050405020304" pitchFamily="18" charset="0"/>
                <a:ea typeface="宋体" panose="02010600030101010101" pitchFamily="2" charset="-122"/>
              </a:rPr>
              <a:t>体心（</a:t>
            </a:r>
            <a:r>
              <a:rPr lang="en-US" altLang="zh-CN" sz="2400" b="1" dirty="0">
                <a:solidFill>
                  <a:srgbClr val="FF0000"/>
                </a:solidFill>
                <a:latin typeface="Times New Roman" panose="02020603050405020304" pitchFamily="18" charset="0"/>
                <a:ea typeface="宋体" panose="02010600030101010101" pitchFamily="2" charset="-122"/>
              </a:rPr>
              <a:t>2</a:t>
            </a:r>
            <a:r>
              <a:rPr lang="zh-CN" altLang="en-US" sz="2400" b="1" dirty="0">
                <a:solidFill>
                  <a:srgbClr val="FF0000"/>
                </a:solidFill>
                <a:latin typeface="Times New Roman" panose="02020603050405020304" pitchFamily="18" charset="0"/>
                <a:ea typeface="宋体" panose="02010600030101010101" pitchFamily="2" charset="-122"/>
              </a:rPr>
              <a:t>分）</a:t>
            </a:r>
          </a:p>
          <a:p>
            <a:pPr lvl="1" indent="0" eaLnBrk="0" hangingPunct="0">
              <a:spcBef>
                <a:spcPct val="50000"/>
              </a:spcBef>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得分率：</a:t>
            </a:r>
            <a:r>
              <a:rPr lang="en-US" altLang="zh-CN" sz="2400" b="1" dirty="0">
                <a:solidFill>
                  <a:srgbClr val="FF0000"/>
                </a:solidFill>
                <a:latin typeface="Times New Roman" panose="02020603050405020304" pitchFamily="18" charset="0"/>
                <a:ea typeface="宋体" panose="02010600030101010101" pitchFamily="2" charset="-122"/>
              </a:rPr>
              <a:t>47%</a:t>
            </a:r>
            <a:r>
              <a:rPr lang="zh-CN" altLang="en-US" sz="2400" b="1" dirty="0">
                <a:solidFill>
                  <a:srgbClr val="FF0000"/>
                </a:solidFill>
                <a:latin typeface="Times New Roman" panose="02020603050405020304" pitchFamily="18" charset="0"/>
                <a:ea typeface="宋体" panose="02010600030101010101" pitchFamily="2" charset="-122"/>
              </a:rPr>
              <a:t>（粗略估计）</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或晶胞中心</a:t>
            </a:r>
          </a:p>
          <a:p>
            <a:pPr lvl="1" indent="0" eaLnBrk="0" hangingPunct="0">
              <a:spcBef>
                <a:spcPct val="50000"/>
              </a:spcBef>
              <a:buFont typeface="Arial" panose="020B0604020202020204" pitchFamily="34" charset="0"/>
              <a:buNone/>
            </a:pPr>
            <a:r>
              <a:rPr lang="zh-CN" altLang="en-US" sz="2400" b="1" dirty="0">
                <a:latin typeface="Times New Roman" panose="02020603050405020304" pitchFamily="18" charset="0"/>
                <a:ea typeface="宋体" panose="02010600030101010101" pitchFamily="2" charset="-122"/>
              </a:rPr>
              <a:t>典型错误：体内、晶体中心</a:t>
            </a:r>
          </a:p>
          <a:p>
            <a:pPr lvl="1" indent="0" eaLnBrk="0" hangingPunct="0">
              <a:spcBef>
                <a:spcPct val="50000"/>
              </a:spcBef>
              <a:buFont typeface="Arial" panose="020B0604020202020204" pitchFamily="34" charset="0"/>
              <a:buNone/>
            </a:pPr>
            <a:r>
              <a:rPr lang="zh-CN" altLang="en-US" sz="2400" b="1" dirty="0">
                <a:solidFill>
                  <a:srgbClr val="FF0000"/>
                </a:solidFill>
                <a:latin typeface="Times New Roman" panose="02020603050405020304" pitchFamily="18" charset="0"/>
                <a:ea typeface="宋体" panose="02010600030101010101" pitchFamily="2" charset="-122"/>
              </a:rPr>
              <a:t>第</a:t>
            </a:r>
            <a:r>
              <a:rPr lang="zh-CN" altLang="en-US" sz="2400" b="1" dirty="0">
                <a:solidFill>
                  <a:srgbClr val="FF0000"/>
                </a:solidFill>
                <a:latin typeface="Arial" panose="020B0604020202020204" pitchFamily="34" charset="0"/>
                <a:ea typeface="宋体" panose="02010600030101010101" pitchFamily="2" charset="-122"/>
              </a:rPr>
              <a:t>②空  棱心（</a:t>
            </a:r>
            <a:r>
              <a:rPr lang="en-US" altLang="zh-CN" sz="2400" b="1" dirty="0">
                <a:solidFill>
                  <a:srgbClr val="FF0000"/>
                </a:solidFill>
                <a:latin typeface="Arial" panose="020B0604020202020204" pitchFamily="34" charset="0"/>
                <a:ea typeface="宋体" panose="02010600030101010101" pitchFamily="2" charset="-122"/>
              </a:rPr>
              <a:t>2</a:t>
            </a:r>
            <a:r>
              <a:rPr lang="zh-CN" altLang="en-US" sz="2400" b="1" dirty="0">
                <a:solidFill>
                  <a:srgbClr val="FF0000"/>
                </a:solidFill>
                <a:latin typeface="Arial" panose="020B0604020202020204" pitchFamily="34" charset="0"/>
                <a:ea typeface="宋体" panose="02010600030101010101" pitchFamily="2" charset="-122"/>
              </a:rPr>
              <a:t>分）   得分率：</a:t>
            </a:r>
            <a:r>
              <a:rPr lang="en-US" altLang="zh-CN" sz="2400" b="1" dirty="0">
                <a:solidFill>
                  <a:srgbClr val="FF0000"/>
                </a:solidFill>
                <a:latin typeface="Arial" panose="020B0604020202020204" pitchFamily="34" charset="0"/>
                <a:ea typeface="宋体" panose="02010600030101010101" pitchFamily="2" charset="-122"/>
              </a:rPr>
              <a:t>17%</a:t>
            </a:r>
            <a:r>
              <a:rPr lang="zh-CN" altLang="en-US" sz="2400" b="1" dirty="0">
                <a:solidFill>
                  <a:srgbClr val="FF0000"/>
                </a:solidFill>
                <a:latin typeface="Arial" panose="020B0604020202020204" pitchFamily="34" charset="0"/>
                <a:ea typeface="宋体" panose="02010600030101010101" pitchFamily="2" charset="-122"/>
              </a:rPr>
              <a:t>（粗略估计）</a:t>
            </a:r>
          </a:p>
          <a:p>
            <a:pPr lvl="1" indent="0" eaLnBrk="0" hangingPunct="0">
              <a:spcBef>
                <a:spcPct val="50000"/>
              </a:spcBef>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或棱的中心，边心</a:t>
            </a:r>
          </a:p>
          <a:p>
            <a:pPr lvl="1" indent="0" eaLnBrk="0" hangingPunct="0">
              <a:spcBef>
                <a:spcPct val="50000"/>
              </a:spcBef>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常见错误：棱上、边上、线上</a:t>
            </a:r>
          </a:p>
          <a:p>
            <a:pPr lvl="1" indent="0" eaLnBrk="0" hangingPunct="0">
              <a:spcBef>
                <a:spcPct val="50000"/>
              </a:spcBef>
              <a:buFont typeface="Arial" panose="020B0604020202020204" pitchFamily="34" charset="0"/>
              <a:buNone/>
            </a:pPr>
            <a:r>
              <a:rPr lang="zh-CN" altLang="en-US" sz="2400" b="1" dirty="0">
                <a:latin typeface="Arial" panose="020B0604020202020204" pitchFamily="34" charset="0"/>
                <a:ea typeface="宋体" panose="02010600030101010101" pitchFamily="2" charset="-122"/>
              </a:rPr>
              <a:t>错误原因：</a:t>
            </a:r>
            <a:r>
              <a:rPr lang="zh-CN" altLang="en-US" sz="2400" b="1" dirty="0">
                <a:solidFill>
                  <a:srgbClr val="0070C0"/>
                </a:solidFill>
                <a:latin typeface="Arial" panose="020B0604020202020204" pitchFamily="34" charset="0"/>
                <a:ea typeface="宋体" panose="02010600030101010101" pitchFamily="2" charset="-122"/>
              </a:rPr>
              <a:t>对晶胞概念模糊</a:t>
            </a:r>
          </a:p>
        </p:txBody>
      </p:sp>
      <p:pic>
        <p:nvPicPr>
          <p:cNvPr id="64516" name="图片 365574" descr="02N_M{}AW[~FU$TI{[LI@ZT"/>
          <p:cNvPicPr>
            <a:picLocks noChangeAspect="1"/>
          </p:cNvPicPr>
          <p:nvPr/>
        </p:nvPicPr>
        <p:blipFill>
          <a:blip r:embed="rId2"/>
          <a:stretch>
            <a:fillRect/>
          </a:stretch>
        </p:blipFill>
        <p:spPr>
          <a:xfrm>
            <a:off x="6588125" y="1412875"/>
            <a:ext cx="2057400" cy="1590675"/>
          </a:xfrm>
          <a:prstGeom prst="rect">
            <a:avLst/>
          </a:prstGeom>
          <a:noFill/>
          <a:ln w="9525">
            <a:noFill/>
          </a:ln>
        </p:spPr>
      </p:pic>
      <p:sp>
        <p:nvSpPr>
          <p:cNvPr id="64517" name="流程图: 联系 365586"/>
          <p:cNvSpPr/>
          <p:nvPr/>
        </p:nvSpPr>
        <p:spPr>
          <a:xfrm>
            <a:off x="7656513" y="2830513"/>
            <a:ext cx="144462" cy="144462"/>
          </a:xfrm>
          <a:prstGeom prst="flowChartConnector">
            <a:avLst/>
          </a:prstGeom>
          <a:solidFill>
            <a:schemeClr val="bg1"/>
          </a:solidFill>
          <a:ln w="9525" cap="flat" cmpd="sng">
            <a:solidFill>
              <a:srgbClr val="800000"/>
            </a:solidFill>
            <a:prstDash val="solid"/>
            <a:round/>
            <a:headEnd type="none" w="med" len="med"/>
            <a:tailEnd type="none" w="med" len="med"/>
          </a:ln>
        </p:spPr>
        <p:txBody>
          <a:bodyPr anchor="t"/>
          <a:lstStyle/>
          <a:p>
            <a:pPr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64518" name="文本框 365587"/>
          <p:cNvSpPr txBox="1"/>
          <p:nvPr/>
        </p:nvSpPr>
        <p:spPr>
          <a:xfrm>
            <a:off x="7031038" y="2133600"/>
            <a:ext cx="381000" cy="396875"/>
          </a:xfrm>
          <a:prstGeom prst="rect">
            <a:avLst/>
          </a:prstGeom>
          <a:noFill/>
          <a:ln w="9525">
            <a:noFill/>
          </a:ln>
        </p:spPr>
        <p:txBody>
          <a:bodyPr wrap="none" anchor="t">
            <a:spAutoFit/>
          </a:bodyPr>
          <a:lstStyle/>
          <a:p>
            <a:pPr eaLnBrk="0" hangingPunct="0">
              <a:buFont typeface="Arial" panose="020B0604020202020204" pitchFamily="34" charset="0"/>
              <a:buNone/>
            </a:pPr>
            <a:r>
              <a:rPr lang="en-US" altLang="zh-CN" sz="2000" dirty="0">
                <a:latin typeface="Arial" panose="020B0604020202020204" pitchFamily="34" charset="0"/>
                <a:ea typeface="宋体" panose="02010600030101010101" pitchFamily="2" charset="-122"/>
              </a:rPr>
              <a:t>O</a:t>
            </a:r>
          </a:p>
        </p:txBody>
      </p:sp>
      <p:sp>
        <p:nvSpPr>
          <p:cNvPr id="64519" name="文本框 365588"/>
          <p:cNvSpPr txBox="1"/>
          <p:nvPr/>
        </p:nvSpPr>
        <p:spPr>
          <a:xfrm>
            <a:off x="7535863" y="2708275"/>
            <a:ext cx="349250" cy="366713"/>
          </a:xfrm>
          <a:prstGeom prst="rect">
            <a:avLst/>
          </a:prstGeom>
          <a:noFill/>
          <a:ln w="9525">
            <a:noFill/>
          </a:ln>
        </p:spPr>
        <p:txBody>
          <a:bodyPr wrap="none" anchor="t">
            <a:spAutoFit/>
          </a:bodyPr>
          <a:lstStyle/>
          <a:p>
            <a:pPr eaLnBrk="0" hangingPunct="0">
              <a:buFont typeface="Arial" panose="020B0604020202020204" pitchFamily="34" charset="0"/>
              <a:buNone/>
            </a:pPr>
            <a:r>
              <a:rPr lang="en-US" altLang="zh-CN" dirty="0">
                <a:latin typeface="Arial" panose="020B0604020202020204" pitchFamily="34" charset="0"/>
                <a:ea typeface="宋体" panose="02010600030101010101" pitchFamily="2" charset="-122"/>
              </a:rPr>
              <a:t>K</a:t>
            </a:r>
          </a:p>
        </p:txBody>
      </p:sp>
      <p:sp>
        <p:nvSpPr>
          <p:cNvPr id="64520" name="文本框 365590"/>
          <p:cNvSpPr txBox="1"/>
          <p:nvPr/>
        </p:nvSpPr>
        <p:spPr>
          <a:xfrm>
            <a:off x="7524750" y="2708275"/>
            <a:ext cx="349250" cy="366713"/>
          </a:xfrm>
          <a:prstGeom prst="rect">
            <a:avLst/>
          </a:prstGeom>
          <a:noFill/>
          <a:ln w="9525">
            <a:noFill/>
          </a:ln>
        </p:spPr>
        <p:txBody>
          <a:bodyPr wrap="none" anchor="t">
            <a:spAutoFit/>
          </a:bodyPr>
          <a:lstStyle/>
          <a:p>
            <a:pPr eaLnBrk="0" hangingPunct="0">
              <a:buFont typeface="Arial" panose="020B0604020202020204" pitchFamily="34" charset="0"/>
              <a:buNone/>
            </a:pPr>
            <a:r>
              <a:rPr lang="en-US" altLang="zh-CN" dirty="0">
                <a:latin typeface="Arial" panose="020B0604020202020204" pitchFamily="34" charset="0"/>
                <a:ea typeface="宋体" panose="02010600030101010101" pitchFamily="2" charset="-122"/>
              </a:rPr>
              <a:t>K</a:t>
            </a:r>
          </a:p>
        </p:txBody>
      </p:sp>
      <p:sp>
        <p:nvSpPr>
          <p:cNvPr id="64521" name="文本框 365592"/>
          <p:cNvSpPr txBox="1"/>
          <p:nvPr/>
        </p:nvSpPr>
        <p:spPr>
          <a:xfrm>
            <a:off x="7662863" y="2835275"/>
            <a:ext cx="349250" cy="366713"/>
          </a:xfrm>
          <a:prstGeom prst="rect">
            <a:avLst/>
          </a:prstGeom>
          <a:noFill/>
          <a:ln w="9525">
            <a:noFill/>
          </a:ln>
        </p:spPr>
        <p:txBody>
          <a:bodyPr wrap="none" anchor="t">
            <a:spAutoFit/>
          </a:bodyPr>
          <a:lstStyle/>
          <a:p>
            <a:pPr eaLnBrk="0" hangingPunct="0">
              <a:buFont typeface="Arial" panose="020B0604020202020204" pitchFamily="34" charset="0"/>
              <a:buNone/>
            </a:pPr>
            <a:r>
              <a:rPr lang="en-US" altLang="zh-CN" dirty="0">
                <a:latin typeface="Arial" panose="020B0604020202020204" pitchFamily="34" charset="0"/>
                <a:ea typeface="宋体" panose="02010600030101010101" pitchFamily="2" charset="-122"/>
              </a:rPr>
              <a:t>K</a:t>
            </a:r>
          </a:p>
        </p:txBody>
      </p:sp>
      <p:grpSp>
        <p:nvGrpSpPr>
          <p:cNvPr id="365597" name="组合 365596"/>
          <p:cNvGrpSpPr/>
          <p:nvPr/>
        </p:nvGrpSpPr>
        <p:grpSpPr>
          <a:xfrm>
            <a:off x="7053263" y="2155825"/>
            <a:ext cx="1143000" cy="1295400"/>
            <a:chOff x="4422" y="1344"/>
            <a:chExt cx="720" cy="816"/>
          </a:xfrm>
        </p:grpSpPr>
        <p:sp>
          <p:nvSpPr>
            <p:cNvPr id="64523" name="文本框 365593"/>
            <p:cNvSpPr txBox="1"/>
            <p:nvPr/>
          </p:nvSpPr>
          <p:spPr>
            <a:xfrm>
              <a:off x="4422" y="1344"/>
              <a:ext cx="240" cy="250"/>
            </a:xfrm>
            <a:prstGeom prst="rect">
              <a:avLst/>
            </a:prstGeom>
            <a:noFill/>
            <a:ln w="9525">
              <a:noFill/>
            </a:ln>
          </p:spPr>
          <p:txBody>
            <a:bodyPr wrap="none" anchor="t">
              <a:spAutoFit/>
            </a:bodyPr>
            <a:lstStyle/>
            <a:p>
              <a:pPr eaLnBrk="0" hangingPunct="0">
                <a:buFont typeface="Arial" panose="020B0604020202020204" pitchFamily="34" charset="0"/>
                <a:buNone/>
              </a:pPr>
              <a:r>
                <a:rPr lang="en-US" altLang="zh-CN" sz="2000" dirty="0">
                  <a:solidFill>
                    <a:srgbClr val="FF0000"/>
                  </a:solidFill>
                  <a:latin typeface="Arial" panose="020B0604020202020204" pitchFamily="34" charset="0"/>
                  <a:ea typeface="宋体" panose="02010600030101010101" pitchFamily="2" charset="-122"/>
                </a:rPr>
                <a:t>O</a:t>
              </a:r>
            </a:p>
          </p:txBody>
        </p:sp>
        <p:sp>
          <p:nvSpPr>
            <p:cNvPr id="64524" name="立方体 365594"/>
            <p:cNvSpPr/>
            <p:nvPr/>
          </p:nvSpPr>
          <p:spPr>
            <a:xfrm>
              <a:off x="4461" y="1389"/>
              <a:ext cx="681" cy="771"/>
            </a:xfrm>
            <a:prstGeom prst="cube">
              <a:avLst>
                <a:gd name="adj" fmla="val 25000"/>
              </a:avLst>
            </a:prstGeom>
            <a:noFill/>
            <a:ln w="25400" cap="flat" cmpd="sng">
              <a:solidFill>
                <a:srgbClr val="FF0000"/>
              </a:solidFill>
              <a:prstDash val="solid"/>
              <a:miter/>
              <a:headEnd type="none" w="med" len="med"/>
              <a:tailEnd type="none" w="med" len="med"/>
            </a:ln>
          </p:spPr>
          <p:txBody>
            <a:bodyPr anchor="t"/>
            <a:lstStyle/>
            <a:p>
              <a:pPr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64525" name="文本框 365595"/>
            <p:cNvSpPr txBox="1"/>
            <p:nvPr/>
          </p:nvSpPr>
          <p:spPr>
            <a:xfrm>
              <a:off x="4740" y="1706"/>
              <a:ext cx="220" cy="231"/>
            </a:xfrm>
            <a:prstGeom prst="rect">
              <a:avLst/>
            </a:prstGeom>
            <a:noFill/>
            <a:ln w="9525">
              <a:noFill/>
            </a:ln>
          </p:spPr>
          <p:txBody>
            <a:bodyPr wrap="none" anchor="t">
              <a:spAutoFit/>
            </a:bodyPr>
            <a:lstStyle/>
            <a:p>
              <a:pPr eaLnBrk="0" hangingPunct="0">
                <a:buFont typeface="Arial" panose="020B0604020202020204" pitchFamily="34" charset="0"/>
                <a:buNone/>
              </a:pPr>
              <a:r>
                <a:rPr lang="en-US" altLang="zh-CN" dirty="0">
                  <a:solidFill>
                    <a:srgbClr val="FF0000"/>
                  </a:solidFill>
                  <a:latin typeface="Arial" panose="020B0604020202020204" pitchFamily="34" charset="0"/>
                  <a:ea typeface="宋体" panose="02010600030101010101" pitchFamily="2" charset="-122"/>
                </a:rPr>
                <a:t>K</a:t>
              </a:r>
            </a:p>
          </p:txBody>
        </p:sp>
      </p:grpSp>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5597"/>
                                        </p:tgtEl>
                                        <p:attrNameLst>
                                          <p:attrName>style.visibility</p:attrName>
                                        </p:attrNameLst>
                                      </p:cBhvr>
                                      <p:to>
                                        <p:strVal val="visible"/>
                                      </p:to>
                                    </p:set>
                                    <p:animEffect transition="in" filter="diamond(in)">
                                      <p:cBhvr>
                                        <p:cTn id="7" dur="2000"/>
                                        <p:tgtEl>
                                          <p:spTgt spid="365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78155" y="868045"/>
            <a:ext cx="8368030" cy="5777865"/>
          </a:xfrm>
        </p:spPr>
        <p:txBody>
          <a:bodyPr/>
          <a:lstStyle/>
          <a:p>
            <a:r>
              <a:rPr lang="zh-CN" altLang="en-US" sz="2800" dirty="0"/>
              <a:t>学生主要薄弱点：</a:t>
            </a:r>
            <a:endParaRPr lang="en-US" altLang="zh-CN" sz="2800" dirty="0"/>
          </a:p>
          <a:p>
            <a:r>
              <a:rPr lang="en-US" altLang="zh-CN" sz="2800" dirty="0">
                <a:solidFill>
                  <a:schemeClr val="tx1"/>
                </a:solidFill>
              </a:rPr>
              <a:t>1</a:t>
            </a:r>
            <a:r>
              <a:rPr lang="zh-CN" altLang="en-US" sz="2800" dirty="0">
                <a:solidFill>
                  <a:schemeClr val="tx1"/>
                </a:solidFill>
              </a:rPr>
              <a:t>、</a:t>
            </a:r>
            <a:r>
              <a:rPr lang="zh-CN" altLang="zh-CN" sz="2800" dirty="0">
                <a:solidFill>
                  <a:schemeClr val="tx1"/>
                </a:solidFill>
              </a:rPr>
              <a:t>杂化轨道理论及简单的杂化轨道类型（</a:t>
            </a:r>
            <a:r>
              <a:rPr lang="en-US" altLang="zh-CN" sz="2800" dirty="0" err="1">
                <a:solidFill>
                  <a:schemeClr val="tx1"/>
                </a:solidFill>
              </a:rPr>
              <a:t>sp</a:t>
            </a:r>
            <a:r>
              <a:rPr lang="zh-CN" altLang="zh-CN" sz="2800" dirty="0">
                <a:solidFill>
                  <a:schemeClr val="tx1"/>
                </a:solidFill>
              </a:rPr>
              <a:t>、</a:t>
            </a:r>
            <a:r>
              <a:rPr lang="en-US" altLang="zh-CN" sz="2800" dirty="0">
                <a:solidFill>
                  <a:schemeClr val="tx1"/>
                </a:solidFill>
              </a:rPr>
              <a:t>sp</a:t>
            </a:r>
            <a:r>
              <a:rPr lang="en-US" altLang="zh-CN" sz="2800" baseline="30000" dirty="0">
                <a:solidFill>
                  <a:schemeClr val="tx1"/>
                </a:solidFill>
              </a:rPr>
              <a:t>2</a:t>
            </a:r>
            <a:r>
              <a:rPr lang="en-US" altLang="zh-CN" sz="2800" dirty="0">
                <a:solidFill>
                  <a:schemeClr val="tx1"/>
                </a:solidFill>
              </a:rPr>
              <a:t> </a:t>
            </a:r>
            <a:r>
              <a:rPr lang="zh-CN" altLang="zh-CN" sz="2800" dirty="0">
                <a:solidFill>
                  <a:schemeClr val="tx1"/>
                </a:solidFill>
              </a:rPr>
              <a:t>、</a:t>
            </a:r>
            <a:r>
              <a:rPr lang="en-US" altLang="zh-CN" sz="2800" dirty="0">
                <a:solidFill>
                  <a:schemeClr val="tx1"/>
                </a:solidFill>
              </a:rPr>
              <a:t>sp</a:t>
            </a:r>
            <a:r>
              <a:rPr lang="en-US" altLang="zh-CN" sz="2800" baseline="30000" dirty="0">
                <a:solidFill>
                  <a:schemeClr val="tx1"/>
                </a:solidFill>
              </a:rPr>
              <a:t>3</a:t>
            </a:r>
            <a:r>
              <a:rPr lang="en-US" altLang="zh-CN" sz="2800" dirty="0">
                <a:solidFill>
                  <a:schemeClr val="tx1"/>
                </a:solidFill>
              </a:rPr>
              <a:t> </a:t>
            </a:r>
            <a:r>
              <a:rPr lang="zh-CN" altLang="zh-CN" sz="2800" dirty="0">
                <a:solidFill>
                  <a:schemeClr val="tx1"/>
                </a:solidFill>
              </a:rPr>
              <a:t>）</a:t>
            </a:r>
            <a:r>
              <a:rPr lang="zh-CN" altLang="en-US" sz="2800" dirty="0">
                <a:solidFill>
                  <a:schemeClr val="tx1"/>
                </a:solidFill>
              </a:rPr>
              <a:t>，</a:t>
            </a:r>
            <a:r>
              <a:rPr lang="zh-CN" altLang="zh-CN" sz="2800" dirty="0">
                <a:solidFill>
                  <a:schemeClr val="tx1"/>
                </a:solidFill>
              </a:rPr>
              <a:t>用价层电子对互斥理论或者杂化轨道理论推测简单分子或离子的空间结构</a:t>
            </a:r>
          </a:p>
          <a:p>
            <a:r>
              <a:rPr lang="en-US" altLang="zh-CN" sz="2800" dirty="0">
                <a:solidFill>
                  <a:schemeClr val="tx1"/>
                </a:solidFill>
              </a:rPr>
              <a:t>2</a:t>
            </a:r>
            <a:r>
              <a:rPr lang="zh-CN" altLang="en-US" sz="2800" dirty="0">
                <a:solidFill>
                  <a:schemeClr val="tx1"/>
                </a:solidFill>
              </a:rPr>
              <a:t>、等电子体的确定</a:t>
            </a:r>
          </a:p>
          <a:p>
            <a:r>
              <a:rPr lang="en-US" altLang="zh-CN" sz="2800" dirty="0">
                <a:solidFill>
                  <a:schemeClr val="tx1"/>
                </a:solidFill>
              </a:rPr>
              <a:t>3</a:t>
            </a:r>
            <a:r>
              <a:rPr lang="zh-CN" altLang="en-US" sz="2800" dirty="0">
                <a:solidFill>
                  <a:schemeClr val="tx1"/>
                </a:solidFill>
              </a:rPr>
              <a:t>、应用结构原理解释问题</a:t>
            </a:r>
          </a:p>
          <a:p>
            <a:r>
              <a:rPr lang="en-US" altLang="zh-CN" sz="2800" dirty="0">
                <a:solidFill>
                  <a:schemeClr val="tx1"/>
                </a:solidFill>
              </a:rPr>
              <a:t>4</a:t>
            </a:r>
            <a:r>
              <a:rPr lang="zh-CN" altLang="en-US" sz="2800" dirty="0">
                <a:solidFill>
                  <a:schemeClr val="tx1"/>
                </a:solidFill>
              </a:rPr>
              <a:t>、晶胞相关计算</a:t>
            </a:r>
          </a:p>
          <a:p>
            <a:r>
              <a:rPr lang="en-US" altLang="zh-CN" sz="2800" dirty="0">
                <a:solidFill>
                  <a:schemeClr val="tx1"/>
                </a:solidFill>
              </a:rPr>
              <a:t>5</a:t>
            </a:r>
            <a:r>
              <a:rPr lang="zh-CN" altLang="en-US" sz="2800" dirty="0">
                <a:solidFill>
                  <a:schemeClr val="tx1"/>
                </a:solidFill>
              </a:rPr>
              <a:t>、陌生信息处理</a:t>
            </a:r>
          </a:p>
          <a:p>
            <a:r>
              <a:rPr lang="en-US" altLang="zh-CN" sz="2800" dirty="0">
                <a:solidFill>
                  <a:schemeClr val="tx1"/>
                </a:solidFill>
              </a:rPr>
              <a:t>6</a:t>
            </a:r>
            <a:r>
              <a:rPr lang="zh-CN" altLang="en-US" sz="2800" dirty="0">
                <a:solidFill>
                  <a:schemeClr val="tx1"/>
                </a:solidFill>
              </a:rPr>
              <a:t>、解题速度</a:t>
            </a:r>
          </a:p>
        </p:txBody>
      </p:sp>
      <p:sp>
        <p:nvSpPr>
          <p:cNvPr id="8" name="矩形 5"/>
          <p:cNvSpPr/>
          <p:nvPr/>
        </p:nvSpPr>
        <p:spPr>
          <a:xfrm>
            <a:off x="1694180" y="98425"/>
            <a:ext cx="5403850" cy="583565"/>
          </a:xfrm>
          <a:prstGeom prst="rect">
            <a:avLst/>
          </a:prstGeom>
          <a:solidFill>
            <a:srgbClr val="FFFF00"/>
          </a:solidFill>
          <a:ln w="9525">
            <a:noFill/>
          </a:ln>
        </p:spPr>
        <p:txBody>
          <a:bodyPr wrap="square">
            <a:spAutoFit/>
          </a:bodyPr>
          <a:lstStyle/>
          <a:p>
            <a:r>
              <a:rPr lang="en-US" altLang="zh-CN" sz="3200" b="1" dirty="0">
                <a:solidFill>
                  <a:srgbClr val="C00000"/>
                </a:solidFill>
                <a:latin typeface="隶书" panose="02010509060101010101" pitchFamily="49" charset="-122"/>
                <a:ea typeface="隶书" panose="02010509060101010101" pitchFamily="49" charset="-122"/>
              </a:rPr>
              <a:t>Part3 </a:t>
            </a:r>
            <a:r>
              <a:rPr lang="zh-CN" altLang="en-US" sz="3200" b="1" dirty="0">
                <a:solidFill>
                  <a:srgbClr val="C00000"/>
                </a:solidFill>
                <a:latin typeface="隶书" panose="02010509060101010101" pitchFamily="49" charset="-122"/>
                <a:ea typeface="隶书" panose="02010509060101010101" pitchFamily="49" charset="-122"/>
              </a:rPr>
              <a:t>研究考生，瞄准方向</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2929" name="文本框 99"/>
          <p:cNvSpPr txBox="1"/>
          <p:nvPr/>
        </p:nvSpPr>
        <p:spPr>
          <a:xfrm>
            <a:off x="600075" y="390207"/>
            <a:ext cx="8191500" cy="4892675"/>
          </a:xfrm>
          <a:prstGeom prst="rect">
            <a:avLst/>
          </a:prstGeom>
          <a:noFill/>
          <a:ln w="9525">
            <a:noFill/>
          </a:ln>
        </p:spPr>
        <p:txBody>
          <a:bodyPr wrap="square" anchor="t">
            <a:spAutoFit/>
          </a:bodyPr>
          <a:lstStyle/>
          <a:p>
            <a:endParaRPr lang="zh-CN" altLang="en-US" sz="2400" b="1" dirty="0">
              <a:latin typeface="黑体" panose="02010600030101010101" pitchFamily="2" charset="-122"/>
              <a:ea typeface="黑体" panose="02010600030101010101" pitchFamily="2" charset="-122"/>
            </a:endParaRPr>
          </a:p>
          <a:p>
            <a:r>
              <a:rPr lang="zh-CN" altLang="en-US" sz="2400" b="1" dirty="0">
                <a:solidFill>
                  <a:srgbClr val="FF0000"/>
                </a:solidFill>
                <a:latin typeface="黑体" panose="02010600030101010101" pitchFamily="2" charset="-122"/>
                <a:ea typeface="黑体" panose="02010600030101010101" pitchFamily="2" charset="-122"/>
              </a:rPr>
              <a:t>高三复习课应关注的</a:t>
            </a:r>
            <a:r>
              <a:rPr lang="en-US" altLang="zh-CN" sz="2400" b="1" dirty="0">
                <a:solidFill>
                  <a:srgbClr val="FF0000"/>
                </a:solidFill>
                <a:latin typeface="黑体" panose="02010600030101010101" pitchFamily="2" charset="-122"/>
                <a:ea typeface="黑体" panose="02010600030101010101" pitchFamily="2" charset="-122"/>
              </a:rPr>
              <a:t>5</a:t>
            </a:r>
            <a:r>
              <a:rPr lang="zh-CN" altLang="en-US" sz="2400" b="1" dirty="0">
                <a:solidFill>
                  <a:srgbClr val="FF0000"/>
                </a:solidFill>
                <a:latin typeface="黑体" panose="02010600030101010101" pitchFamily="2" charset="-122"/>
                <a:ea typeface="黑体" panose="02010600030101010101" pitchFamily="2" charset="-122"/>
              </a:rPr>
              <a:t>个出发点</a:t>
            </a:r>
          </a:p>
          <a:p>
            <a:endParaRPr lang="zh-CN" altLang="en-US" sz="2400" b="1" dirty="0">
              <a:latin typeface="黑体" panose="02010600030101010101" pitchFamily="2" charset="-122"/>
              <a:ea typeface="黑体" panose="02010600030101010101" pitchFamily="2" charset="-122"/>
            </a:endParaRPr>
          </a:p>
          <a:p>
            <a:r>
              <a:rPr lang="zh-CN" altLang="en-US" sz="2400" b="1" dirty="0">
                <a:latin typeface="黑体" panose="02010600030101010101" pitchFamily="2" charset="-122"/>
                <a:ea typeface="黑体" panose="02010600030101010101" pitchFamily="2" charset="-122"/>
              </a:rPr>
              <a:t>一、关注高三学生的</a:t>
            </a:r>
            <a:r>
              <a:rPr lang="zh-CN" altLang="en-US" sz="2400" b="1" dirty="0">
                <a:solidFill>
                  <a:srgbClr val="9900FF"/>
                </a:solidFill>
                <a:latin typeface="黑体" panose="02010600030101010101" pitchFamily="2" charset="-122"/>
                <a:ea typeface="黑体" panose="02010600030101010101" pitchFamily="2" charset="-122"/>
              </a:rPr>
              <a:t>知识基础和水平特点</a:t>
            </a:r>
          </a:p>
          <a:p>
            <a:endParaRPr lang="zh-CN" altLang="en-US" sz="2400" b="1" dirty="0">
              <a:latin typeface="黑体" panose="02010600030101010101" pitchFamily="2" charset="-122"/>
              <a:ea typeface="黑体" panose="02010600030101010101" pitchFamily="2" charset="-122"/>
              <a:sym typeface="宋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二、关注高三学生的</a:t>
            </a:r>
            <a:r>
              <a:rPr lang="zh-CN" altLang="en-US" sz="2400" b="1" dirty="0">
                <a:solidFill>
                  <a:srgbClr val="9900FF"/>
                </a:solidFill>
                <a:latin typeface="黑体" panose="02010600030101010101" pitchFamily="2" charset="-122"/>
                <a:ea typeface="黑体" panose="02010600030101010101" pitchFamily="2" charset="-122"/>
                <a:sym typeface="宋体" panose="02010600030101010101" pitchFamily="2" charset="-122"/>
              </a:rPr>
              <a:t>心智发展及能力水平</a:t>
            </a:r>
          </a:p>
          <a:p>
            <a:endParaRPr lang="zh-CN" altLang="en-US" sz="2400" b="1" dirty="0">
              <a:latin typeface="黑体" panose="02010600030101010101" pitchFamily="2" charset="-122"/>
              <a:ea typeface="黑体" panose="02010600030101010101" pitchFamily="2" charset="-122"/>
              <a:sym typeface="宋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三、关注</a:t>
            </a:r>
            <a:r>
              <a:rPr lang="zh-CN" altLang="en-US" sz="2400" b="1" dirty="0">
                <a:solidFill>
                  <a:srgbClr val="9900FF"/>
                </a:solidFill>
                <a:latin typeface="黑体" panose="02010600030101010101" pitchFamily="2" charset="-122"/>
                <a:ea typeface="黑体" panose="02010600030101010101" pitchFamily="2" charset="-122"/>
                <a:sym typeface="宋体" panose="02010600030101010101" pitchFamily="2" charset="-122"/>
              </a:rPr>
              <a:t>考试大纲、考试说明及高考真题</a:t>
            </a:r>
            <a:r>
              <a:rPr lang="zh-CN" altLang="en-US" sz="2400" b="1" dirty="0">
                <a:latin typeface="黑体" panose="02010600030101010101" pitchFamily="2" charset="-122"/>
                <a:ea typeface="黑体" panose="02010600030101010101" pitchFamily="2" charset="-122"/>
                <a:sym typeface="宋体" panose="02010600030101010101" pitchFamily="2" charset="-122"/>
              </a:rPr>
              <a:t>的要求</a:t>
            </a:r>
          </a:p>
          <a:p>
            <a:endParaRPr lang="zh-CN" altLang="en-US" sz="2400" b="1" dirty="0">
              <a:latin typeface="黑体" panose="02010600030101010101" pitchFamily="2" charset="-122"/>
              <a:ea typeface="黑体" panose="02010600030101010101" pitchFamily="2" charset="-122"/>
              <a:sym typeface="宋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四、关注</a:t>
            </a:r>
            <a:r>
              <a:rPr lang="zh-CN" altLang="en-US" sz="2400" b="1" dirty="0">
                <a:solidFill>
                  <a:srgbClr val="9900FF"/>
                </a:solidFill>
                <a:latin typeface="黑体" panose="02010600030101010101" pitchFamily="2" charset="-122"/>
                <a:ea typeface="黑体" panose="02010600030101010101" pitchFamily="2" charset="-122"/>
                <a:sym typeface="宋体" panose="02010600030101010101" pitchFamily="2" charset="-122"/>
              </a:rPr>
              <a:t>教材</a:t>
            </a:r>
            <a:r>
              <a:rPr lang="zh-CN" altLang="en-US" sz="2400" b="1" dirty="0">
                <a:latin typeface="黑体" panose="02010600030101010101" pitchFamily="2" charset="-122"/>
                <a:ea typeface="黑体" panose="02010600030101010101" pitchFamily="2" charset="-122"/>
                <a:sym typeface="宋体" panose="02010600030101010101" pitchFamily="2" charset="-122"/>
              </a:rPr>
              <a:t>，整合知识体系结构，确定复习教学内容</a:t>
            </a:r>
          </a:p>
          <a:p>
            <a:endParaRPr lang="zh-CN" altLang="en-US" sz="2400" b="1" dirty="0">
              <a:latin typeface="黑体" panose="02010600030101010101" pitchFamily="2" charset="-122"/>
              <a:ea typeface="黑体" panose="02010600030101010101" pitchFamily="2" charset="-122"/>
              <a:sym typeface="宋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五、分析学生学习</a:t>
            </a:r>
            <a:r>
              <a:rPr lang="zh-CN" altLang="en-US" sz="2400" b="1" dirty="0">
                <a:solidFill>
                  <a:srgbClr val="9900FF"/>
                </a:solidFill>
                <a:latin typeface="黑体" panose="02010600030101010101" pitchFamily="2" charset="-122"/>
                <a:ea typeface="黑体" panose="02010600030101010101" pitchFamily="2" charset="-122"/>
                <a:sym typeface="宋体" panose="02010600030101010101" pitchFamily="2" charset="-122"/>
              </a:rPr>
              <a:t>分化问题</a:t>
            </a:r>
            <a:r>
              <a:rPr lang="zh-CN" altLang="en-US" sz="2400" b="1" dirty="0">
                <a:latin typeface="黑体" panose="02010600030101010101" pitchFamily="2" charset="-122"/>
                <a:ea typeface="黑体" panose="02010600030101010101" pitchFamily="2" charset="-122"/>
                <a:sym typeface="宋体" panose="02010600030101010101" pitchFamily="2" charset="-122"/>
              </a:rPr>
              <a:t>，确定教学目标的层次</a:t>
            </a:r>
            <a:endParaRPr lang="zh-CN" altLang="en-US" sz="2400" b="1" dirty="0">
              <a:solidFill>
                <a:srgbClr val="FF0000"/>
              </a:solidFill>
              <a:latin typeface="黑体" panose="02010600030101010101" pitchFamily="2" charset="-122"/>
              <a:ea typeface="黑体" panose="02010600030101010101" pitchFamily="2" charset="-122"/>
            </a:endParaRPr>
          </a:p>
          <a:p>
            <a:r>
              <a:rPr lang="zh-CN" altLang="en-US" sz="2400" b="1" dirty="0">
                <a:latin typeface="宋体" panose="02010600030101010101" pitchFamily="2" charset="-122"/>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1694180" y="98425"/>
            <a:ext cx="5403850" cy="583565"/>
          </a:xfrm>
          <a:prstGeom prst="rect">
            <a:avLst/>
          </a:prstGeom>
          <a:solidFill>
            <a:schemeClr val="accent1">
              <a:lumMod val="60000"/>
              <a:lumOff val="40000"/>
            </a:schemeClr>
          </a:solidFill>
          <a:ln w="9525">
            <a:noFill/>
          </a:ln>
        </p:spPr>
        <p:txBody>
          <a:bodyPr wrap="square">
            <a:spAutoFit/>
          </a:bodyPr>
          <a:lstStyle/>
          <a:p>
            <a:r>
              <a:rPr lang="en-US" altLang="zh-CN" sz="3200" b="1" dirty="0">
                <a:solidFill>
                  <a:schemeClr val="tx1"/>
                </a:solidFill>
                <a:latin typeface="隶书" panose="02010509060101010101" pitchFamily="49" charset="-122"/>
                <a:ea typeface="隶书" panose="02010509060101010101" pitchFamily="49" charset="-122"/>
              </a:rPr>
              <a:t>Part4 </a:t>
            </a:r>
            <a:r>
              <a:rPr lang="zh-CN" altLang="en-US" sz="3200" b="1" dirty="0">
                <a:solidFill>
                  <a:schemeClr val="tx1"/>
                </a:solidFill>
                <a:latin typeface="隶书" panose="02010509060101010101" pitchFamily="49" charset="-122"/>
                <a:ea typeface="隶书" panose="02010509060101010101" pitchFamily="49" charset="-122"/>
              </a:rPr>
              <a:t>备考策略的思考</a:t>
            </a:r>
            <a:r>
              <a:rPr lang="en-US" altLang="zh-CN" sz="3200" b="1" dirty="0">
                <a:solidFill>
                  <a:schemeClr val="tx1"/>
                </a:solidFill>
                <a:latin typeface="隶书" panose="02010509060101010101" pitchFamily="49" charset="-122"/>
                <a:ea typeface="隶书" panose="02010509060101010101" pitchFamily="49" charset="-122"/>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1680" y="0"/>
            <a:ext cx="5184576" cy="6912768"/>
          </a:xfrm>
          <a:prstGeom prst="rect">
            <a:avLst/>
          </a:prstGeom>
        </p:spPr>
      </p:pic>
    </p:spTree>
    <p:extLst>
      <p:ext uri="{BB962C8B-B14F-4D97-AF65-F5344CB8AC3E}">
        <p14:creationId xmlns:p14="http://schemas.microsoft.com/office/powerpoint/2010/main" val="145524592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3954" name="文本框 99"/>
          <p:cNvSpPr txBox="1"/>
          <p:nvPr/>
        </p:nvSpPr>
        <p:spPr>
          <a:xfrm>
            <a:off x="650558" y="904240"/>
            <a:ext cx="8235950" cy="3784600"/>
          </a:xfrm>
          <a:prstGeom prst="rect">
            <a:avLst/>
          </a:prstGeom>
          <a:noFill/>
          <a:ln w="9525">
            <a:noFill/>
          </a:ln>
        </p:spPr>
        <p:txBody>
          <a:bodyPr wrap="square" anchor="t">
            <a:spAutoFit/>
          </a:bodyPr>
          <a:lstStyle/>
          <a:p>
            <a:r>
              <a:rPr lang="zh-CN" altLang="en-US" sz="2400" b="1" dirty="0">
                <a:solidFill>
                  <a:srgbClr val="FF0000"/>
                </a:solidFill>
                <a:latin typeface="黑体" panose="02010600030101010101" pitchFamily="2" charset="-122"/>
                <a:ea typeface="黑体" panose="02010600030101010101" pitchFamily="2" charset="-122"/>
              </a:rPr>
              <a:t>高三复习课应关注</a:t>
            </a:r>
            <a:r>
              <a:rPr lang="en-US" altLang="zh-CN" sz="2400" b="1" dirty="0">
                <a:solidFill>
                  <a:srgbClr val="FF0000"/>
                </a:solidFill>
                <a:latin typeface="黑体" panose="02010600030101010101" pitchFamily="2" charset="-122"/>
                <a:ea typeface="黑体" panose="02010600030101010101" pitchFamily="2" charset="-122"/>
              </a:rPr>
              <a:t>3</a:t>
            </a:r>
            <a:r>
              <a:rPr lang="zh-CN" altLang="en-US" sz="2400" b="1" dirty="0">
                <a:solidFill>
                  <a:srgbClr val="FF0000"/>
                </a:solidFill>
                <a:latin typeface="黑体" panose="02010600030101010101" pitchFamily="2" charset="-122"/>
                <a:ea typeface="黑体" panose="02010600030101010101" pitchFamily="2" charset="-122"/>
              </a:rPr>
              <a:t>个重要策略</a:t>
            </a:r>
          </a:p>
          <a:p>
            <a:endParaRPr lang="zh-CN" altLang="en-US" sz="2400" dirty="0">
              <a:latin typeface="黑体" panose="02010600030101010101" pitchFamily="2" charset="-122"/>
              <a:ea typeface="黑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策略</a:t>
            </a:r>
            <a:r>
              <a:rPr lang="en-US" altLang="zh-CN" sz="2400" b="1" dirty="0">
                <a:latin typeface="黑体" panose="02010600030101010101" pitchFamily="2" charset="-122"/>
                <a:ea typeface="黑体" panose="02010600030101010101" pitchFamily="2" charset="-122"/>
              </a:rPr>
              <a:t>1.</a:t>
            </a:r>
            <a:r>
              <a:rPr lang="zh-CN" altLang="en-US" sz="2400" b="1" dirty="0">
                <a:latin typeface="黑体" panose="02010600030101010101" pitchFamily="2" charset="-122"/>
                <a:ea typeface="黑体" panose="02010600030101010101" pitchFamily="2" charset="-122"/>
              </a:rPr>
              <a:t>梳理知识、形成网络化的知识结构</a:t>
            </a:r>
          </a:p>
          <a:p>
            <a:endParaRPr lang="zh-CN" altLang="en-US" sz="2400" b="1" dirty="0">
              <a:latin typeface="黑体" panose="02010600030101010101" pitchFamily="2" charset="-122"/>
              <a:ea typeface="黑体" panose="02010600030101010101" pitchFamily="2" charset="-122"/>
            </a:endParaRPr>
          </a:p>
          <a:p>
            <a:endParaRPr lang="zh-CN" altLang="en-US" sz="2400" b="1" dirty="0">
              <a:latin typeface="黑体" panose="02010600030101010101" pitchFamily="2" charset="-122"/>
              <a:ea typeface="黑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策略</a:t>
            </a:r>
            <a:r>
              <a:rPr lang="en-US" altLang="zh-CN" sz="2400" b="1" dirty="0">
                <a:latin typeface="黑体" panose="02010600030101010101" pitchFamily="2" charset="-122"/>
                <a:ea typeface="黑体" panose="02010600030101010101" pitchFamily="2" charset="-122"/>
                <a:sym typeface="宋体" panose="02010600030101010101" pitchFamily="2" charset="-122"/>
              </a:rPr>
              <a:t>2.</a:t>
            </a:r>
            <a:r>
              <a:rPr lang="zh-CN" altLang="en-US" sz="2400" b="1" dirty="0">
                <a:latin typeface="黑体" panose="02010600030101010101" pitchFamily="2" charset="-122"/>
                <a:ea typeface="黑体" panose="02010600030101010101" pitchFamily="2" charset="-122"/>
                <a:sym typeface="宋体" panose="02010600030101010101" pitchFamily="2" charset="-122"/>
              </a:rPr>
              <a:t>适度采用变式教学，帮助学生总结解题规律，达到对某一知识或原理的深入理解与应用。</a:t>
            </a:r>
          </a:p>
          <a:p>
            <a:endParaRPr lang="zh-CN" altLang="en-US" sz="2400" b="1" dirty="0">
              <a:latin typeface="黑体" panose="02010600030101010101" pitchFamily="2" charset="-122"/>
              <a:ea typeface="黑体" panose="02010600030101010101" pitchFamily="2" charset="-122"/>
              <a:sym typeface="宋体" panose="02010600030101010101" pitchFamily="2" charset="-122"/>
            </a:endParaRPr>
          </a:p>
          <a:p>
            <a:endParaRPr lang="zh-CN" altLang="en-US" sz="2400" b="1" dirty="0">
              <a:latin typeface="黑体" panose="02010600030101010101" pitchFamily="2" charset="-122"/>
              <a:ea typeface="黑体" panose="02010600030101010101" pitchFamily="2" charset="-122"/>
              <a:sym typeface="宋体" panose="02010600030101010101" pitchFamily="2" charset="-122"/>
            </a:endParaRPr>
          </a:p>
          <a:p>
            <a:r>
              <a:rPr lang="zh-CN" altLang="en-US" sz="2400" b="1" dirty="0">
                <a:latin typeface="黑体" panose="02010600030101010101" pitchFamily="2" charset="-122"/>
                <a:ea typeface="黑体" panose="02010600030101010101" pitchFamily="2" charset="-122"/>
                <a:sym typeface="宋体" panose="02010600030101010101" pitchFamily="2" charset="-122"/>
              </a:rPr>
              <a:t>策略</a:t>
            </a:r>
            <a:r>
              <a:rPr lang="en-US" altLang="zh-CN" sz="2400" b="1" dirty="0">
                <a:latin typeface="黑体" panose="02010600030101010101" pitchFamily="2" charset="-122"/>
                <a:ea typeface="黑体" panose="02010600030101010101" pitchFamily="2" charset="-122"/>
                <a:sym typeface="宋体" panose="02010600030101010101" pitchFamily="2" charset="-122"/>
              </a:rPr>
              <a:t>3.</a:t>
            </a:r>
            <a:r>
              <a:rPr lang="zh-CN" altLang="en-US" sz="2400" b="1" dirty="0">
                <a:latin typeface="黑体" panose="02010600030101010101" pitchFamily="2" charset="-122"/>
                <a:ea typeface="黑体" panose="02010600030101010101" pitchFamily="2" charset="-122"/>
                <a:sym typeface="宋体" panose="02010600030101010101" pitchFamily="2" charset="-122"/>
              </a:rPr>
              <a:t>试卷讲评课的作用、教学方法</a:t>
            </a:r>
          </a:p>
        </p:txBody>
      </p:sp>
      <p:sp>
        <p:nvSpPr>
          <p:cNvPr id="86024" name="文本框 86023"/>
          <p:cNvSpPr txBox="1"/>
          <p:nvPr/>
        </p:nvSpPr>
        <p:spPr>
          <a:xfrm>
            <a:off x="3995420" y="2102485"/>
            <a:ext cx="3481070" cy="521970"/>
          </a:xfrm>
          <a:prstGeom prst="rect">
            <a:avLst/>
          </a:prstGeom>
          <a:solidFill>
            <a:srgbClr val="FFFF00"/>
          </a:solidFill>
          <a:ln w="9525" cap="flat" cmpd="sng">
            <a:solidFill>
              <a:srgbClr val="FF0000"/>
            </a:solidFill>
            <a:prstDash val="solid"/>
            <a:miter/>
            <a:headEnd type="none" w="med" len="med"/>
            <a:tailEnd type="none" w="med" len="med"/>
          </a:ln>
          <a:effectLst>
            <a:prstShdw prst="shdw17" dist="17961" dir="2699999">
              <a:srgbClr val="990000"/>
            </a:prstShdw>
          </a:effectLst>
        </p:spPr>
        <p:txBody>
          <a:bodyPr wrap="square" anchor="t">
            <a:spAutoFit/>
          </a:bodyPr>
          <a:lstStyle/>
          <a:p>
            <a:pPr eaLnBrk="0" hangingPunct="0">
              <a:spcBef>
                <a:spcPct val="50000"/>
              </a:spcBef>
            </a:pPr>
            <a:r>
              <a:rPr lang="zh-CN" altLang="en-US" sz="2800" b="1" dirty="0">
                <a:solidFill>
                  <a:srgbClr val="FF0000"/>
                </a:solidFill>
                <a:latin typeface="楷体" panose="02010609060101010101" pitchFamily="49" charset="-122"/>
                <a:ea typeface="楷体" panose="02010609060101010101" pitchFamily="49" charset="-122"/>
                <a:sym typeface="+mn-ea"/>
              </a:rPr>
              <a:t>夯实基础 走近高考</a:t>
            </a:r>
            <a:endParaRPr lang="zh-CN" altLang="en-US" sz="2800" b="1" dirty="0">
              <a:latin typeface="Arial" panose="020B0604020202020204" pitchFamily="34" charset="0"/>
              <a:ea typeface="宋体" panose="02010600030101010101" pitchFamily="2" charset="-122"/>
            </a:endParaRPr>
          </a:p>
        </p:txBody>
      </p:sp>
      <p:sp>
        <p:nvSpPr>
          <p:cNvPr id="2" name="文本框 1"/>
          <p:cNvSpPr txBox="1"/>
          <p:nvPr/>
        </p:nvSpPr>
        <p:spPr>
          <a:xfrm>
            <a:off x="4963160" y="3537585"/>
            <a:ext cx="3505200" cy="521970"/>
          </a:xfrm>
          <a:prstGeom prst="rect">
            <a:avLst/>
          </a:prstGeom>
          <a:solidFill>
            <a:srgbClr val="FFFF00"/>
          </a:solidFill>
          <a:ln w="9525" cap="flat" cmpd="sng">
            <a:solidFill>
              <a:srgbClr val="FF0000"/>
            </a:solidFill>
            <a:prstDash val="solid"/>
            <a:miter/>
            <a:headEnd type="none" w="med" len="med"/>
            <a:tailEnd type="none" w="med" len="med"/>
          </a:ln>
          <a:effectLst>
            <a:prstShdw prst="shdw17" dist="17961" dir="2699999">
              <a:srgbClr val="990000"/>
            </a:prstShdw>
          </a:effectLst>
        </p:spPr>
        <p:txBody>
          <a:bodyPr wrap="square" anchor="t">
            <a:spAutoFit/>
          </a:bodyPr>
          <a:lstStyle/>
          <a:p>
            <a:pPr eaLnBrk="0" hangingPunct="0">
              <a:spcBef>
                <a:spcPct val="50000"/>
              </a:spcBef>
            </a:pPr>
            <a:r>
              <a:rPr lang="zh-CN" altLang="zh-CN" sz="2800" b="1" dirty="0">
                <a:solidFill>
                  <a:srgbClr val="9900FF"/>
                </a:solidFill>
                <a:latin typeface="楷体" panose="02010609060101010101" pitchFamily="49" charset="-122"/>
                <a:ea typeface="楷体" panose="02010609060101010101" pitchFamily="49" charset="-122"/>
                <a:sym typeface="+mn-ea"/>
              </a:rPr>
              <a:t>专题设置</a:t>
            </a:r>
            <a:r>
              <a:rPr lang="en-US" altLang="zh-CN" sz="2800" b="1" dirty="0">
                <a:solidFill>
                  <a:srgbClr val="9900FF"/>
                </a:solidFill>
                <a:latin typeface="楷体" panose="02010609060101010101" pitchFamily="49" charset="-122"/>
                <a:ea typeface="楷体" panose="02010609060101010101" pitchFamily="49" charset="-122"/>
                <a:sym typeface="+mn-ea"/>
              </a:rPr>
              <a:t> </a:t>
            </a:r>
            <a:r>
              <a:rPr lang="zh-CN" altLang="en-US" sz="2800" b="1" dirty="0">
                <a:solidFill>
                  <a:srgbClr val="9900FF"/>
                </a:solidFill>
                <a:latin typeface="楷体" panose="02010609060101010101" pitchFamily="49" charset="-122"/>
                <a:ea typeface="楷体" panose="02010609060101010101" pitchFamily="49" charset="-122"/>
                <a:sym typeface="+mn-ea"/>
              </a:rPr>
              <a:t>研究高考</a:t>
            </a:r>
            <a:endParaRPr lang="zh-CN" altLang="en-US" sz="2800" b="1" dirty="0">
              <a:solidFill>
                <a:srgbClr val="9900FF"/>
              </a:solidFill>
            </a:endParaRPr>
          </a:p>
        </p:txBody>
      </p:sp>
      <p:sp>
        <p:nvSpPr>
          <p:cNvPr id="3" name="文本框 2"/>
          <p:cNvSpPr txBox="1"/>
          <p:nvPr/>
        </p:nvSpPr>
        <p:spPr>
          <a:xfrm>
            <a:off x="5277485" y="4870450"/>
            <a:ext cx="3609340" cy="521970"/>
          </a:xfrm>
          <a:prstGeom prst="rect">
            <a:avLst/>
          </a:prstGeom>
          <a:solidFill>
            <a:srgbClr val="FFFF00"/>
          </a:solidFill>
          <a:ln w="9525" cap="flat" cmpd="sng">
            <a:solidFill>
              <a:srgbClr val="FF0000"/>
            </a:solidFill>
            <a:prstDash val="solid"/>
            <a:miter/>
            <a:headEnd type="none" w="med" len="med"/>
            <a:tailEnd type="none" w="med" len="med"/>
          </a:ln>
          <a:effectLst>
            <a:prstShdw prst="shdw17" dist="17961" dir="2699999">
              <a:srgbClr val="990000"/>
            </a:prstShdw>
          </a:effectLst>
        </p:spPr>
        <p:txBody>
          <a:bodyPr wrap="square" anchor="t">
            <a:spAutoFit/>
          </a:bodyPr>
          <a:lstStyle/>
          <a:p>
            <a:pPr eaLnBrk="0" hangingPunct="0">
              <a:spcBef>
                <a:spcPct val="50000"/>
              </a:spcBef>
            </a:pPr>
            <a:r>
              <a:rPr lang="zh-CN" altLang="en-US" sz="2800" b="1" dirty="0">
                <a:latin typeface="楷体" panose="02010609060101010101" pitchFamily="49" charset="-122"/>
                <a:ea typeface="楷体" panose="02010609060101010101" pitchFamily="49" charset="-122"/>
                <a:sym typeface="+mn-ea"/>
              </a:rPr>
              <a:t>把握技巧 赢得高考</a:t>
            </a:r>
            <a:endParaRPr lang="zh-CN" altLang="en-US" sz="2800" b="1" dirty="0">
              <a:latin typeface="Arial" panose="020B0604020202020204" pitchFamily="34" charset="0"/>
              <a:ea typeface="宋体" panose="02010600030101010101" pitchFamily="2" charset="-122"/>
            </a:endParaRPr>
          </a:p>
        </p:txBody>
      </p:sp>
      <p:sp>
        <p:nvSpPr>
          <p:cNvPr id="8" name="矩形 5"/>
          <p:cNvSpPr/>
          <p:nvPr/>
        </p:nvSpPr>
        <p:spPr>
          <a:xfrm>
            <a:off x="1694180" y="98425"/>
            <a:ext cx="5403850" cy="583565"/>
          </a:xfrm>
          <a:prstGeom prst="rect">
            <a:avLst/>
          </a:prstGeom>
          <a:solidFill>
            <a:schemeClr val="accent1">
              <a:lumMod val="60000"/>
              <a:lumOff val="40000"/>
            </a:schemeClr>
          </a:solidFill>
          <a:ln w="9525">
            <a:noFill/>
          </a:ln>
        </p:spPr>
        <p:txBody>
          <a:bodyPr wrap="square">
            <a:spAutoFit/>
          </a:bodyPr>
          <a:lstStyle/>
          <a:p>
            <a:r>
              <a:rPr lang="en-US" altLang="zh-CN" sz="3200" b="1" dirty="0">
                <a:solidFill>
                  <a:schemeClr val="tx1"/>
                </a:solidFill>
                <a:latin typeface="隶书" panose="02010509060101010101" pitchFamily="49" charset="-122"/>
                <a:ea typeface="隶书" panose="02010509060101010101" pitchFamily="49" charset="-122"/>
              </a:rPr>
              <a:t>Part4 </a:t>
            </a:r>
            <a:r>
              <a:rPr lang="zh-CN" altLang="en-US" sz="3200" b="1" dirty="0">
                <a:solidFill>
                  <a:schemeClr val="tx1"/>
                </a:solidFill>
                <a:latin typeface="隶书" panose="02010509060101010101" pitchFamily="49" charset="-122"/>
                <a:ea typeface="隶书" panose="02010509060101010101" pitchFamily="49" charset="-122"/>
              </a:rPr>
              <a:t>备考策略的思考</a:t>
            </a:r>
            <a:r>
              <a:rPr lang="en-US" altLang="zh-CN" sz="3200" b="1" dirty="0">
                <a:solidFill>
                  <a:schemeClr val="tx1"/>
                </a:solidFill>
                <a:latin typeface="隶书" panose="02010509060101010101" pitchFamily="49" charset="-122"/>
                <a:ea typeface="隶书" panose="020105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6024"/>
                                        </p:tgtEl>
                                        <p:attrNameLst>
                                          <p:attrName>style.visibility</p:attrName>
                                        </p:attrNameLst>
                                      </p:cBhvr>
                                      <p:to>
                                        <p:strVal val="visible"/>
                                      </p:to>
                                    </p:set>
                                    <p:animEffect transition="in" filter="blinds(horizontal)">
                                      <p:cBhvr>
                                        <p:cTn id="7" dur="500"/>
                                        <p:tgtEl>
                                          <p:spTgt spid="860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4" grpId="0" bldLvl="0" animBg="1"/>
      <p:bldP spid="2" grpId="0" bldLvl="0" animBg="1"/>
      <p:bldP spid="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928670"/>
            <a:ext cx="8786874" cy="5786478"/>
          </a:xfrm>
        </p:spPr>
        <p:txBody>
          <a:bodyPr>
            <a:normAutofit fontScale="52500" lnSpcReduction="20000"/>
          </a:bodyPr>
          <a:lstStyle/>
          <a:p>
            <a:pPr>
              <a:lnSpc>
                <a:spcPct val="160000"/>
              </a:lnSpc>
              <a:buNone/>
            </a:pPr>
            <a:r>
              <a:rPr lang="zh-CN" altLang="en-US" b="1" dirty="0"/>
              <a:t>   </a:t>
            </a:r>
            <a:r>
              <a:rPr lang="zh-CN" altLang="en-US" sz="3600" b="1" dirty="0"/>
              <a:t> </a:t>
            </a:r>
            <a:r>
              <a:rPr lang="zh-CN" altLang="en-US" sz="3600" b="1" dirty="0">
                <a:solidFill>
                  <a:schemeClr val="tx1"/>
                </a:solidFill>
              </a:rPr>
              <a:t>建立“三条主线”的基本知识体系：</a:t>
            </a:r>
          </a:p>
          <a:p>
            <a:pPr>
              <a:lnSpc>
                <a:spcPct val="160000"/>
              </a:lnSpc>
              <a:buNone/>
            </a:pPr>
            <a:r>
              <a:rPr lang="zh-CN" altLang="en-US" sz="3600" b="1" dirty="0">
                <a:solidFill>
                  <a:schemeClr val="tx1"/>
                </a:solidFill>
              </a:rPr>
              <a:t>①原子结构</a:t>
            </a:r>
            <a:r>
              <a:rPr lang="en-US" altLang="zh-CN" sz="3600" b="1" dirty="0">
                <a:solidFill>
                  <a:schemeClr val="tx1"/>
                </a:solidFill>
              </a:rPr>
              <a:t>——</a:t>
            </a:r>
            <a:r>
              <a:rPr lang="zh-CN" altLang="en-US" sz="3600" b="1" dirty="0">
                <a:solidFill>
                  <a:schemeClr val="tx1"/>
                </a:solidFill>
              </a:rPr>
              <a:t>构造原理</a:t>
            </a:r>
            <a:r>
              <a:rPr lang="en-US" altLang="zh-CN" sz="3600" b="1" dirty="0">
                <a:solidFill>
                  <a:schemeClr val="tx1"/>
                </a:solidFill>
              </a:rPr>
              <a:t>【1-36</a:t>
            </a:r>
            <a:r>
              <a:rPr lang="zh-CN" altLang="en-US" sz="3600" b="1" dirty="0">
                <a:solidFill>
                  <a:schemeClr val="tx1"/>
                </a:solidFill>
              </a:rPr>
              <a:t>号元素的核外电子排布式（图）、价电子排布式（图）</a:t>
            </a:r>
            <a:r>
              <a:rPr lang="en-US" altLang="zh-CN" sz="3600" b="1" dirty="0">
                <a:solidFill>
                  <a:schemeClr val="tx1"/>
                </a:solidFill>
              </a:rPr>
              <a:t>】——</a:t>
            </a:r>
            <a:r>
              <a:rPr lang="zh-CN" altLang="en-US" sz="3600" b="1" dirty="0">
                <a:solidFill>
                  <a:schemeClr val="tx1"/>
                </a:solidFill>
              </a:rPr>
              <a:t>元素性质（原子半径、主要化合价、原子第一电离能、电负性周期性变化规律）</a:t>
            </a:r>
          </a:p>
          <a:p>
            <a:pPr>
              <a:lnSpc>
                <a:spcPct val="160000"/>
              </a:lnSpc>
              <a:buNone/>
            </a:pPr>
            <a:r>
              <a:rPr lang="zh-CN" altLang="en-US" sz="3600" b="1" dirty="0">
                <a:solidFill>
                  <a:schemeClr val="tx1"/>
                </a:solidFill>
              </a:rPr>
              <a:t>②分子结构</a:t>
            </a:r>
            <a:r>
              <a:rPr lang="en-US" altLang="zh-CN" sz="3600" b="1" dirty="0">
                <a:solidFill>
                  <a:schemeClr val="tx1"/>
                </a:solidFill>
              </a:rPr>
              <a:t>——</a:t>
            </a:r>
            <a:r>
              <a:rPr lang="zh-CN" altLang="en-US" sz="3600" b="1" dirty="0">
                <a:solidFill>
                  <a:schemeClr val="tx1"/>
                </a:solidFill>
              </a:rPr>
              <a:t>共价键（包括极性键、非极性键、配位键、</a:t>
            </a:r>
            <a:r>
              <a:rPr lang="en-US" altLang="zh-CN" sz="3600" b="1" dirty="0">
                <a:solidFill>
                  <a:schemeClr val="tx1"/>
                </a:solidFill>
              </a:rPr>
              <a:t>σ</a:t>
            </a:r>
            <a:r>
              <a:rPr lang="zh-CN" altLang="en-US" sz="3600" b="1" dirty="0">
                <a:solidFill>
                  <a:schemeClr val="tx1"/>
                </a:solidFill>
              </a:rPr>
              <a:t>键和</a:t>
            </a:r>
            <a:r>
              <a:rPr lang="en-US" altLang="zh-CN" sz="3600" b="1" dirty="0">
                <a:solidFill>
                  <a:schemeClr val="tx1"/>
                </a:solidFill>
              </a:rPr>
              <a:t>π</a:t>
            </a:r>
            <a:r>
              <a:rPr lang="zh-CN" altLang="en-US" sz="3600" b="1" dirty="0">
                <a:solidFill>
                  <a:schemeClr val="tx1"/>
                </a:solidFill>
              </a:rPr>
              <a:t>键）</a:t>
            </a:r>
            <a:r>
              <a:rPr lang="en-US" altLang="zh-CN" sz="3600" b="1" dirty="0">
                <a:solidFill>
                  <a:schemeClr val="tx1"/>
                </a:solidFill>
              </a:rPr>
              <a:t>——</a:t>
            </a:r>
            <a:r>
              <a:rPr lang="zh-CN" altLang="en-US" sz="3600" b="1" dirty="0">
                <a:solidFill>
                  <a:schemeClr val="tx1"/>
                </a:solidFill>
              </a:rPr>
              <a:t>键参数（键能、键长、键角）</a:t>
            </a:r>
            <a:r>
              <a:rPr lang="en-US" altLang="zh-CN" sz="3600" b="1" dirty="0">
                <a:solidFill>
                  <a:schemeClr val="tx1"/>
                </a:solidFill>
              </a:rPr>
              <a:t>——</a:t>
            </a:r>
            <a:r>
              <a:rPr lang="zh-CN" altLang="en-US" sz="3600" b="1" dirty="0">
                <a:solidFill>
                  <a:schemeClr val="tx1"/>
                </a:solidFill>
              </a:rPr>
              <a:t>分子立体结构（等电子体、价层电子对互斥理论、杂化轨道理论）</a:t>
            </a:r>
            <a:r>
              <a:rPr lang="en-US" altLang="zh-CN" sz="3600" b="1" dirty="0">
                <a:solidFill>
                  <a:schemeClr val="tx1"/>
                </a:solidFill>
              </a:rPr>
              <a:t>——</a:t>
            </a:r>
            <a:r>
              <a:rPr lang="zh-CN" altLang="en-US" sz="3600" b="1" dirty="0">
                <a:solidFill>
                  <a:schemeClr val="tx1"/>
                </a:solidFill>
              </a:rPr>
              <a:t>分子的极性</a:t>
            </a:r>
            <a:r>
              <a:rPr lang="en-US" altLang="zh-CN" sz="3600" b="1" dirty="0">
                <a:solidFill>
                  <a:schemeClr val="tx1"/>
                </a:solidFill>
              </a:rPr>
              <a:t>——</a:t>
            </a:r>
            <a:r>
              <a:rPr lang="zh-CN" altLang="en-US" sz="3600" b="1" dirty="0">
                <a:solidFill>
                  <a:schemeClr val="tx1"/>
                </a:solidFill>
              </a:rPr>
              <a:t>分子间的作用力（氢键、范德华力）</a:t>
            </a:r>
            <a:r>
              <a:rPr lang="en-US" altLang="zh-CN" sz="3600" b="1" dirty="0">
                <a:solidFill>
                  <a:schemeClr val="tx1"/>
                </a:solidFill>
              </a:rPr>
              <a:t>——</a:t>
            </a:r>
            <a:r>
              <a:rPr lang="zh-CN" altLang="en-US" sz="3600" b="1" dirty="0">
                <a:solidFill>
                  <a:schemeClr val="tx1"/>
                </a:solidFill>
              </a:rPr>
              <a:t>分子的稳定性、熔沸点、溶解性、酸性的大小判断）</a:t>
            </a:r>
          </a:p>
          <a:p>
            <a:pPr>
              <a:lnSpc>
                <a:spcPct val="160000"/>
              </a:lnSpc>
              <a:buNone/>
            </a:pPr>
            <a:r>
              <a:rPr lang="zh-CN" altLang="en-US" sz="3600" b="1" dirty="0">
                <a:solidFill>
                  <a:schemeClr val="tx1"/>
                </a:solidFill>
              </a:rPr>
              <a:t>③晶体结构</a:t>
            </a:r>
            <a:r>
              <a:rPr lang="en-US" altLang="zh-CN" sz="3600" b="1" dirty="0">
                <a:solidFill>
                  <a:schemeClr val="tx1"/>
                </a:solidFill>
              </a:rPr>
              <a:t>——</a:t>
            </a:r>
            <a:r>
              <a:rPr lang="zh-CN" altLang="en-US" sz="3600" b="1" dirty="0">
                <a:solidFill>
                  <a:schemeClr val="tx1"/>
                </a:solidFill>
              </a:rPr>
              <a:t>晶体微粒（晶胞）</a:t>
            </a:r>
            <a:r>
              <a:rPr lang="en-US" altLang="zh-CN" sz="3600" b="1" dirty="0">
                <a:solidFill>
                  <a:schemeClr val="tx1"/>
                </a:solidFill>
              </a:rPr>
              <a:t>——</a:t>
            </a:r>
            <a:r>
              <a:rPr lang="zh-CN" altLang="en-US" sz="3600" b="1" dirty="0">
                <a:solidFill>
                  <a:schemeClr val="tx1"/>
                </a:solidFill>
              </a:rPr>
              <a:t>典型晶体（金刚石、石墨的原子晶体、冰、</a:t>
            </a:r>
            <a:r>
              <a:rPr lang="en-US" altLang="zh-CN" sz="3600" b="1" dirty="0">
                <a:solidFill>
                  <a:schemeClr val="tx1"/>
                </a:solidFill>
              </a:rPr>
              <a:t>CO</a:t>
            </a:r>
            <a:r>
              <a:rPr lang="en-US" altLang="zh-CN" sz="3600" b="1" baseline="-25000" dirty="0">
                <a:solidFill>
                  <a:schemeClr val="tx1"/>
                </a:solidFill>
              </a:rPr>
              <a:t>2</a:t>
            </a:r>
            <a:r>
              <a:rPr lang="zh-CN" altLang="en-US" sz="3600" b="1" dirty="0">
                <a:solidFill>
                  <a:schemeClr val="tx1"/>
                </a:solidFill>
              </a:rPr>
              <a:t>的分子晶体、</a:t>
            </a:r>
            <a:r>
              <a:rPr lang="en-US" altLang="zh-CN" sz="3600" b="1" dirty="0" err="1">
                <a:solidFill>
                  <a:schemeClr val="tx1"/>
                </a:solidFill>
              </a:rPr>
              <a:t>NaCl</a:t>
            </a:r>
            <a:r>
              <a:rPr lang="zh-CN" altLang="en-US" sz="3600" b="1" dirty="0">
                <a:solidFill>
                  <a:schemeClr val="tx1"/>
                </a:solidFill>
              </a:rPr>
              <a:t>、</a:t>
            </a:r>
            <a:r>
              <a:rPr lang="en-US" altLang="zh-CN" sz="3600" b="1" dirty="0" err="1">
                <a:solidFill>
                  <a:schemeClr val="tx1"/>
                </a:solidFill>
              </a:rPr>
              <a:t>CsCl</a:t>
            </a:r>
            <a:r>
              <a:rPr lang="zh-CN" altLang="en-US" sz="3600" b="1" dirty="0">
                <a:solidFill>
                  <a:schemeClr val="tx1"/>
                </a:solidFill>
              </a:rPr>
              <a:t>、</a:t>
            </a:r>
            <a:r>
              <a:rPr lang="en-US" altLang="zh-CN" sz="3600" b="1" dirty="0">
                <a:solidFill>
                  <a:schemeClr val="tx1"/>
                </a:solidFill>
              </a:rPr>
              <a:t>CaF</a:t>
            </a:r>
            <a:r>
              <a:rPr lang="en-US" altLang="zh-CN" sz="3600" b="1" baseline="-25000" dirty="0">
                <a:solidFill>
                  <a:schemeClr val="tx1"/>
                </a:solidFill>
              </a:rPr>
              <a:t>2</a:t>
            </a:r>
            <a:r>
              <a:rPr lang="zh-CN" altLang="en-US" sz="3600" b="1" dirty="0">
                <a:solidFill>
                  <a:schemeClr val="tx1"/>
                </a:solidFill>
              </a:rPr>
              <a:t>的离子晶体、钾、镁、铜、简单立方的金属晶体）结构</a:t>
            </a:r>
            <a:r>
              <a:rPr lang="en-US" altLang="zh-CN" sz="3600" b="1" dirty="0">
                <a:solidFill>
                  <a:schemeClr val="tx1"/>
                </a:solidFill>
              </a:rPr>
              <a:t>——</a:t>
            </a:r>
            <a:r>
              <a:rPr lang="zh-CN" altLang="en-US" sz="3600" b="1" dirty="0">
                <a:solidFill>
                  <a:schemeClr val="tx1"/>
                </a:solidFill>
              </a:rPr>
              <a:t>微粒间作用</a:t>
            </a:r>
            <a:r>
              <a:rPr lang="en-US" altLang="zh-CN" sz="3600" b="1" dirty="0">
                <a:solidFill>
                  <a:schemeClr val="tx1"/>
                </a:solidFill>
              </a:rPr>
              <a:t>——</a:t>
            </a:r>
            <a:r>
              <a:rPr lang="zh-CN" altLang="en-US" sz="3600" b="1" dirty="0">
                <a:solidFill>
                  <a:schemeClr val="tx1"/>
                </a:solidFill>
              </a:rPr>
              <a:t>晶体性质（硬度、熔点、导电性</a:t>
            </a:r>
            <a:r>
              <a:rPr lang="zh-CN" altLang="en-US" b="1" dirty="0">
                <a:solidFill>
                  <a:schemeClr val="tx1"/>
                </a:solidFill>
              </a:rPr>
              <a:t>）</a:t>
            </a:r>
          </a:p>
          <a:p>
            <a:endParaRPr lang="zh-CN" altLang="en-US" b="1" dirty="0">
              <a:solidFill>
                <a:schemeClr val="tx1"/>
              </a:solidFill>
            </a:endParaRPr>
          </a:p>
        </p:txBody>
      </p:sp>
      <p:sp>
        <p:nvSpPr>
          <p:cNvPr id="18434" name="矩形 1"/>
          <p:cNvSpPr>
            <a:spLocks noChangeArrowheads="1"/>
          </p:cNvSpPr>
          <p:nvPr/>
        </p:nvSpPr>
        <p:spPr bwMode="auto">
          <a:xfrm>
            <a:off x="1066165" y="222250"/>
            <a:ext cx="2881630" cy="460375"/>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黑体" panose="02010600030101010101" pitchFamily="2" charset="-122"/>
                <a:ea typeface="黑体" panose="02010600030101010101" pitchFamily="2" charset="-122"/>
              </a:rPr>
              <a:t>1</a:t>
            </a:r>
            <a:r>
              <a:rPr lang="zh-CN"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完善知识网络</a:t>
            </a:r>
            <a:endParaRPr lang="zh-CN" altLang="en-US" sz="2400" dirty="0">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1066165" y="209867"/>
            <a:ext cx="2505814" cy="461665"/>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黑体" panose="02010600030101010101" pitchFamily="2" charset="-122"/>
                <a:ea typeface="黑体" panose="02010600030101010101" pitchFamily="2" charset="-122"/>
              </a:rPr>
              <a:t>1</a:t>
            </a:r>
            <a:r>
              <a:rPr lang="zh-CN"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完善知识网络</a:t>
            </a:r>
            <a:endParaRPr lang="zh-CN" altLang="en-US" sz="2400" dirty="0">
              <a:latin typeface="黑体" panose="02010600030101010101" pitchFamily="2" charset="-122"/>
              <a:ea typeface="黑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836712"/>
            <a:ext cx="8622600" cy="55912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内容占位符 3"/>
          <p:cNvSpPr>
            <a:spLocks noGrp="1"/>
          </p:cNvSpPr>
          <p:nvPr/>
        </p:nvSpPr>
        <p:spPr>
          <a:xfrm>
            <a:off x="628650" y="299085"/>
            <a:ext cx="7886700" cy="2480310"/>
          </a:xfrm>
        </p:spPr>
        <p:txBody>
          <a:bodyPr/>
          <a:lstStyle>
            <a:lvl1pPr marL="171450" indent="-170815"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0815"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0815"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35" indent="0">
              <a:buNone/>
            </a:pPr>
            <a:r>
              <a:rPr lang="zh-CN" altLang="en-US" sz="2800" b="1" dirty="0">
                <a:solidFill>
                  <a:srgbClr val="002060"/>
                </a:solidFill>
                <a:latin typeface="黑体" panose="02010600030101010101" pitchFamily="2" charset="-122"/>
                <a:ea typeface="黑体" panose="02010600030101010101" pitchFamily="2" charset="-122"/>
                <a:sym typeface="+mn-ea"/>
              </a:rPr>
              <a:t>从核心知识着眼，逐步深化拓展知识结构，把第一轮复习过程中的知识进行整合、内化、发展、</a:t>
            </a:r>
          </a:p>
          <a:p>
            <a:pPr marL="635" indent="0">
              <a:buNone/>
            </a:pPr>
            <a:r>
              <a:rPr lang="zh-CN" altLang="en-US" sz="2800" b="1" dirty="0">
                <a:solidFill>
                  <a:srgbClr val="002060"/>
                </a:solidFill>
                <a:latin typeface="黑体" panose="02010600030101010101" pitchFamily="2" charset="-122"/>
                <a:ea typeface="黑体" panose="02010600030101010101" pitchFamily="2" charset="-122"/>
                <a:sym typeface="+mn-ea"/>
              </a:rPr>
              <a:t>表达，形成“主干清晰、枝干有序、结构丰满”</a:t>
            </a:r>
          </a:p>
          <a:p>
            <a:pPr marL="635" indent="0">
              <a:buNone/>
            </a:pPr>
            <a:r>
              <a:rPr lang="zh-CN" altLang="en-US" sz="2800" b="1" dirty="0">
                <a:solidFill>
                  <a:srgbClr val="002060"/>
                </a:solidFill>
                <a:latin typeface="黑体" panose="02010600030101010101" pitchFamily="2" charset="-122"/>
                <a:ea typeface="黑体" panose="02010600030101010101" pitchFamily="2" charset="-122"/>
                <a:sym typeface="+mn-ea"/>
              </a:rPr>
              <a:t>的学科知识逻辑架构，构建具有清晰思维逻辑</a:t>
            </a:r>
          </a:p>
          <a:p>
            <a:pPr marL="635" indent="0">
              <a:buNone/>
            </a:pPr>
            <a:r>
              <a:rPr lang="zh-CN" altLang="en-US" sz="2800" b="1" dirty="0">
                <a:solidFill>
                  <a:srgbClr val="002060"/>
                </a:solidFill>
                <a:latin typeface="黑体" panose="02010600030101010101" pitchFamily="2" charset="-122"/>
                <a:ea typeface="黑体" panose="02010600030101010101" pitchFamily="2" charset="-122"/>
                <a:sym typeface="+mn-ea"/>
              </a:rPr>
              <a:t>结构的学科逻辑“树</a:t>
            </a:r>
            <a:r>
              <a:rPr lang="en-US" altLang="zh-CN" sz="2800" b="1" dirty="0">
                <a:solidFill>
                  <a:srgbClr val="002060"/>
                </a:solidFill>
                <a:latin typeface="黑体" panose="02010600030101010101" pitchFamily="2" charset="-122"/>
                <a:ea typeface="黑体" panose="02010600030101010101" pitchFamily="2" charset="-122"/>
                <a:sym typeface="+mn-ea"/>
              </a:rPr>
              <a:t>”</a:t>
            </a:r>
            <a:r>
              <a:rPr lang="zh-CN" altLang="en-US" sz="2800" b="1" dirty="0">
                <a:solidFill>
                  <a:srgbClr val="002060"/>
                </a:solidFill>
                <a:latin typeface="黑体" panose="02010600030101010101" pitchFamily="2" charset="-122"/>
                <a:ea typeface="黑体" panose="02010600030101010101" pitchFamily="2" charset="-122"/>
                <a:sym typeface="+mn-ea"/>
              </a:rPr>
              <a:t>。</a:t>
            </a:r>
            <a:endParaRPr lang="zh-CN" altLang="en-US" dirty="0"/>
          </a:p>
        </p:txBody>
      </p:sp>
      <p:sp>
        <p:nvSpPr>
          <p:cNvPr id="86024" name="文本框 86023"/>
          <p:cNvSpPr txBox="1"/>
          <p:nvPr/>
        </p:nvSpPr>
        <p:spPr>
          <a:xfrm>
            <a:off x="478155" y="3408680"/>
            <a:ext cx="8333105" cy="1630045"/>
          </a:xfrm>
          <a:prstGeom prst="rect">
            <a:avLst/>
          </a:prstGeom>
          <a:solidFill>
            <a:srgbClr val="FFFF00"/>
          </a:solidFill>
          <a:ln w="9525" cap="flat" cmpd="sng">
            <a:solidFill>
              <a:srgbClr val="FF0000"/>
            </a:solidFill>
            <a:prstDash val="solid"/>
            <a:miter/>
            <a:headEnd type="none" w="med" len="med"/>
            <a:tailEnd type="none" w="med" len="med"/>
          </a:ln>
          <a:effectLst>
            <a:prstShdw prst="shdw17" dist="17961" dir="2699999">
              <a:srgbClr val="990000"/>
            </a:prstShdw>
          </a:effectLst>
        </p:spPr>
        <p:txBody>
          <a:bodyPr wrap="square" anchor="t">
            <a:spAutoFit/>
          </a:bodyPr>
          <a:lstStyle/>
          <a:p>
            <a:pPr eaLnBrk="0" hangingPunct="0">
              <a:spcBef>
                <a:spcPct val="50000"/>
              </a:spcBef>
            </a:pPr>
            <a:r>
              <a:rPr lang="zh-CN" altLang="zh-CN" sz="4000" b="1" dirty="0">
                <a:latin typeface="Arial" panose="020B0604020202020204" pitchFamily="34" charset="0"/>
                <a:ea typeface="宋体" panose="02010600030101010101" pitchFamily="2" charset="-122"/>
              </a:rPr>
              <a:t>只要基础掌握好，陌生情景难不倒</a:t>
            </a:r>
          </a:p>
          <a:p>
            <a:pPr eaLnBrk="0" hangingPunct="0">
              <a:spcBef>
                <a:spcPct val="50000"/>
              </a:spcBef>
            </a:pPr>
            <a:r>
              <a:rPr lang="zh-CN" altLang="zh-CN" sz="4000" b="1" dirty="0">
                <a:latin typeface="Arial" panose="020B0604020202020204" pitchFamily="34" charset="0"/>
                <a:ea typeface="宋体" panose="02010600030101010101" pitchFamily="2" charset="-122"/>
              </a:rPr>
              <a:t>能力考查是方向，准确表述要求高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6024"/>
                                        </p:tgtEl>
                                        <p:attrNameLst>
                                          <p:attrName>style.visibility</p:attrName>
                                        </p:attrNameLst>
                                      </p:cBhvr>
                                      <p:to>
                                        <p:strVal val="visible"/>
                                      </p:to>
                                    </p:set>
                                    <p:animEffect transition="in" filter="blinds(horizontal)">
                                      <p:cBhvr>
                                        <p:cTn id="7" dur="500"/>
                                        <p:tgtEl>
                                          <p:spTgt spid="86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4"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55612" y="1306622"/>
            <a:ext cx="8318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tx1"/>
                </a:solidFill>
                <a:latin typeface="黑体" panose="02010600030101010101" pitchFamily="2" charset="-122"/>
                <a:ea typeface="黑体" panose="02010600030101010101" pitchFamily="2" charset="-122"/>
              </a:rPr>
              <a:t>专题一：</a:t>
            </a:r>
            <a:r>
              <a:rPr lang="zh-CN" altLang="zh-CN" sz="2400" b="1" dirty="0">
                <a:solidFill>
                  <a:schemeClr val="tx1"/>
                </a:solidFill>
                <a:latin typeface="黑体" panose="02010600030101010101" pitchFamily="2" charset="-122"/>
                <a:ea typeface="黑体" panose="02010600030101010101" pitchFamily="2" charset="-122"/>
              </a:rPr>
              <a:t>基态原子、离子电子（价电子）排布式（图）</a:t>
            </a:r>
          </a:p>
        </p:txBody>
      </p:sp>
      <p:sp>
        <p:nvSpPr>
          <p:cNvPr id="5" name="矩形 4"/>
          <p:cNvSpPr>
            <a:spLocks noChangeArrowheads="1"/>
          </p:cNvSpPr>
          <p:nvPr/>
        </p:nvSpPr>
        <p:spPr bwMode="auto">
          <a:xfrm>
            <a:off x="454978" y="2508677"/>
            <a:ext cx="7897812"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0030101010101" pitchFamily="2" charset="-122"/>
                <a:ea typeface="黑体" panose="02010600030101010101" pitchFamily="2" charset="-122"/>
              </a:rPr>
              <a:t>专题三：</a:t>
            </a:r>
            <a:r>
              <a:rPr lang="en-US" altLang="zh-CN" sz="2400" b="1" dirty="0">
                <a:solidFill>
                  <a:schemeClr val="tx1"/>
                </a:solidFill>
                <a:latin typeface="黑体" panose="02010600030101010101" pitchFamily="2" charset="-122"/>
                <a:ea typeface="黑体" panose="02010600030101010101" pitchFamily="2" charset="-122"/>
              </a:rPr>
              <a:t> VSERP</a:t>
            </a:r>
            <a:r>
              <a:rPr lang="zh-CN" altLang="en-US" sz="2400" b="1" dirty="0">
                <a:solidFill>
                  <a:schemeClr val="tx1"/>
                </a:solidFill>
                <a:latin typeface="黑体" panose="02010600030101010101" pitchFamily="2" charset="-122"/>
                <a:ea typeface="黑体" panose="02010600030101010101" pitchFamily="2" charset="-122"/>
              </a:rPr>
              <a:t>理论判断分子的空间构型，杂化轨道理论判断中心原子的杂化方式</a:t>
            </a:r>
            <a:r>
              <a:rPr lang="en-US" altLang="zh-CN" sz="2400" b="1" dirty="0">
                <a:solidFill>
                  <a:schemeClr val="tx1"/>
                </a:solidFill>
                <a:latin typeface="黑体" panose="02010600030101010101" pitchFamily="2" charset="-122"/>
                <a:ea typeface="黑体" panose="02010600030101010101" pitchFamily="2" charset="-122"/>
              </a:rPr>
              <a:t>.</a:t>
            </a:r>
          </a:p>
        </p:txBody>
      </p:sp>
      <p:sp>
        <p:nvSpPr>
          <p:cNvPr id="19458" name="矩形 1"/>
          <p:cNvSpPr>
            <a:spLocks noChangeArrowheads="1"/>
          </p:cNvSpPr>
          <p:nvPr/>
        </p:nvSpPr>
        <p:spPr bwMode="auto">
          <a:xfrm>
            <a:off x="467360" y="3498960"/>
            <a:ext cx="8208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0030101010101" pitchFamily="2" charset="-122"/>
                <a:ea typeface="黑体" panose="02010600030101010101" pitchFamily="2" charset="-122"/>
              </a:rPr>
              <a:t>专题四、化学键类型判断与分析</a:t>
            </a:r>
            <a:endParaRPr lang="zh-CN" altLang="zh-CN" sz="2400" b="1" dirty="0">
              <a:latin typeface="黑体" panose="02010600030101010101" pitchFamily="2" charset="-122"/>
              <a:ea typeface="黑体" panose="02010600030101010101" pitchFamily="2" charset="-122"/>
            </a:endParaRPr>
          </a:p>
        </p:txBody>
      </p:sp>
      <p:sp>
        <p:nvSpPr>
          <p:cNvPr id="6" name="矩形 1"/>
          <p:cNvSpPr>
            <a:spLocks noChangeArrowheads="1"/>
          </p:cNvSpPr>
          <p:nvPr/>
        </p:nvSpPr>
        <p:spPr bwMode="auto">
          <a:xfrm>
            <a:off x="467360" y="4260325"/>
            <a:ext cx="8208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0030101010101" pitchFamily="2" charset="-122"/>
                <a:ea typeface="黑体" panose="02010600030101010101" pitchFamily="2" charset="-122"/>
              </a:rPr>
              <a:t>专题五</a:t>
            </a:r>
            <a:r>
              <a:rPr lang="zh-CN" altLang="zh-CN" sz="2400" b="1" dirty="0">
                <a:latin typeface="黑体" panose="02010600030101010101" pitchFamily="2" charset="-122"/>
                <a:ea typeface="黑体" panose="02010600030101010101" pitchFamily="2" charset="-122"/>
              </a:rPr>
              <a:t>、</a:t>
            </a:r>
            <a:r>
              <a:rPr lang="zh-CN" altLang="en-US" sz="2400" b="1" dirty="0">
                <a:latin typeface="黑体" panose="02010600030101010101" pitchFamily="2" charset="-122"/>
                <a:ea typeface="黑体" panose="02010600030101010101" pitchFamily="2" charset="-122"/>
              </a:rPr>
              <a:t>利用原理解释问题</a:t>
            </a:r>
            <a:endParaRPr lang="zh-CN" altLang="zh-CN" sz="2400" b="1" dirty="0">
              <a:latin typeface="黑体" panose="02010600030101010101" pitchFamily="2" charset="-122"/>
              <a:ea typeface="黑体" panose="02010600030101010101" pitchFamily="2" charset="-122"/>
            </a:endParaRPr>
          </a:p>
        </p:txBody>
      </p:sp>
      <p:sp>
        <p:nvSpPr>
          <p:cNvPr id="7" name="矩形 1"/>
          <p:cNvSpPr>
            <a:spLocks noChangeArrowheads="1"/>
          </p:cNvSpPr>
          <p:nvPr/>
        </p:nvSpPr>
        <p:spPr bwMode="auto">
          <a:xfrm>
            <a:off x="467360" y="5141070"/>
            <a:ext cx="8208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0030101010101" pitchFamily="2" charset="-122"/>
                <a:ea typeface="黑体" panose="02010600030101010101" pitchFamily="2" charset="-122"/>
              </a:rPr>
              <a:t>专题六、</a:t>
            </a:r>
            <a:r>
              <a:rPr lang="zh-CN" altLang="en-US" sz="2400" b="1" dirty="0">
                <a:solidFill>
                  <a:schemeClr val="tx1"/>
                </a:solidFill>
                <a:latin typeface="黑体" panose="02010600030101010101" pitchFamily="2" charset="-122"/>
                <a:ea typeface="黑体" panose="02010600030101010101" pitchFamily="2" charset="-122"/>
              </a:rPr>
              <a:t>晶胞的结构及推算</a:t>
            </a:r>
          </a:p>
        </p:txBody>
      </p:sp>
      <p:sp>
        <p:nvSpPr>
          <p:cNvPr id="19460" name="矩形 1"/>
          <p:cNvSpPr>
            <a:spLocks noChangeArrowheads="1"/>
          </p:cNvSpPr>
          <p:nvPr/>
        </p:nvSpPr>
        <p:spPr bwMode="auto">
          <a:xfrm>
            <a:off x="971600" y="23664"/>
            <a:ext cx="4928870" cy="645160"/>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latin typeface="黑体" panose="02010600030101010101" pitchFamily="2" charset="-122"/>
                <a:ea typeface="黑体" panose="02010600030101010101" pitchFamily="2" charset="-122"/>
              </a:rPr>
              <a:t>2.</a:t>
            </a:r>
            <a:r>
              <a:rPr lang="zh-CN" altLang="en-US" sz="3600" b="1" dirty="0">
                <a:latin typeface="黑体" panose="02010600030101010101" pitchFamily="2" charset="-122"/>
                <a:ea typeface="黑体" panose="02010600030101010101" pitchFamily="2" charset="-122"/>
              </a:rPr>
              <a:t>靶向突击、专题突破</a:t>
            </a:r>
          </a:p>
        </p:txBody>
      </p:sp>
      <p:sp>
        <p:nvSpPr>
          <p:cNvPr id="2" name="矩形 1"/>
          <p:cNvSpPr>
            <a:spLocks noChangeArrowheads="1"/>
          </p:cNvSpPr>
          <p:nvPr/>
        </p:nvSpPr>
        <p:spPr bwMode="auto">
          <a:xfrm>
            <a:off x="455295" y="1856740"/>
            <a:ext cx="6327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0030101010101" pitchFamily="2" charset="-122"/>
                <a:ea typeface="黑体" panose="02010600030101010101" pitchFamily="2" charset="-122"/>
              </a:rPr>
              <a:t>专题二：</a:t>
            </a:r>
            <a:r>
              <a:rPr lang="en-US" altLang="zh-CN" sz="2400" b="1" dirty="0">
                <a:solidFill>
                  <a:schemeClr val="tx1"/>
                </a:solidFill>
                <a:latin typeface="黑体" panose="02010600030101010101" pitchFamily="2" charset="-122"/>
                <a:ea typeface="黑体" panose="02010600030101010101" pitchFamily="2" charset="-122"/>
              </a:rPr>
              <a:t> </a:t>
            </a:r>
            <a:r>
              <a:rPr lang="zh-CN" altLang="en-US" sz="2400" b="1" dirty="0">
                <a:solidFill>
                  <a:schemeClr val="tx1"/>
                </a:solidFill>
                <a:latin typeface="黑体" panose="02010600030101010101" pitchFamily="2" charset="-122"/>
                <a:ea typeface="黑体" panose="02010600030101010101" pitchFamily="2" charset="-122"/>
              </a:rPr>
              <a:t>等电子体</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7" name="文本框 3"/>
          <p:cNvSpPr txBox="1"/>
          <p:nvPr/>
        </p:nvSpPr>
        <p:spPr>
          <a:xfrm>
            <a:off x="120015" y="998855"/>
            <a:ext cx="8904288" cy="3322955"/>
          </a:xfrm>
          <a:prstGeom prst="rect">
            <a:avLst/>
          </a:prstGeom>
          <a:noFill/>
          <a:ln w="9525">
            <a:noFill/>
          </a:ln>
        </p:spPr>
        <p:txBody>
          <a:bodyPr anchor="t">
            <a:spAutoFit/>
          </a:bodyPr>
          <a:lstStyle/>
          <a:p>
            <a:pPr eaLnBrk="0" hangingPunct="0">
              <a:lnSpc>
                <a:spcPct val="150000"/>
              </a:lnSpc>
              <a:buFont typeface="Arial" panose="020B0604020202020204" pitchFamily="34" charset="0"/>
              <a:buNone/>
            </a:pPr>
            <a:r>
              <a:rPr lang="zh-CN" altLang="en-US" sz="2800" b="1" dirty="0">
                <a:solidFill>
                  <a:schemeClr val="tx1"/>
                </a:solidFill>
                <a:latin typeface="Arial" panose="020B0604020202020204" pitchFamily="34" charset="0"/>
                <a:ea typeface="宋体" panose="02010600030101010101" pitchFamily="2" charset="-122"/>
              </a:rPr>
              <a:t>对于高层次学校的尖子生，老师的备考还需要注意：</a:t>
            </a:r>
          </a:p>
          <a:p>
            <a:pPr eaLnBrk="0" hangingPunct="0">
              <a:lnSpc>
                <a:spcPct val="150000"/>
              </a:lnSpc>
              <a:buFont typeface="Arial" panose="020B0604020202020204" pitchFamily="34" charset="0"/>
              <a:buNone/>
            </a:pPr>
            <a:r>
              <a:rPr lang="en-US" altLang="zh-CN" sz="2800" b="1" dirty="0">
                <a:solidFill>
                  <a:srgbClr val="FF0000"/>
                </a:solidFill>
                <a:latin typeface="Arial" panose="020B0604020202020204" pitchFamily="34" charset="0"/>
                <a:ea typeface="宋体" panose="02010600030101010101" pitchFamily="2" charset="-122"/>
              </a:rPr>
              <a:t>1</a:t>
            </a:r>
            <a:r>
              <a:rPr lang="zh-CN" altLang="en-US" sz="2800" b="1" dirty="0">
                <a:solidFill>
                  <a:srgbClr val="FF0000"/>
                </a:solidFill>
                <a:latin typeface="Arial" panose="020B0604020202020204" pitchFamily="34" charset="0"/>
                <a:ea typeface="宋体" panose="02010600030101010101" pitchFamily="2" charset="-122"/>
              </a:rPr>
              <a:t>、关注新型材料和最新科研成果。</a:t>
            </a:r>
            <a:endParaRPr lang="en-US" altLang="zh-CN" sz="2800" b="1" dirty="0">
              <a:solidFill>
                <a:srgbClr val="FF0000"/>
              </a:solidFill>
              <a:latin typeface="Arial" panose="020B0604020202020204" pitchFamily="34" charset="0"/>
              <a:ea typeface="宋体" panose="02010600030101010101" pitchFamily="2" charset="-122"/>
            </a:endParaRPr>
          </a:p>
          <a:p>
            <a:pPr eaLnBrk="0" hangingPunct="0">
              <a:lnSpc>
                <a:spcPct val="150000"/>
              </a:lnSpc>
              <a:buFont typeface="Arial" panose="020B0604020202020204" pitchFamily="34" charset="0"/>
              <a:buNone/>
            </a:pPr>
            <a:r>
              <a:rPr lang="en-US" altLang="zh-CN" sz="2800" b="1" dirty="0">
                <a:solidFill>
                  <a:srgbClr val="FF0000"/>
                </a:solidFill>
                <a:latin typeface="Arial" panose="020B0604020202020204" pitchFamily="34" charset="0"/>
                <a:ea typeface="宋体" panose="02010600030101010101" pitchFamily="2" charset="-122"/>
              </a:rPr>
              <a:t>2</a:t>
            </a:r>
            <a:r>
              <a:rPr lang="zh-CN" altLang="en-US" sz="2800" b="1" dirty="0">
                <a:solidFill>
                  <a:srgbClr val="FF0000"/>
                </a:solidFill>
                <a:latin typeface="Arial" panose="020B0604020202020204" pitchFamily="34" charset="0"/>
                <a:ea typeface="宋体" panose="02010600030101010101" pitchFamily="2" charset="-122"/>
              </a:rPr>
              <a:t>、注重</a:t>
            </a:r>
            <a:r>
              <a:rPr lang="zh-CN" altLang="en-US" sz="2800" b="1" dirty="0">
                <a:solidFill>
                  <a:srgbClr val="FF0000"/>
                </a:solidFill>
                <a:latin typeface="宋体" panose="02010600030101010101" pitchFamily="2" charset="-122"/>
                <a:ea typeface="宋体" panose="02010600030101010101" pitchFamily="2" charset="-122"/>
              </a:rPr>
              <a:t>学生的空间想象迁移能力和语言表达的准确性</a:t>
            </a:r>
            <a:endParaRPr lang="en-US" altLang="zh-CN" sz="2800" b="1" dirty="0">
              <a:solidFill>
                <a:srgbClr val="FF0000"/>
              </a:solidFill>
              <a:latin typeface="宋体" panose="02010600030101010101" pitchFamily="2" charset="-122"/>
              <a:ea typeface="宋体" panose="02010600030101010101" pitchFamily="2" charset="-122"/>
            </a:endParaRPr>
          </a:p>
          <a:p>
            <a:pPr eaLnBrk="0" hangingPunct="0">
              <a:lnSpc>
                <a:spcPct val="150000"/>
              </a:lnSpc>
              <a:buFont typeface="Arial" panose="020B0604020202020204" pitchFamily="34" charset="0"/>
              <a:buNone/>
            </a:pPr>
            <a:r>
              <a:rPr lang="en-US" altLang="zh-CN" sz="2800" b="1"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的培养。</a:t>
            </a:r>
            <a:endParaRPr lang="en-US" altLang="zh-CN" sz="2800" b="1" dirty="0">
              <a:solidFill>
                <a:srgbClr val="FF0000"/>
              </a:solidFill>
              <a:latin typeface="宋体" panose="02010600030101010101" pitchFamily="2" charset="-122"/>
              <a:ea typeface="宋体" panose="02010600030101010101" pitchFamily="2" charset="-122"/>
            </a:endParaRPr>
          </a:p>
          <a:p>
            <a:pPr eaLnBrk="0" hangingPunct="0">
              <a:lnSpc>
                <a:spcPct val="150000"/>
              </a:lnSpc>
              <a:buFont typeface="Arial" panose="020B0604020202020204" pitchFamily="34" charset="0"/>
              <a:buNone/>
            </a:pPr>
            <a:r>
              <a:rPr lang="en-US" altLang="zh-CN" sz="2800" b="1" dirty="0">
                <a:solidFill>
                  <a:srgbClr val="FF0000"/>
                </a:solidFill>
                <a:latin typeface="宋体" panose="02010600030101010101" pitchFamily="2" charset="-122"/>
                <a:ea typeface="宋体" panose="02010600030101010101" pitchFamily="2" charset="-122"/>
              </a:rPr>
              <a:t>3</a:t>
            </a:r>
            <a:r>
              <a:rPr lang="zh-CN" altLang="en-US" sz="2800" b="1" dirty="0">
                <a:solidFill>
                  <a:srgbClr val="FF0000"/>
                </a:solidFill>
                <a:latin typeface="宋体" panose="02010600030101010101" pitchFamily="2" charset="-122"/>
                <a:ea typeface="宋体" panose="02010600030101010101" pitchFamily="2" charset="-122"/>
              </a:rPr>
              <a:t>、加强对陌生物质的结构分析训练。</a:t>
            </a:r>
            <a:endParaRPr lang="en-US" altLang="zh-CN" sz="2800" b="1" dirty="0">
              <a:solidFill>
                <a:srgbClr val="FF0000"/>
              </a:solidFill>
              <a:latin typeface="宋体" panose="02010600030101010101" pitchFamily="2" charset="-122"/>
              <a:ea typeface="宋体" panose="02010600030101010101" pitchFamily="2" charset="-122"/>
            </a:endParaRPr>
          </a:p>
        </p:txBody>
      </p:sp>
      <p:sp>
        <p:nvSpPr>
          <p:cNvPr id="6" name="矩形 1"/>
          <p:cNvSpPr>
            <a:spLocks noChangeArrowheads="1"/>
          </p:cNvSpPr>
          <p:nvPr/>
        </p:nvSpPr>
        <p:spPr bwMode="auto">
          <a:xfrm>
            <a:off x="841375" y="-4445"/>
            <a:ext cx="4928870" cy="645160"/>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latin typeface="黑体" panose="02010600030101010101" pitchFamily="2" charset="-122"/>
                <a:ea typeface="黑体" panose="02010600030101010101" pitchFamily="2" charset="-122"/>
              </a:rPr>
              <a:t>2.</a:t>
            </a:r>
            <a:r>
              <a:rPr lang="zh-CN" altLang="en-US" sz="3600" b="1" dirty="0">
                <a:latin typeface="黑体" panose="02010600030101010101" pitchFamily="2" charset="-122"/>
                <a:ea typeface="黑体" panose="02010600030101010101" pitchFamily="2" charset="-122"/>
              </a:rPr>
              <a:t>靶向突击、专题突破</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63" name="文本框 22"/>
          <p:cNvSpPr>
            <a:spLocks noChangeArrowheads="1"/>
          </p:cNvSpPr>
          <p:nvPr/>
        </p:nvSpPr>
        <p:spPr bwMode="auto">
          <a:xfrm>
            <a:off x="317500" y="317500"/>
            <a:ext cx="8050530" cy="521970"/>
          </a:xfrm>
          <a:prstGeom prst="rect">
            <a:avLst/>
          </a:prstGeom>
          <a:solidFill>
            <a:schemeClr val="accent1">
              <a:lumMod val="60000"/>
              <a:lumOff val="40000"/>
            </a:schemeClr>
          </a:solidFill>
          <a:ln>
            <a:solidFill>
              <a:schemeClr val="accent1">
                <a:lumMod val="75000"/>
              </a:schemeClr>
            </a:solidFill>
          </a:ln>
        </p:spPr>
        <p:txBody>
          <a:bodyPr wrap="square">
            <a:spAutoFit/>
          </a:bodyPr>
          <a:lstStyle/>
          <a:p>
            <a:r>
              <a:rPr lang="zh-CN" altLang="en-US" sz="2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我们学校开设《物质结构与性质》时的一些做法</a:t>
            </a:r>
          </a:p>
        </p:txBody>
      </p:sp>
      <p:sp>
        <p:nvSpPr>
          <p:cNvPr id="4" name="矩形 3"/>
          <p:cNvSpPr>
            <a:spLocks noChangeArrowheads="1"/>
          </p:cNvSpPr>
          <p:nvPr/>
        </p:nvSpPr>
        <p:spPr bwMode="auto">
          <a:xfrm>
            <a:off x="413702" y="1145967"/>
            <a:ext cx="8318001"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chemeClr val="tx1"/>
                </a:solidFill>
                <a:latin typeface="黑体" panose="02010600030101010101" pitchFamily="2" charset="-122"/>
                <a:ea typeface="黑体" panose="02010600030101010101" pitchFamily="2" charset="-122"/>
              </a:rPr>
              <a:t>1</a:t>
            </a:r>
            <a:r>
              <a:rPr lang="zh-CN" altLang="en-US" sz="2400" b="1" dirty="0">
                <a:solidFill>
                  <a:schemeClr val="tx1"/>
                </a:solidFill>
                <a:latin typeface="黑体" panose="02010600030101010101" pitchFamily="2" charset="-122"/>
                <a:ea typeface="黑体" panose="02010600030101010101" pitchFamily="2" charset="-122"/>
              </a:rPr>
              <a:t>、</a:t>
            </a:r>
            <a:r>
              <a:rPr lang="zh-CN" altLang="zh-CN" sz="2400" b="1" dirty="0">
                <a:solidFill>
                  <a:schemeClr val="tx1"/>
                </a:solidFill>
                <a:latin typeface="黑体" panose="02010600030101010101" pitchFamily="2" charset="-122"/>
                <a:ea typeface="黑体" panose="02010600030101010101" pitchFamily="2" charset="-122"/>
              </a:rPr>
              <a:t>高二开课前的假期，备课组老师完成《课程标准》、教材、近几年的高考试题研究</a:t>
            </a:r>
          </a:p>
        </p:txBody>
      </p:sp>
      <p:sp>
        <p:nvSpPr>
          <p:cNvPr id="2" name="矩形 1"/>
          <p:cNvSpPr>
            <a:spLocks noChangeArrowheads="1"/>
          </p:cNvSpPr>
          <p:nvPr/>
        </p:nvSpPr>
        <p:spPr bwMode="auto">
          <a:xfrm>
            <a:off x="493712" y="2428178"/>
            <a:ext cx="8318001"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chemeClr val="tx1"/>
                </a:solidFill>
                <a:latin typeface="黑体" panose="02010600030101010101" pitchFamily="2" charset="-122"/>
                <a:ea typeface="黑体" panose="02010600030101010101" pitchFamily="2" charset="-122"/>
              </a:rPr>
              <a:t>2</a:t>
            </a:r>
            <a:r>
              <a:rPr lang="zh-CN" altLang="en-US" sz="2400" b="1" dirty="0">
                <a:solidFill>
                  <a:schemeClr val="tx1"/>
                </a:solidFill>
                <a:latin typeface="黑体" panose="02010600030101010101" pitchFamily="2" charset="-122"/>
                <a:ea typeface="黑体" panose="02010600030101010101" pitchFamily="2" charset="-122"/>
              </a:rPr>
              <a:t>、开学后，正式上课前，</a:t>
            </a:r>
            <a:r>
              <a:rPr lang="zh-CN" altLang="en-US" sz="2400" b="1" dirty="0" smtClean="0">
                <a:solidFill>
                  <a:schemeClr val="tx1"/>
                </a:solidFill>
                <a:latin typeface="黑体" panose="02010600030101010101" pitchFamily="2" charset="-122"/>
                <a:ea typeface="黑体" panose="02010600030101010101" pitchFamily="2" charset="-122"/>
              </a:rPr>
              <a:t>请</a:t>
            </a:r>
            <a:r>
              <a:rPr lang="zh-CN" altLang="en-US" sz="2400" b="1" dirty="0">
                <a:latin typeface="黑体" panose="02010600030101010101" pitchFamily="2" charset="-122"/>
                <a:ea typeface="黑体" panose="02010600030101010101" pitchFamily="2" charset="-122"/>
              </a:rPr>
              <a:t>专家</a:t>
            </a:r>
            <a:r>
              <a:rPr lang="zh-CN" altLang="en-US" sz="2400" b="1" dirty="0" smtClean="0">
                <a:solidFill>
                  <a:schemeClr val="tx1"/>
                </a:solidFill>
                <a:latin typeface="黑体" panose="02010600030101010101" pitchFamily="2" charset="-122"/>
                <a:ea typeface="黑体" panose="02010600030101010101" pitchFamily="2" charset="-122"/>
              </a:rPr>
              <a:t>给</a:t>
            </a:r>
            <a:r>
              <a:rPr lang="zh-CN" altLang="en-US" sz="2400" b="1" dirty="0">
                <a:solidFill>
                  <a:schemeClr val="tx1"/>
                </a:solidFill>
                <a:latin typeface="黑体" panose="02010600030101010101" pitchFamily="2" charset="-122"/>
                <a:ea typeface="黑体" panose="02010600030101010101" pitchFamily="2" charset="-122"/>
              </a:rPr>
              <a:t>全体化学老师把《物质结构与性质》上课时的课时安排、要精讲的内容和学生的难点等进行面授</a:t>
            </a:r>
            <a:endParaRPr lang="zh-CN" altLang="zh-CN" sz="2400" b="1" dirty="0">
              <a:solidFill>
                <a:schemeClr val="tx1"/>
              </a:solidFill>
              <a:latin typeface="黑体" panose="02010600030101010101" pitchFamily="2" charset="-122"/>
              <a:ea typeface="黑体" panose="02010600030101010101" pitchFamily="2" charset="-122"/>
            </a:endParaRPr>
          </a:p>
        </p:txBody>
      </p:sp>
      <p:sp>
        <p:nvSpPr>
          <p:cNvPr id="3" name="矩形 2"/>
          <p:cNvSpPr>
            <a:spLocks noChangeArrowheads="1"/>
          </p:cNvSpPr>
          <p:nvPr/>
        </p:nvSpPr>
        <p:spPr bwMode="auto">
          <a:xfrm>
            <a:off x="493712" y="4228892"/>
            <a:ext cx="8318001"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chemeClr val="tx1"/>
                </a:solidFill>
                <a:latin typeface="黑体" panose="02010600030101010101" pitchFamily="2" charset="-122"/>
                <a:ea typeface="黑体" panose="02010600030101010101" pitchFamily="2" charset="-122"/>
              </a:rPr>
              <a:t>3</a:t>
            </a:r>
            <a:r>
              <a:rPr lang="zh-CN" altLang="en-US" sz="2400" b="1" dirty="0">
                <a:solidFill>
                  <a:schemeClr val="tx1"/>
                </a:solidFill>
                <a:latin typeface="黑体" panose="02010600030101010101" pitchFamily="2" charset="-122"/>
                <a:ea typeface="黑体" panose="02010600030101010101" pitchFamily="2" charset="-122"/>
              </a:rPr>
              <a:t>、备课组每位老师购买了大学教材《结构化学》等书</a:t>
            </a:r>
            <a:endParaRPr lang="zh-CN" altLang="zh-CN" sz="2400" b="1" dirty="0">
              <a:solidFill>
                <a:schemeClr val="tx1"/>
              </a:solidFill>
              <a:latin typeface="黑体" panose="02010600030101010101" pitchFamily="2" charset="-122"/>
              <a:ea typeface="黑体" panose="02010600030101010101" pitchFamily="2" charset="-122"/>
            </a:endParaRPr>
          </a:p>
        </p:txBody>
      </p:sp>
      <p:sp>
        <p:nvSpPr>
          <p:cNvPr id="5" name="矩形 4"/>
          <p:cNvSpPr>
            <a:spLocks noChangeArrowheads="1"/>
          </p:cNvSpPr>
          <p:nvPr/>
        </p:nvSpPr>
        <p:spPr bwMode="auto">
          <a:xfrm>
            <a:off x="493712" y="5101382"/>
            <a:ext cx="8318001"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chemeClr val="tx1"/>
                </a:solidFill>
                <a:latin typeface="黑体" panose="02010600030101010101" pitchFamily="2" charset="-122"/>
                <a:ea typeface="黑体" panose="02010600030101010101" pitchFamily="2" charset="-122"/>
              </a:rPr>
              <a:t>4</a:t>
            </a:r>
            <a:r>
              <a:rPr lang="zh-CN" altLang="en-US" sz="2400" b="1" dirty="0">
                <a:solidFill>
                  <a:schemeClr val="tx1"/>
                </a:solidFill>
                <a:latin typeface="黑体" panose="02010600030101010101" pitchFamily="2" charset="-122"/>
                <a:ea typeface="黑体" panose="02010600030101010101" pitchFamily="2" charset="-122"/>
              </a:rPr>
              <a:t>、开课后，备课组老师加强集备、互听课，共研讨，形成合力。</a:t>
            </a:r>
            <a:endParaRPr lang="zh-CN" altLang="zh-CN" sz="2400" b="1" dirty="0">
              <a:solidFill>
                <a:schemeClr val="tx1"/>
              </a:solidFill>
              <a:latin typeface="黑体" panose="02010600030101010101" pitchFamily="2" charset="-122"/>
              <a:ea typeface="黑体" panose="02010600030101010101" pitchFamily="2" charset="-122"/>
            </a:endParaRPr>
          </a:p>
        </p:txBody>
      </p:sp>
      <p:pic>
        <p:nvPicPr>
          <p:cNvPr id="8" name="图片 7"/>
          <p:cNvPicPr>
            <a:picLocks noChangeAspect="1"/>
          </p:cNvPicPr>
          <p:nvPr/>
        </p:nvPicPr>
        <p:blipFill>
          <a:blip r:embed="rId2"/>
          <a:stretch>
            <a:fillRect/>
          </a:stretch>
        </p:blipFill>
        <p:spPr>
          <a:xfrm rot="5400000">
            <a:off x="-742467" y="1610787"/>
            <a:ext cx="4117975" cy="2408555"/>
          </a:xfrm>
          <a:prstGeom prst="rect">
            <a:avLst/>
          </a:prstGeom>
        </p:spPr>
      </p:pic>
      <p:pic>
        <p:nvPicPr>
          <p:cNvPr id="9" name="图片 8" descr="20171130_112128"/>
          <p:cNvPicPr>
            <a:picLocks noChangeAspect="1"/>
          </p:cNvPicPr>
          <p:nvPr/>
        </p:nvPicPr>
        <p:blipFill>
          <a:blip r:embed="rId3"/>
          <a:stretch>
            <a:fillRect/>
          </a:stretch>
        </p:blipFill>
        <p:spPr>
          <a:xfrm rot="5400000">
            <a:off x="1904832" y="1244814"/>
            <a:ext cx="4298950" cy="3223895"/>
          </a:xfrm>
          <a:prstGeom prst="rect">
            <a:avLst/>
          </a:prstGeom>
        </p:spPr>
      </p:pic>
      <p:pic>
        <p:nvPicPr>
          <p:cNvPr id="7" name="图片 6"/>
          <p:cNvPicPr>
            <a:picLocks noChangeAspect="1"/>
          </p:cNvPicPr>
          <p:nvPr/>
        </p:nvPicPr>
        <p:blipFill>
          <a:blip r:embed="rId4"/>
          <a:stretch>
            <a:fillRect/>
          </a:stretch>
        </p:blipFill>
        <p:spPr>
          <a:xfrm>
            <a:off x="3765837" y="726654"/>
            <a:ext cx="5427345" cy="42602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5"/>
                                        </p:tgtEl>
                                        <p:attrNameLst>
                                          <p:attrName>style.visibility</p:attrName>
                                        </p:attrNameLst>
                                      </p:cBhvr>
                                      <p:to>
                                        <p:strVal val="visible"/>
                                      </p:to>
                                    </p:set>
                                    <p:anim calcmode="discrete" valueType="clr">
                                      <p:cBhvr override="childStyle">
                                        <p:cTn id="4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
                                        </p:tgtEl>
                                        <p:attrNameLst>
                                          <p:attrName>fillcolor</p:attrName>
                                        </p:attrNameLst>
                                      </p:cBhvr>
                                      <p:tavLst>
                                        <p:tav tm="0">
                                          <p:val>
                                            <p:clrVal>
                                              <a:schemeClr val="accent2"/>
                                            </p:clrVal>
                                          </p:val>
                                        </p:tav>
                                        <p:tav tm="50000">
                                          <p:val>
                                            <p:clrVal>
                                              <a:schemeClr val="hlink"/>
                                            </p:clrVal>
                                          </p:val>
                                        </p:tav>
                                      </p:tavLst>
                                    </p:anim>
                                    <p:set>
                                      <p:cBhvr>
                                        <p:cTn id="48"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9" name="Group 3"/>
          <p:cNvGraphicFramePr>
            <a:graphicFrameLocks noGrp="1"/>
          </p:cNvGraphicFramePr>
          <p:nvPr>
            <p:extLst>
              <p:ext uri="{D42A27DB-BD31-4B8C-83A1-F6EECF244321}">
                <p14:modId xmlns:p14="http://schemas.microsoft.com/office/powerpoint/2010/main" val="1217473763"/>
              </p:ext>
            </p:extLst>
          </p:nvPr>
        </p:nvGraphicFramePr>
        <p:xfrm>
          <a:off x="0" y="188640"/>
          <a:ext cx="9144001" cy="6242853"/>
        </p:xfrm>
        <a:graphic>
          <a:graphicData uri="http://schemas.openxmlformats.org/drawingml/2006/table">
            <a:tbl>
              <a:tblPr/>
              <a:tblGrid>
                <a:gridCol w="304802">
                  <a:extLst>
                    <a:ext uri="{9D8B030D-6E8A-4147-A177-3AD203B41FA5}">
                      <a16:colId xmlns:a16="http://schemas.microsoft.com/office/drawing/2014/main" val="20000"/>
                    </a:ext>
                  </a:extLst>
                </a:gridCol>
                <a:gridCol w="1788160">
                  <a:extLst>
                    <a:ext uri="{9D8B030D-6E8A-4147-A177-3AD203B41FA5}">
                      <a16:colId xmlns:a16="http://schemas.microsoft.com/office/drawing/2014/main" val="20001"/>
                    </a:ext>
                  </a:extLst>
                </a:gridCol>
                <a:gridCol w="1669267">
                  <a:extLst>
                    <a:ext uri="{9D8B030D-6E8A-4147-A177-3AD203B41FA5}">
                      <a16:colId xmlns:a16="http://schemas.microsoft.com/office/drawing/2014/main" val="20002"/>
                    </a:ext>
                  </a:extLst>
                </a:gridCol>
                <a:gridCol w="1953651">
                  <a:extLst>
                    <a:ext uri="{9D8B030D-6E8A-4147-A177-3AD203B41FA5}">
                      <a16:colId xmlns:a16="http://schemas.microsoft.com/office/drawing/2014/main" val="20003"/>
                    </a:ext>
                  </a:extLst>
                </a:gridCol>
                <a:gridCol w="1711862">
                  <a:extLst>
                    <a:ext uri="{9D8B030D-6E8A-4147-A177-3AD203B41FA5}">
                      <a16:colId xmlns:a16="http://schemas.microsoft.com/office/drawing/2014/main" val="20004"/>
                    </a:ext>
                  </a:extLst>
                </a:gridCol>
                <a:gridCol w="1716259">
                  <a:extLst>
                    <a:ext uri="{9D8B030D-6E8A-4147-A177-3AD203B41FA5}">
                      <a16:colId xmlns:a16="http://schemas.microsoft.com/office/drawing/2014/main" val="20005"/>
                    </a:ext>
                  </a:extLst>
                </a:gridCol>
              </a:tblGrid>
              <a:tr h="348564">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2016</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年</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37</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7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2015</a:t>
                      </a:r>
                      <a:r>
                        <a:rPr kumimoji="0" lang="zh-CN" altLang="en-US" sz="17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年</a:t>
                      </a:r>
                      <a:r>
                        <a:rPr kumimoji="0" lang="en-US" altLang="zh-CN" sz="17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37</a:t>
                      </a:r>
                      <a:r>
                        <a:rPr kumimoji="0" lang="zh-CN" altLang="en-US" sz="17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题</a:t>
                      </a: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2014</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年</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37</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2013</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年</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37</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2012</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年</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37</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7910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载体</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Ge</a:t>
                      </a:r>
                      <a:r>
                        <a:rPr kumimoji="0" lang="zh-CN" altLang="en-US"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是典型的半导体元素在电子材料领域应用广泛</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700" b="1" i="0" u="none" strike="noStrike" kern="1200" cap="none" normalizeH="0" baseline="0" dirty="0">
                          <a:ln>
                            <a:noFill/>
                          </a:ln>
                          <a:solidFill>
                            <a:srgbClr val="A50021"/>
                          </a:solidFill>
                          <a:effectLst/>
                          <a:latin typeface="Times New Roman" panose="02020603050405020304" pitchFamily="18" charset="0"/>
                          <a:ea typeface="楷体" panose="02010609060101010101" pitchFamily="49" charset="-122"/>
                          <a:cs typeface="+mn-cs"/>
                        </a:rPr>
                        <a:t>碳及其化合物广泛存在于自然界中</a:t>
                      </a:r>
                      <a:endParaRPr kumimoji="0" lang="zh-CN" altLang="en-US" sz="1700" b="1" i="0" u="none" strike="noStrike" kern="1200" cap="none" normalizeH="0" baseline="0" noProof="0" dirty="0">
                        <a:ln>
                          <a:noFill/>
                        </a:ln>
                        <a:solidFill>
                          <a:srgbClr val="A50021"/>
                        </a:solidFill>
                        <a:effectLst/>
                        <a:latin typeface="Times New Roman" panose="02020603050405020304" pitchFamily="18" charset="0"/>
                        <a:ea typeface="楷体" panose="02010609060101010101" pitchFamily="49" charset="-122"/>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早期发现的一种天然二十面体准晶颗粒由</a:t>
                      </a:r>
                      <a:r>
                        <a:rPr kumimoji="0" lang="en-US" alt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Al</a:t>
                      </a:r>
                      <a:r>
                        <a:rPr kumimoji="0" lang="zh-CN" altLang="en-US"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a:t>
                      </a:r>
                      <a:r>
                        <a:rPr kumimoji="0" lang="en-US" alt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Cu</a:t>
                      </a:r>
                      <a:r>
                        <a:rPr kumimoji="0" lang="zh-CN" altLang="en-US"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a:t>
                      </a:r>
                      <a:r>
                        <a:rPr kumimoji="0" lang="en-US" alt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Fe</a:t>
                      </a:r>
                      <a:r>
                        <a:rPr kumimoji="0" lang="zh-CN" altLang="en-US"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三种金属元素组成。</a:t>
                      </a:r>
                      <a:endParaRPr kumimoji="0" 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rPr>
                        <a:t>硅是重要的半导体材料，构成了现代电子工业的基础。</a:t>
                      </a:r>
                      <a:endParaRPr kumimoji="0" lang="zh-CN" sz="1700" b="1" i="0" u="none" strike="noStrike" cap="none" normalizeH="0" baseline="0" dirty="0">
                        <a:ln>
                          <a:noFill/>
                        </a:ln>
                        <a:solidFill>
                          <a:srgbClr val="A5002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VIA</a:t>
                      </a:r>
                      <a:r>
                        <a:rPr kumimoji="0" lang="zh-CN" altLang="en-US"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族的氧、硫、硒</a:t>
                      </a:r>
                      <a:r>
                        <a:rPr kumimoji="0" lang="en-US" altLang="zh-CN"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(Se)</a:t>
                      </a:r>
                      <a:r>
                        <a:rPr kumimoji="0" lang="zh-CN" altLang="en-US"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、碲</a:t>
                      </a:r>
                      <a:r>
                        <a:rPr kumimoji="0" lang="en-US" altLang="zh-CN"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a:t>
                      </a:r>
                      <a:r>
                        <a:rPr kumimoji="0" lang="en-US" altLang="zh-CN" sz="1700" b="1" i="0" u="none" strike="noStrike" cap="none" normalizeH="0" baseline="0" dirty="0" err="1">
                          <a:ln>
                            <a:noFill/>
                          </a:ln>
                          <a:solidFill>
                            <a:srgbClr val="A50021"/>
                          </a:solidFill>
                          <a:effectLst/>
                          <a:latin typeface="楷体" panose="02010609060101010101" pitchFamily="49" charset="-122"/>
                          <a:ea typeface="楷体" panose="02010609060101010101" pitchFamily="49" charset="-122"/>
                        </a:rPr>
                        <a:t>Te</a:t>
                      </a:r>
                      <a:r>
                        <a:rPr kumimoji="0" lang="en-US" altLang="zh-CN"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a:t>
                      </a:r>
                      <a:r>
                        <a:rPr kumimoji="0" lang="zh-CN" altLang="en-US"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rPr>
                        <a:t>等元素在化合物中常表现出多种氧化态，</a:t>
                      </a:r>
                      <a:endParaRPr kumimoji="0" lang="zh-CN" sz="1700" b="1" i="0" u="none" strike="noStrike" cap="none" normalizeH="0" baseline="0" dirty="0">
                        <a:ln>
                          <a:noFill/>
                        </a:ln>
                        <a:solidFill>
                          <a:srgbClr val="A50021"/>
                        </a:solidFill>
                        <a:effectLst/>
                        <a:latin typeface="楷体" panose="02010609060101010101" pitchFamily="49" charset="-122"/>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6186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dirty="0">
                          <a:ln>
                            <a:noFill/>
                          </a:ln>
                          <a:solidFill>
                            <a:srgbClr val="800080"/>
                          </a:solidFill>
                          <a:effectLst/>
                          <a:latin typeface="Times New Roman" panose="02020603050405020304" pitchFamily="18" charset="0"/>
                          <a:ea typeface="楷体" panose="02010609060101010101" pitchFamily="49" charset="-122"/>
                        </a:rPr>
                        <a:t>作答量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9</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5</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11</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6</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4</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10</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7</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12</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7</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11</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7</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简答</a:t>
                      </a:r>
                      <a:r>
                        <a:rPr kumimoji="0" 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a:t>
                      </a:r>
                      <a:r>
                        <a:rPr kumimoji="0" 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436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涉及知识点</a:t>
                      </a: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en-US" altLang="zh-CN"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1</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en-US" altLang="zh-CN"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Ge</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价电子排布式，未成对电子数（</a:t>
                      </a:r>
                      <a:r>
                        <a:rPr kumimoji="0" lang="en-US" altLang="zh-CN"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）解释</a:t>
                      </a:r>
                      <a:r>
                        <a:rPr kumimoji="0" lang="en-US" altLang="zh-CN"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Ge</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原子难以形成双键或三键的原因</a:t>
                      </a:r>
                      <a:r>
                        <a:rPr kumimoji="0" lang="zh-CN" altLang="en-US" sz="16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a:t>
                      </a:r>
                      <a:r>
                        <a:rPr kumimoji="0" lang="en-US" altLang="zh-CN" sz="16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3</a:t>
                      </a:r>
                      <a:r>
                        <a:rPr kumimoji="0" lang="zh-CN" altLang="en-US" sz="16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）锗卤化物熔沸点变化规律及原因</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en-US" altLang="zh-CN"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4</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）电负性比较（</a:t>
                      </a:r>
                      <a:r>
                        <a:rPr kumimoji="0" lang="en-US" altLang="zh-CN"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5</a:t>
                      </a:r>
                      <a:r>
                        <a:rPr kumimoji="0" lang="zh-CN" altLang="en-US" sz="16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）杂化轨道类型、微粒间作</a:t>
                      </a:r>
                      <a:r>
                        <a:rPr kumimoji="0" lang="zh-CN" altLang="en-US" sz="1600" b="1" i="0" u="none" strike="noStrike" cap="none" normalizeH="0" baseline="0" dirty="0">
                          <a:ln>
                            <a:noFill/>
                          </a:ln>
                          <a:solidFill>
                            <a:srgbClr val="9900CC"/>
                          </a:solidFill>
                          <a:effectLst/>
                          <a:latin typeface="Times New Roman" panose="02020603050405020304" pitchFamily="18" charset="0"/>
                          <a:ea typeface="楷体" panose="02010609060101010101" pitchFamily="49" charset="-122"/>
                        </a:rPr>
                        <a:t>用力</a:t>
                      </a:r>
                      <a:r>
                        <a:rPr kumimoji="0" lang="zh-CN" altLang="en-US" sz="16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a:t>
                      </a:r>
                      <a:r>
                        <a:rPr kumimoji="0" lang="en-US" altLang="zh-CN" sz="16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6</a:t>
                      </a:r>
                      <a:r>
                        <a:rPr kumimoji="0" lang="zh-CN" altLang="en-US" sz="16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）原子坐标参数，已知晶胞参数算密度</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(1)C</a:t>
                      </a:r>
                      <a:r>
                        <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电子云、自旋相反电子数</a:t>
                      </a:r>
                      <a:r>
                        <a:rPr kumimoji="0" lang="zh-CN" altLang="en-US" sz="1600" b="1" i="0" u="none" strike="noStrike" kern="1200" cap="none" spc="0" normalizeH="0" baseline="0" noProof="0" dirty="0">
                          <a:ln>
                            <a:noFill/>
                          </a:ln>
                          <a:solidFill>
                            <a:srgbClr val="0000FF"/>
                          </a:solidFill>
                          <a:effectLst/>
                          <a:uLnTx/>
                          <a:uFillTx/>
                          <a:latin typeface="Times New Roman" panose="02020603050405020304" pitchFamily="18" charset="0"/>
                          <a:ea typeface="楷体" panose="02010609060101010101" pitchFamily="49" charset="-122"/>
                          <a:cs typeface="+mn-cs"/>
                        </a:rPr>
                        <a:t>（</a:t>
                      </a:r>
                      <a:r>
                        <a:rPr kumimoji="0" lang="en-US" altLang="zh-CN" sz="1600" b="1" i="0" u="none" strike="noStrike" kern="1200" cap="none" spc="0" normalizeH="0" baseline="0" noProof="0" dirty="0">
                          <a:ln>
                            <a:noFill/>
                          </a:ln>
                          <a:solidFill>
                            <a:srgbClr val="0000FF"/>
                          </a:solidFill>
                          <a:effectLst/>
                          <a:uLnTx/>
                          <a:uFillTx/>
                          <a:latin typeface="Times New Roman" panose="02020603050405020304" pitchFamily="18" charset="0"/>
                          <a:ea typeface="楷体" panose="02010609060101010101" pitchFamily="49" charset="-122"/>
                          <a:cs typeface="+mn-cs"/>
                        </a:rPr>
                        <a:t>2</a:t>
                      </a:r>
                      <a:r>
                        <a:rPr kumimoji="0" lang="zh-CN" altLang="en-US" sz="1600" b="1" i="0" u="none" strike="noStrike" kern="1200" cap="none" spc="0" normalizeH="0" baseline="0" noProof="0" dirty="0">
                          <a:ln>
                            <a:noFill/>
                          </a:ln>
                          <a:solidFill>
                            <a:srgbClr val="0000FF"/>
                          </a:solidFill>
                          <a:effectLst/>
                          <a:uLnTx/>
                          <a:uFillTx/>
                          <a:latin typeface="Times New Roman" panose="02020603050405020304" pitchFamily="18" charset="0"/>
                          <a:ea typeface="楷体" panose="02010609060101010101" pitchFamily="49" charset="-122"/>
                          <a:cs typeface="+mn-cs"/>
                        </a:rPr>
                        <a:t>）解释碳更容易成共价键的原因</a:t>
                      </a:r>
                      <a:r>
                        <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a:t>
                      </a:r>
                      <a:r>
                        <a:rPr kumimoji="0" lang="en-US"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3</a:t>
                      </a:r>
                      <a:r>
                        <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）共价键类型、杂化轨道类型（</a:t>
                      </a:r>
                      <a:r>
                        <a:rPr kumimoji="0" lang="en-US"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4</a:t>
                      </a:r>
                      <a:r>
                        <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mn-cs"/>
                        </a:rPr>
                        <a:t>）晶体类型判断，等电子体</a:t>
                      </a:r>
                      <a:r>
                        <a:rPr kumimoji="0" lang="zh-CN" altLang="en-US" sz="1600" b="1" i="0" u="none" strike="noStrike" kern="1200" cap="none" spc="0" normalizeH="0" baseline="0" noProof="0" dirty="0">
                          <a:ln>
                            <a:noFill/>
                          </a:ln>
                          <a:solidFill>
                            <a:srgbClr val="D60093"/>
                          </a:solidFill>
                          <a:effectLst/>
                          <a:uLnTx/>
                          <a:uFillTx/>
                          <a:latin typeface="Times New Roman" panose="02020603050405020304" pitchFamily="18" charset="0"/>
                          <a:ea typeface="楷体" panose="02010609060101010101" pitchFamily="49" charset="-122"/>
                          <a:cs typeface="+mn-cs"/>
                        </a:rPr>
                        <a:t>（</a:t>
                      </a:r>
                      <a:r>
                        <a:rPr kumimoji="0" lang="en-US" altLang="zh-CN" sz="1600" b="1" i="0" u="none" strike="noStrike" kern="1200" cap="none" spc="0" normalizeH="0" baseline="0" noProof="0" dirty="0">
                          <a:ln>
                            <a:noFill/>
                          </a:ln>
                          <a:solidFill>
                            <a:srgbClr val="D60093"/>
                          </a:solidFill>
                          <a:effectLst/>
                          <a:uLnTx/>
                          <a:uFillTx/>
                          <a:latin typeface="Times New Roman" panose="02020603050405020304" pitchFamily="18" charset="0"/>
                          <a:ea typeface="楷体" panose="02010609060101010101" pitchFamily="49" charset="-122"/>
                          <a:cs typeface="+mn-cs"/>
                        </a:rPr>
                        <a:t>5</a:t>
                      </a:r>
                      <a:r>
                        <a:rPr kumimoji="0" lang="zh-CN" altLang="en-US" sz="1600" b="1" i="0" u="none" strike="noStrike" kern="1200" cap="none" spc="0" normalizeH="0" baseline="0" noProof="0" dirty="0">
                          <a:ln>
                            <a:noFill/>
                          </a:ln>
                          <a:solidFill>
                            <a:srgbClr val="D60093"/>
                          </a:solidFill>
                          <a:effectLst/>
                          <a:uLnTx/>
                          <a:uFillTx/>
                          <a:latin typeface="Times New Roman" panose="02020603050405020304" pitchFamily="18" charset="0"/>
                          <a:ea typeface="楷体" panose="02010609060101010101" pitchFamily="49" charset="-122"/>
                          <a:cs typeface="+mn-cs"/>
                        </a:rPr>
                        <a:t>）均摊法计算，金刚石结构</a:t>
                      </a:r>
                      <a:endParaRPr kumimoji="0" lang="zh-CN" altLang="en-US" sz="16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a:t>
                      </a:r>
                      <a:r>
                        <a:rPr kumimoji="0" lang="zh-CN" alt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区别晶体、准晶体、非晶体的方法（</a:t>
                      </a:r>
                      <a:r>
                        <a:rPr kumimoji="0" lang="en-US" altLang="zh-CN"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a:t>
                      </a:r>
                      <a:r>
                        <a:rPr kumimoji="0" lang="zh-CN" alt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）未成对电子数，电子排布式，配合物的颜色；（</a:t>
                      </a:r>
                      <a:r>
                        <a:rPr kumimoji="0" lang="en-US" altLang="zh-CN"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3</a:t>
                      </a:r>
                      <a:r>
                        <a:rPr kumimoji="0" lang="zh-CN" alt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）杂化轨道类型，</a:t>
                      </a:r>
                      <a:r>
                        <a:rPr kumimoji="0" lang="el-GR" altLang="zh-CN" sz="16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σ</a:t>
                      </a:r>
                      <a:r>
                        <a:rPr kumimoji="0" lang="zh-CN" altLang="en-US" sz="16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键的数目，乙酸沸点高于乙醛的原因</a:t>
                      </a:r>
                      <a:r>
                        <a:rPr kumimoji="0" lang="zh-CN" alt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6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均摊法计算晶胞中原子个数</a:t>
                      </a:r>
                      <a:r>
                        <a:rPr kumimoji="0" lang="zh-CN" alt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en-US" altLang="zh-CN"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4</a:t>
                      </a:r>
                      <a:r>
                        <a:rPr kumimoji="0" lang="zh-CN" altLang="en-US" sz="16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）配位数、</a:t>
                      </a:r>
                      <a:r>
                        <a:rPr kumimoji="0" lang="zh-CN" altLang="en-US" sz="16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计算密度</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）能层符号、轨道数、容纳的电子数（</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）硅的存在形式（</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3</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）原子之间共价键类型，金刚石结构面心位置贡献原子数（</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4</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）方程式书写</a:t>
                      </a:r>
                      <a:r>
                        <a:rPr kumimoji="0" lang="zh-CN" altLang="en-US" sz="14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a:t>
                      </a:r>
                      <a:r>
                        <a:rPr kumimoji="0" lang="en-US" altLang="zh-CN" sz="14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5</a:t>
                      </a:r>
                      <a:r>
                        <a:rPr kumimoji="0" lang="zh-CN" altLang="en-US" sz="14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）利用化学键键能解释硅烷种类小于烷烃以及硅烷稳定性低于甲烷，易形成氧化物</a:t>
                      </a:r>
                      <a:r>
                        <a:rPr kumimoji="0" lang="zh-CN" altLang="en-US"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a:t>
                      </a:r>
                      <a:r>
                        <a:rPr kumimoji="0" lang="en-US" altLang="zh-CN"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6</a:t>
                      </a:r>
                      <a:r>
                        <a:rPr kumimoji="0" lang="zh-CN" altLang="en-US"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a:t>
                      </a:r>
                      <a:r>
                        <a:rPr kumimoji="0" lang="en-US" altLang="zh-CN"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Si</a:t>
                      </a:r>
                      <a:r>
                        <a:rPr kumimoji="0" lang="zh-CN" altLang="en-US"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原子杂化方式、均摊法计算原子个数比及化学式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 </a:t>
                      </a:r>
                      <a:r>
                        <a:rPr kumimoji="0" lang="zh-CN" altLang="en-US"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杂化轨道类型</a:t>
                      </a:r>
                      <a:r>
                        <a:rPr kumimoji="0" lang="en-US"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 </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第一电离能比较；</a:t>
                      </a:r>
                      <a:r>
                        <a:rPr kumimoji="0" 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(3) </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Se</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的原子序数，</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M</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层电子排布式；</a:t>
                      </a:r>
                      <a:r>
                        <a:rPr kumimoji="0" 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(4)H</a:t>
                      </a:r>
                      <a:r>
                        <a:rPr kumimoji="0" lang="en-US" sz="1400" b="1" i="0" u="none" strike="noStrike" cap="none" normalizeH="0" baseline="-25000" dirty="0">
                          <a:ln>
                            <a:noFill/>
                          </a:ln>
                          <a:solidFill>
                            <a:srgbClr val="000000"/>
                          </a:solidFill>
                          <a:effectLst/>
                          <a:latin typeface="Times New Roman" panose="02020603050405020304" pitchFamily="18" charset="0"/>
                          <a:ea typeface="楷体" panose="02010609060101010101" pitchFamily="49" charset="-122"/>
                        </a:rPr>
                        <a:t>2</a:t>
                      </a:r>
                      <a:r>
                        <a:rPr kumimoji="0" 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Se</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与</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H</a:t>
                      </a:r>
                      <a:r>
                        <a:rPr kumimoji="0" lang="en-US" altLang="zh-CN" sz="1400" b="1" i="0" u="none" strike="noStrike" cap="none" normalizeH="0" baseline="-25000" dirty="0">
                          <a:ln>
                            <a:noFill/>
                          </a:ln>
                          <a:solidFill>
                            <a:srgbClr val="000000"/>
                          </a:solidFill>
                          <a:effectLst/>
                          <a:latin typeface="Times New Roman" panose="02020603050405020304" pitchFamily="18" charset="0"/>
                          <a:ea typeface="楷体" panose="02010609060101010101" pitchFamily="49" charset="-122"/>
                        </a:rPr>
                        <a:t>2</a:t>
                      </a: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S</a:t>
                      </a:r>
                      <a:r>
                        <a:rPr kumimoji="0" lang="zh-CN" altLang="en-US"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酸性比较、分子、离子的立体构型</a:t>
                      </a:r>
                    </a:p>
                    <a:p>
                      <a:pPr marL="0" marR="0" lvl="0" indent="0" algn="l" defTabSz="914400" rtl="0" eaLnBrk="1" fontAlgn="t" latinLnBrk="0" hangingPunct="1">
                        <a:lnSpc>
                          <a:spcPct val="100000"/>
                        </a:lnSpc>
                        <a:spcBef>
                          <a:spcPct val="0"/>
                        </a:spcBef>
                        <a:spcAft>
                          <a:spcPct val="0"/>
                        </a:spcAft>
                        <a:buClrTx/>
                        <a:buSzTx/>
                        <a:buFontTx/>
                        <a:buNone/>
                      </a:pPr>
                      <a:r>
                        <a:rPr kumimoji="0" lang="zh-CN" altLang="en-US" sz="14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a:t>
                      </a:r>
                      <a:r>
                        <a:rPr kumimoji="0" lang="en-US" altLang="zh-CN" sz="14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5</a:t>
                      </a:r>
                      <a:r>
                        <a:rPr kumimoji="0" lang="zh-CN" altLang="en-US" sz="14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）结构原理解释第一步电离程度大于第二步电离程度、酸性强弱</a:t>
                      </a:r>
                      <a:r>
                        <a:rPr kumimoji="0" lang="zh-CN" altLang="en-US"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a:t>
                      </a:r>
                      <a:r>
                        <a:rPr kumimoji="0" lang="en-US" altLang="zh-CN"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6</a:t>
                      </a:r>
                      <a:r>
                        <a:rPr kumimoji="0" lang="zh-CN" altLang="en-US" sz="14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）晶胞密度及离子之间距离计算</a:t>
                      </a:r>
                      <a:endParaRPr kumimoji="0" lang="zh-CN" altLang="en-US" sz="1400" b="1" i="0" u="none" strike="noStrike" cap="none" normalizeH="0" baseline="0" dirty="0">
                        <a:ln>
                          <a:noFill/>
                        </a:ln>
                        <a:solidFill>
                          <a:srgbClr val="D60093"/>
                        </a:solidFill>
                        <a:effectLst/>
                        <a:latin typeface="楷体" panose="02010609060101010101" pitchFamily="49" charset="-122"/>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5023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9" name="Group 3"/>
          <p:cNvGraphicFramePr>
            <a:graphicFrameLocks noGrp="1"/>
          </p:cNvGraphicFramePr>
          <p:nvPr>
            <p:extLst>
              <p:ext uri="{D42A27DB-BD31-4B8C-83A1-F6EECF244321}">
                <p14:modId xmlns:p14="http://schemas.microsoft.com/office/powerpoint/2010/main" val="2292643410"/>
              </p:ext>
            </p:extLst>
          </p:nvPr>
        </p:nvGraphicFramePr>
        <p:xfrm>
          <a:off x="30650" y="476672"/>
          <a:ext cx="9045575" cy="5957570"/>
        </p:xfrm>
        <a:graphic>
          <a:graphicData uri="http://schemas.openxmlformats.org/drawingml/2006/table">
            <a:tbl>
              <a:tblPr/>
              <a:tblGrid>
                <a:gridCol w="565150">
                  <a:extLst>
                    <a:ext uri="{9D8B030D-6E8A-4147-A177-3AD203B41FA5}">
                      <a16:colId xmlns:a16="http://schemas.microsoft.com/office/drawing/2014/main" val="20000"/>
                    </a:ext>
                  </a:extLst>
                </a:gridCol>
                <a:gridCol w="2863850">
                  <a:extLst>
                    <a:ext uri="{9D8B030D-6E8A-4147-A177-3AD203B41FA5}">
                      <a16:colId xmlns:a16="http://schemas.microsoft.com/office/drawing/2014/main" val="20001"/>
                    </a:ext>
                  </a:extLst>
                </a:gridCol>
                <a:gridCol w="2907030">
                  <a:extLst>
                    <a:ext uri="{9D8B030D-6E8A-4147-A177-3AD203B41FA5}">
                      <a16:colId xmlns:a16="http://schemas.microsoft.com/office/drawing/2014/main" val="20002"/>
                    </a:ext>
                  </a:extLst>
                </a:gridCol>
                <a:gridCol w="2709545">
                  <a:extLst>
                    <a:ext uri="{9D8B030D-6E8A-4147-A177-3AD203B41FA5}">
                      <a16:colId xmlns:a16="http://schemas.microsoft.com/office/drawing/2014/main" val="20003"/>
                    </a:ext>
                  </a:extLst>
                </a:gridCol>
              </a:tblGrid>
              <a:tr h="516890">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2017</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年全国</a:t>
                      </a:r>
                      <a:r>
                        <a:rPr lang="en-US" altLang="zh-CN" sz="1700" b="1" dirty="0">
                          <a:latin typeface="楷体" panose="02010609060101010101" pitchFamily="49" charset="-122"/>
                          <a:ea typeface="楷体" panose="02010609060101010101" pitchFamily="49" charset="-122"/>
                          <a:sym typeface="+mn-ea"/>
                        </a:rPr>
                        <a:t>Ⅰ</a:t>
                      </a:r>
                      <a:r>
                        <a:rPr lang="zh-CN" altLang="en-US" sz="1700" b="1" dirty="0">
                          <a:latin typeface="楷体" panose="02010609060101010101" pitchFamily="49" charset="-122"/>
                          <a:ea typeface="楷体" panose="02010609060101010101" pitchFamily="49" charset="-122"/>
                          <a:sym typeface="+mn-ea"/>
                        </a:rPr>
                        <a:t>卷</a:t>
                      </a:r>
                      <a:r>
                        <a:rPr kumimoji="0" lang="en-US" alt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35</a:t>
                      </a:r>
                      <a:r>
                        <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题</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1700" b="1" dirty="0">
                          <a:ln>
                            <a:noFill/>
                          </a:ln>
                          <a:effectLst/>
                          <a:latin typeface="Times New Roman" panose="02020603050405020304" pitchFamily="18" charset="0"/>
                          <a:ea typeface="楷体" panose="02010609060101010101" pitchFamily="49" charset="-122"/>
                          <a:sym typeface="+mn-ea"/>
                        </a:rPr>
                        <a:t>2017</a:t>
                      </a:r>
                      <a:r>
                        <a:rPr lang="zh-CN" altLang="en-US" sz="1700" b="1" dirty="0">
                          <a:ln>
                            <a:noFill/>
                          </a:ln>
                          <a:effectLst/>
                          <a:latin typeface="Times New Roman" panose="02020603050405020304" pitchFamily="18" charset="0"/>
                          <a:ea typeface="楷体" panose="02010609060101010101" pitchFamily="49" charset="-122"/>
                          <a:sym typeface="+mn-ea"/>
                        </a:rPr>
                        <a:t>年全国</a:t>
                      </a:r>
                      <a:r>
                        <a:rPr lang="en-US" altLang="zh-CN" sz="1700" b="1" dirty="0">
                          <a:ea typeface="楷体" panose="02010609060101010101" pitchFamily="49" charset="-122"/>
                          <a:sym typeface="+mn-ea"/>
                        </a:rPr>
                        <a:t>II</a:t>
                      </a:r>
                      <a:r>
                        <a:rPr lang="zh-CN" altLang="en-US" sz="1700" b="1" dirty="0">
                          <a:latin typeface="楷体" panose="02010609060101010101" pitchFamily="49" charset="-122"/>
                          <a:ea typeface="楷体" panose="02010609060101010101" pitchFamily="49" charset="-122"/>
                          <a:sym typeface="+mn-ea"/>
                        </a:rPr>
                        <a:t>卷</a:t>
                      </a:r>
                      <a:r>
                        <a:rPr lang="en-US" altLang="zh-CN" sz="1700" b="1" dirty="0">
                          <a:ln>
                            <a:noFill/>
                          </a:ln>
                          <a:effectLst/>
                          <a:latin typeface="Times New Roman" panose="02020603050405020304" pitchFamily="18" charset="0"/>
                          <a:ea typeface="楷体" panose="02010609060101010101" pitchFamily="49" charset="-122"/>
                          <a:sym typeface="+mn-ea"/>
                        </a:rPr>
                        <a:t>35</a:t>
                      </a:r>
                      <a:r>
                        <a:rPr lang="zh-CN" altLang="en-US" sz="1700" b="1" dirty="0">
                          <a:ln>
                            <a:noFill/>
                          </a:ln>
                          <a:effectLst/>
                          <a:latin typeface="Times New Roman" panose="02020603050405020304" pitchFamily="18" charset="0"/>
                          <a:ea typeface="楷体" panose="02010609060101010101" pitchFamily="49" charset="-122"/>
                          <a:sym typeface="+mn-ea"/>
                        </a:rPr>
                        <a:t>题</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1700" b="1" dirty="0">
                          <a:ln>
                            <a:noFill/>
                          </a:ln>
                          <a:effectLst/>
                          <a:latin typeface="Times New Roman" panose="02020603050405020304" pitchFamily="18" charset="0"/>
                          <a:ea typeface="楷体" panose="02010609060101010101" pitchFamily="49" charset="-122"/>
                          <a:sym typeface="+mn-ea"/>
                        </a:rPr>
                        <a:t>2017</a:t>
                      </a:r>
                      <a:r>
                        <a:rPr lang="zh-CN" altLang="en-US" sz="1700" b="1" dirty="0">
                          <a:ln>
                            <a:noFill/>
                          </a:ln>
                          <a:effectLst/>
                          <a:latin typeface="Times New Roman" panose="02020603050405020304" pitchFamily="18" charset="0"/>
                          <a:ea typeface="楷体" panose="02010609060101010101" pitchFamily="49" charset="-122"/>
                          <a:sym typeface="+mn-ea"/>
                        </a:rPr>
                        <a:t>年全国</a:t>
                      </a:r>
                      <a:r>
                        <a:rPr lang="en-US" altLang="zh-CN" sz="1700" b="1" dirty="0">
                          <a:ea typeface="楷体" panose="02010609060101010101" pitchFamily="49" charset="-122"/>
                          <a:sym typeface="+mn-ea"/>
                        </a:rPr>
                        <a:t>III</a:t>
                      </a:r>
                      <a:r>
                        <a:rPr lang="zh-CN" altLang="en-US" sz="1700" b="1" dirty="0">
                          <a:latin typeface="楷体" panose="02010609060101010101" pitchFamily="49" charset="-122"/>
                          <a:ea typeface="楷体" panose="02010609060101010101" pitchFamily="49" charset="-122"/>
                          <a:sym typeface="+mn-ea"/>
                        </a:rPr>
                        <a:t>卷</a:t>
                      </a:r>
                      <a:r>
                        <a:rPr lang="en-US" altLang="zh-CN" sz="1700" b="1" dirty="0">
                          <a:ln>
                            <a:noFill/>
                          </a:ln>
                          <a:effectLst/>
                          <a:latin typeface="Times New Roman" panose="02020603050405020304" pitchFamily="18" charset="0"/>
                          <a:ea typeface="楷体" panose="02010609060101010101" pitchFamily="49" charset="-122"/>
                          <a:sym typeface="+mn-ea"/>
                        </a:rPr>
                        <a:t>35</a:t>
                      </a:r>
                      <a:r>
                        <a:rPr lang="zh-CN" altLang="en-US" sz="1700" b="1" dirty="0">
                          <a:ln>
                            <a:noFill/>
                          </a:ln>
                          <a:effectLst/>
                          <a:latin typeface="Times New Roman" panose="02020603050405020304" pitchFamily="18" charset="0"/>
                          <a:ea typeface="楷体" panose="02010609060101010101" pitchFamily="49" charset="-122"/>
                          <a:sym typeface="+mn-ea"/>
                        </a:rPr>
                        <a:t>题</a:t>
                      </a:r>
                      <a:endParaRPr kumimoji="0" lang="zh-CN" altLang="en-US"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144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a:ln>
                            <a:noFill/>
                          </a:ln>
                          <a:solidFill>
                            <a:srgbClr val="A50021"/>
                          </a:solidFill>
                          <a:effectLst/>
                          <a:latin typeface="Times New Roman" panose="02020603050405020304" pitchFamily="18" charset="0"/>
                          <a:ea typeface="楷体" panose="02010609060101010101" pitchFamily="49" charset="-122"/>
                        </a:rPr>
                        <a:t>载体</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1700" b="1" dirty="0">
                          <a:solidFill>
                            <a:srgbClr val="CC0000"/>
                          </a:solidFill>
                          <a:latin typeface="Times New Roman" panose="02020603050405020304" pitchFamily="18" charset="0"/>
                          <a:ea typeface="宋体" panose="02010600030101010101" pitchFamily="2" charset="-122"/>
                          <a:sym typeface="+mn-ea"/>
                        </a:rPr>
                        <a:t>钾和碘</a:t>
                      </a:r>
                      <a:r>
                        <a:rPr kumimoji="0" lang="zh-CN" altLang="en-US" sz="1700" b="1" i="0" u="none" strike="noStrike" cap="none" normalizeH="0" baseline="0" dirty="0">
                          <a:ln>
                            <a:noFill/>
                          </a:ln>
                          <a:solidFill>
                            <a:srgbClr val="CC0000"/>
                          </a:solidFill>
                          <a:effectLst/>
                          <a:latin typeface="Times New Roman" panose="02020603050405020304" pitchFamily="18" charset="0"/>
                          <a:ea typeface="宋体" panose="02010600030101010101" pitchFamily="2" charset="-122"/>
                          <a:sym typeface="+mn-ea"/>
                        </a:rPr>
                        <a:t>的相关化合物在化工、医药、材料等领域有着广泛的应用</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我国科学家最近成功合成了世界上首个五氮阴离子盐(N</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5</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6</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(H</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3</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O)</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3</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(NH</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4</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4</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Cl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CO</a:t>
                      </a:r>
                      <a:r>
                        <a:rPr kumimoji="0" lang="zh-CN" altLang="en-US" sz="1700" b="1" i="0" u="none" strike="noStrike" cap="none" normalizeH="0" baseline="-25000" dirty="0">
                          <a:ln>
                            <a:noFill/>
                          </a:ln>
                          <a:solidFill>
                            <a:srgbClr val="CC0000"/>
                          </a:solidFill>
                          <a:effectLst/>
                          <a:latin typeface="Times New Roman" panose="02020603050405020304" pitchFamily="18" charset="0"/>
                          <a:ea typeface="楷体" panose="02010609060101010101" pitchFamily="49" charset="-122"/>
                        </a:rPr>
                        <a:t>2</a:t>
                      </a: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低压合成甲醇</a:t>
                      </a:r>
                      <a:r>
                        <a:rPr kumimoji="0" lang="en-US" altLang="zh-CN"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700" b="1" i="0" u="none" strike="noStrike" cap="none" normalizeH="0" baseline="0" dirty="0">
                          <a:ln>
                            <a:noFill/>
                          </a:ln>
                          <a:solidFill>
                            <a:srgbClr val="CC0000"/>
                          </a:solidFill>
                          <a:effectLst/>
                          <a:latin typeface="Times New Roman" panose="02020603050405020304" pitchFamily="18" charset="0"/>
                          <a:ea typeface="楷体" panose="02010609060101010101" pitchFamily="49" charset="-122"/>
                        </a:rPr>
                        <a:t>MgO、MnO具有NaCl型结构</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680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a:ln>
                            <a:noFill/>
                          </a:ln>
                          <a:solidFill>
                            <a:srgbClr val="800080"/>
                          </a:solidFill>
                          <a:effectLst/>
                          <a:latin typeface="Times New Roman" panose="02020603050405020304" pitchFamily="18" charset="0"/>
                          <a:ea typeface="楷体" panose="02010609060101010101" pitchFamily="49" charset="-122"/>
                        </a:rPr>
                        <a:t>作答量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10</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个空（</a:t>
                      </a:r>
                      <a:r>
                        <a:rPr kumimoji="0" lang="zh-CN" altLang="en-US" sz="1800" b="1" i="0" u="none" strike="noStrike" cap="none" normalizeH="0" baseline="0" dirty="0">
                          <a:ln>
                            <a:noFill/>
                          </a:ln>
                          <a:solidFill>
                            <a:srgbClr val="00B0F0"/>
                          </a:solidFill>
                          <a:effectLst/>
                          <a:latin typeface="Times New Roman" panose="02020603050405020304" pitchFamily="18" charset="0"/>
                          <a:ea typeface="楷体" panose="02010609060101010101" pitchFamily="49" charset="-122"/>
                        </a:rPr>
                        <a:t>选择</a:t>
                      </a:r>
                      <a:r>
                        <a:rPr kumimoji="0" lang="en-US" altLang="zh-CN" sz="1800" b="1" i="0" u="none" strike="noStrike" cap="none" normalizeH="0" baseline="0" dirty="0">
                          <a:ln>
                            <a:noFill/>
                          </a:ln>
                          <a:solidFill>
                            <a:srgbClr val="00B0F0"/>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a:ln>
                            <a:noFill/>
                          </a:ln>
                          <a:solidFill>
                            <a:srgbClr val="00B0F0"/>
                          </a:solidFill>
                          <a:effectLst/>
                          <a:latin typeface="Times New Roman" panose="02020603050405020304" pitchFamily="18" charset="0"/>
                          <a:ea typeface="楷体" panose="02010609060101010101" pitchFamily="49" charset="-122"/>
                        </a:rPr>
                        <a:t>空</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填空</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6</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简答</a:t>
                      </a:r>
                      <a:r>
                        <a:rPr kumimoji="0" lang="en-US" altLang="zh-CN"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a:ln>
                            <a:noFill/>
                          </a:ln>
                          <a:solidFill>
                            <a:srgbClr val="0000FF"/>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计算</a:t>
                      </a:r>
                      <a:r>
                        <a:rPr kumimoji="0" lang="en-US" altLang="zh-CN"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rgbClr val="D60093"/>
                          </a:solidFill>
                          <a:effectLst/>
                          <a:latin typeface="Times New Roman" panose="02020603050405020304" pitchFamily="18" charset="0"/>
                          <a:ea typeface="楷体" panose="02010609060101010101" pitchFamily="49" charset="-122"/>
                        </a:rPr>
                        <a:t>个</a:t>
                      </a:r>
                      <a:r>
                        <a:rPr kumimoji="0" lang="zh-CN" altLang="en-US" sz="18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1800" b="1" dirty="0">
                          <a:ln>
                            <a:noFill/>
                          </a:ln>
                          <a:solidFill>
                            <a:srgbClr val="000000"/>
                          </a:solidFill>
                          <a:effectLst/>
                          <a:latin typeface="Times New Roman" panose="02020603050405020304" pitchFamily="18" charset="0"/>
                          <a:ea typeface="楷体" panose="02010609060101010101" pitchFamily="49" charset="-122"/>
                          <a:sym typeface="+mn-ea"/>
                        </a:rPr>
                        <a:t>10</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个空（</a:t>
                      </a:r>
                      <a:r>
                        <a:rPr lang="zh-CN" altLang="en-US" sz="1800" b="1" dirty="0">
                          <a:ln>
                            <a:noFill/>
                          </a:ln>
                          <a:solidFill>
                            <a:srgbClr val="00B0F0"/>
                          </a:solidFill>
                          <a:effectLst/>
                          <a:latin typeface="Times New Roman" panose="02020603050405020304" pitchFamily="18" charset="0"/>
                          <a:ea typeface="楷体" panose="02010609060101010101" pitchFamily="49" charset="-122"/>
                          <a:sym typeface="+mn-ea"/>
                        </a:rPr>
                        <a:t>选择</a:t>
                      </a:r>
                      <a:r>
                        <a:rPr lang="en-US" altLang="zh-CN" sz="1800" b="1" dirty="0">
                          <a:ln>
                            <a:noFill/>
                          </a:ln>
                          <a:solidFill>
                            <a:srgbClr val="00B0F0"/>
                          </a:solidFill>
                          <a:effectLst/>
                          <a:latin typeface="Times New Roman" panose="02020603050405020304" pitchFamily="18" charset="0"/>
                          <a:ea typeface="楷体" panose="02010609060101010101" pitchFamily="49" charset="-122"/>
                          <a:sym typeface="+mn-ea"/>
                        </a:rPr>
                        <a:t>2</a:t>
                      </a:r>
                      <a:r>
                        <a:rPr lang="zh-CN" altLang="en-US" sz="1800" b="1" dirty="0">
                          <a:ln>
                            <a:noFill/>
                          </a:ln>
                          <a:solidFill>
                            <a:srgbClr val="00B0F0"/>
                          </a:solidFill>
                          <a:effectLst/>
                          <a:latin typeface="Times New Roman" panose="02020603050405020304" pitchFamily="18" charset="0"/>
                          <a:ea typeface="楷体" panose="02010609060101010101" pitchFamily="49" charset="-122"/>
                          <a:sym typeface="+mn-ea"/>
                        </a:rPr>
                        <a:t>空</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a:t>
                      </a:r>
                      <a:r>
                        <a:rPr lang="zh-CN" altLang="en-US" sz="1800" b="1" dirty="0">
                          <a:ln>
                            <a:noFill/>
                          </a:ln>
                          <a:effectLst/>
                          <a:latin typeface="Times New Roman" panose="02020603050405020304" pitchFamily="18" charset="0"/>
                          <a:ea typeface="楷体" panose="02010609060101010101" pitchFamily="49" charset="-122"/>
                          <a:sym typeface="+mn-ea"/>
                        </a:rPr>
                        <a:t>填空</a:t>
                      </a:r>
                      <a:r>
                        <a:rPr lang="en-US" altLang="zh-CN" sz="1800" b="1" dirty="0">
                          <a:ln>
                            <a:noFill/>
                          </a:ln>
                          <a:effectLst/>
                          <a:latin typeface="Times New Roman" panose="02020603050405020304" pitchFamily="18" charset="0"/>
                          <a:ea typeface="楷体" panose="02010609060101010101" pitchFamily="49" charset="-122"/>
                          <a:sym typeface="+mn-ea"/>
                        </a:rPr>
                        <a:t>5</a:t>
                      </a:r>
                      <a:r>
                        <a:rPr lang="zh-CN" altLang="en-US" sz="1800" b="1" dirty="0">
                          <a:ln>
                            <a:noFill/>
                          </a:ln>
                          <a:effectLst/>
                          <a:latin typeface="Times New Roman" panose="02020603050405020304" pitchFamily="18" charset="0"/>
                          <a:ea typeface="楷体" panose="02010609060101010101" pitchFamily="49" charset="-122"/>
                          <a:sym typeface="+mn-ea"/>
                        </a:rPr>
                        <a:t>个</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a:t>
                      </a:r>
                      <a:r>
                        <a:rPr lang="zh-CN" altLang="en-US" sz="1800" b="1" dirty="0">
                          <a:ln>
                            <a:noFill/>
                          </a:ln>
                          <a:solidFill>
                            <a:srgbClr val="0000FF"/>
                          </a:solidFill>
                          <a:effectLst/>
                          <a:latin typeface="Times New Roman" panose="02020603050405020304" pitchFamily="18" charset="0"/>
                          <a:ea typeface="楷体" panose="02010609060101010101" pitchFamily="49" charset="-122"/>
                          <a:sym typeface="+mn-ea"/>
                        </a:rPr>
                        <a:t>简答</a:t>
                      </a:r>
                      <a:r>
                        <a:rPr lang="en-US" altLang="zh-CN" sz="1800" b="1" dirty="0">
                          <a:ln>
                            <a:noFill/>
                          </a:ln>
                          <a:solidFill>
                            <a:srgbClr val="0000FF"/>
                          </a:solidFill>
                          <a:effectLst/>
                          <a:latin typeface="Times New Roman" panose="02020603050405020304" pitchFamily="18" charset="0"/>
                          <a:ea typeface="楷体" panose="02010609060101010101" pitchFamily="49" charset="-122"/>
                          <a:sym typeface="+mn-ea"/>
                        </a:rPr>
                        <a:t>2</a:t>
                      </a:r>
                      <a:r>
                        <a:rPr lang="zh-CN" altLang="en-US" sz="1800" b="1" dirty="0">
                          <a:ln>
                            <a:noFill/>
                          </a:ln>
                          <a:solidFill>
                            <a:srgbClr val="0000FF"/>
                          </a:solidFill>
                          <a:effectLst/>
                          <a:latin typeface="Times New Roman" panose="02020603050405020304" pitchFamily="18" charset="0"/>
                          <a:ea typeface="楷体" panose="02010609060101010101" pitchFamily="49" charset="-122"/>
                          <a:sym typeface="+mn-ea"/>
                        </a:rPr>
                        <a:t>个、</a:t>
                      </a:r>
                      <a:r>
                        <a:rPr lang="zh-CN" altLang="en-US" sz="1800" b="1" dirty="0">
                          <a:ln>
                            <a:noFill/>
                          </a:ln>
                          <a:solidFill>
                            <a:srgbClr val="D60093"/>
                          </a:solidFill>
                          <a:effectLst/>
                          <a:latin typeface="Times New Roman" panose="02020603050405020304" pitchFamily="18" charset="0"/>
                          <a:ea typeface="楷体" panose="02010609060101010101" pitchFamily="49" charset="-122"/>
                          <a:sym typeface="+mn-ea"/>
                        </a:rPr>
                        <a:t>计算</a:t>
                      </a:r>
                      <a:r>
                        <a:rPr lang="en-US" altLang="zh-CN" sz="1800" b="1" dirty="0">
                          <a:ln>
                            <a:noFill/>
                          </a:ln>
                          <a:solidFill>
                            <a:srgbClr val="D60093"/>
                          </a:solidFill>
                          <a:effectLst/>
                          <a:latin typeface="Times New Roman" panose="02020603050405020304" pitchFamily="18" charset="0"/>
                          <a:ea typeface="楷体" panose="02010609060101010101" pitchFamily="49" charset="-122"/>
                          <a:sym typeface="+mn-ea"/>
                        </a:rPr>
                        <a:t>1</a:t>
                      </a:r>
                      <a:r>
                        <a:rPr lang="zh-CN" altLang="en-US" sz="1800" b="1" dirty="0">
                          <a:ln>
                            <a:noFill/>
                          </a:ln>
                          <a:solidFill>
                            <a:srgbClr val="D60093"/>
                          </a:solidFill>
                          <a:effectLst/>
                          <a:latin typeface="Times New Roman" panose="02020603050405020304" pitchFamily="18" charset="0"/>
                          <a:ea typeface="楷体" panose="02010609060101010101" pitchFamily="49" charset="-122"/>
                          <a:sym typeface="+mn-ea"/>
                        </a:rPr>
                        <a:t>个</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1800" b="1" dirty="0">
                          <a:ln>
                            <a:noFill/>
                          </a:ln>
                          <a:solidFill>
                            <a:srgbClr val="000000"/>
                          </a:solidFill>
                          <a:effectLst/>
                          <a:latin typeface="Times New Roman" panose="02020603050405020304" pitchFamily="18" charset="0"/>
                          <a:ea typeface="楷体" panose="02010609060101010101" pitchFamily="49" charset="-122"/>
                          <a:sym typeface="+mn-ea"/>
                        </a:rPr>
                        <a:t>10</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个空（ </a:t>
                      </a:r>
                      <a:r>
                        <a:rPr lang="zh-CN" altLang="en-US" sz="1800" b="1" dirty="0">
                          <a:ln>
                            <a:noFill/>
                          </a:ln>
                          <a:effectLst/>
                          <a:latin typeface="Times New Roman" panose="02020603050405020304" pitchFamily="18" charset="0"/>
                          <a:ea typeface="楷体" panose="02010609060101010101" pitchFamily="49" charset="-122"/>
                          <a:sym typeface="+mn-ea"/>
                        </a:rPr>
                        <a:t>填空</a:t>
                      </a:r>
                      <a:r>
                        <a:rPr lang="en-US" altLang="zh-CN" sz="1800" b="1" dirty="0">
                          <a:ln>
                            <a:noFill/>
                          </a:ln>
                          <a:effectLst/>
                          <a:latin typeface="Times New Roman" panose="02020603050405020304" pitchFamily="18" charset="0"/>
                          <a:ea typeface="楷体" panose="02010609060101010101" pitchFamily="49" charset="-122"/>
                          <a:sym typeface="+mn-ea"/>
                        </a:rPr>
                        <a:t>7</a:t>
                      </a:r>
                      <a:r>
                        <a:rPr lang="zh-CN" altLang="en-US" sz="1800" b="1" dirty="0">
                          <a:ln>
                            <a:noFill/>
                          </a:ln>
                          <a:effectLst/>
                          <a:latin typeface="Times New Roman" panose="02020603050405020304" pitchFamily="18" charset="0"/>
                          <a:ea typeface="楷体" panose="02010609060101010101" pitchFamily="49" charset="-122"/>
                          <a:sym typeface="+mn-ea"/>
                        </a:rPr>
                        <a:t>个</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a:t>
                      </a:r>
                      <a:r>
                        <a:rPr lang="zh-CN" altLang="en-US" sz="1800" b="1" dirty="0">
                          <a:ln>
                            <a:noFill/>
                          </a:ln>
                          <a:solidFill>
                            <a:srgbClr val="0000FF"/>
                          </a:solidFill>
                          <a:effectLst/>
                          <a:latin typeface="Times New Roman" panose="02020603050405020304" pitchFamily="18" charset="0"/>
                          <a:ea typeface="楷体" panose="02010609060101010101" pitchFamily="49" charset="-122"/>
                          <a:sym typeface="+mn-ea"/>
                        </a:rPr>
                        <a:t>简答</a:t>
                      </a:r>
                      <a:r>
                        <a:rPr lang="en-US" altLang="zh-CN" sz="1800" b="1" dirty="0">
                          <a:ln>
                            <a:noFill/>
                          </a:ln>
                          <a:solidFill>
                            <a:srgbClr val="0000FF"/>
                          </a:solidFill>
                          <a:effectLst/>
                          <a:latin typeface="Times New Roman" panose="02020603050405020304" pitchFamily="18" charset="0"/>
                          <a:ea typeface="楷体" panose="02010609060101010101" pitchFamily="49" charset="-122"/>
                          <a:sym typeface="+mn-ea"/>
                        </a:rPr>
                        <a:t>1</a:t>
                      </a:r>
                      <a:r>
                        <a:rPr lang="zh-CN" altLang="en-US" sz="1800" b="1" dirty="0">
                          <a:ln>
                            <a:noFill/>
                          </a:ln>
                          <a:solidFill>
                            <a:srgbClr val="0000FF"/>
                          </a:solidFill>
                          <a:effectLst/>
                          <a:latin typeface="Times New Roman" panose="02020603050405020304" pitchFamily="18" charset="0"/>
                          <a:ea typeface="楷体" panose="02010609060101010101" pitchFamily="49" charset="-122"/>
                          <a:sym typeface="+mn-ea"/>
                        </a:rPr>
                        <a:t>个、</a:t>
                      </a:r>
                      <a:r>
                        <a:rPr lang="zh-CN" altLang="en-US" sz="1800" b="1" dirty="0">
                          <a:ln>
                            <a:noFill/>
                          </a:ln>
                          <a:solidFill>
                            <a:srgbClr val="D60093"/>
                          </a:solidFill>
                          <a:effectLst/>
                          <a:latin typeface="Times New Roman" panose="02020603050405020304" pitchFamily="18" charset="0"/>
                          <a:ea typeface="楷体" panose="02010609060101010101" pitchFamily="49" charset="-122"/>
                          <a:sym typeface="+mn-ea"/>
                        </a:rPr>
                        <a:t>计算</a:t>
                      </a:r>
                      <a:r>
                        <a:rPr lang="en-US" altLang="zh-CN" sz="1800" b="1" dirty="0">
                          <a:ln>
                            <a:noFill/>
                          </a:ln>
                          <a:solidFill>
                            <a:srgbClr val="D60093"/>
                          </a:solidFill>
                          <a:effectLst/>
                          <a:latin typeface="Times New Roman" panose="02020603050405020304" pitchFamily="18" charset="0"/>
                          <a:ea typeface="楷体" panose="02010609060101010101" pitchFamily="49" charset="-122"/>
                          <a:sym typeface="+mn-ea"/>
                        </a:rPr>
                        <a:t>2</a:t>
                      </a:r>
                      <a:r>
                        <a:rPr lang="zh-CN" altLang="en-US" sz="1800" b="1" dirty="0">
                          <a:ln>
                            <a:noFill/>
                          </a:ln>
                          <a:solidFill>
                            <a:srgbClr val="D60093"/>
                          </a:solidFill>
                          <a:effectLst/>
                          <a:latin typeface="Times New Roman" panose="02020603050405020304" pitchFamily="18" charset="0"/>
                          <a:ea typeface="楷体" panose="02010609060101010101" pitchFamily="49" charset="-122"/>
                          <a:sym typeface="+mn-ea"/>
                        </a:rPr>
                        <a:t>个</a:t>
                      </a:r>
                      <a:r>
                        <a:rPr lang="zh-CN" altLang="en-US" sz="1800" b="1" dirty="0">
                          <a:ln>
                            <a:noFill/>
                          </a:ln>
                          <a:solidFill>
                            <a:srgbClr val="000000"/>
                          </a:solidFill>
                          <a:effectLst/>
                          <a:latin typeface="Times New Roman" panose="02020603050405020304" pitchFamily="18" charset="0"/>
                          <a:ea typeface="楷体" panose="02010609060101010101" pitchFamily="49" charset="-122"/>
                          <a:sym typeface="+mn-ea"/>
                        </a:rPr>
                        <a:t>）</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32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7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涉及知识点</a:t>
                      </a:r>
                      <a:endParaRPr kumimoji="0" lang="zh-CN" sz="17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lang="en-US" altLang="zh-CN" sz="1800" b="1" i="0" u="none" strike="noStrike" cap="none" normalizeH="0" baseline="0" dirty="0">
                          <a:ln>
                            <a:noFill/>
                          </a:ln>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sz="1800" b="1" i="0" u="none" strike="noStrike" cap="none" normalizeH="0" baseline="0" dirty="0">
                          <a:ln>
                            <a:noFill/>
                          </a:ln>
                          <a:effectLst/>
                          <a:latin typeface="Times New Roman" panose="02020603050405020304" pitchFamily="18" charset="0"/>
                          <a:ea typeface="楷体" panose="02010609060101010101" pitchFamily="49" charset="-122"/>
                        </a:rPr>
                        <a:t>电子跃迁应用</a:t>
                      </a:r>
                      <a:r>
                        <a:rPr kumimoji="0" lang="en-US"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紫色光的波长；</a:t>
                      </a:r>
                    </a:p>
                    <a:p>
                      <a:pPr marL="0" marR="0" lvl="0" indent="0" algn="l"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lang="en-US" altLang="zh-CN" sz="1800" b="1" i="0" u="none" strike="noStrike" cap="none" normalizeH="0" baseline="0" dirty="0">
                          <a:ln>
                            <a:noFill/>
                          </a:ln>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lang="en-US" altLang="zh-CN" sz="1800" b="1" i="0" u="none" strike="noStrike" cap="none" normalizeH="0" baseline="0" dirty="0">
                          <a:ln>
                            <a:noFill/>
                          </a:ln>
                          <a:effectLst/>
                          <a:latin typeface="Times New Roman" panose="02020603050405020304" pitchFamily="18" charset="0"/>
                          <a:ea typeface="楷体" panose="02010609060101010101" pitchFamily="49" charset="-122"/>
                        </a:rPr>
                        <a:t>K</a:t>
                      </a: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原子的核外电子占据最高能层的符号</a:t>
                      </a:r>
                      <a:r>
                        <a:rPr kumimoji="0" lang="en-US" altLang="zh-CN" sz="1800" b="1" i="0" u="none" strike="noStrike" cap="none" normalizeH="0" baseline="0" dirty="0">
                          <a:ln>
                            <a:noFill/>
                          </a:ln>
                          <a:effectLst/>
                          <a:latin typeface="Times New Roman" panose="02020603050405020304" pitchFamily="18" charset="0"/>
                          <a:ea typeface="楷体" panose="02010609060101010101" pitchFamily="49" charset="-122"/>
                        </a:rPr>
                        <a:t>+电子云轮廓图形状</a:t>
                      </a: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lang="zh-CN" altLang="en-US" sz="1800" b="1" i="0" u="none" strike="noStrike" cap="none" normalizeH="0" baseline="0" dirty="0">
                          <a:ln>
                            <a:noFill/>
                          </a:ln>
                          <a:solidFill>
                            <a:srgbClr val="0A0D79"/>
                          </a:solidFill>
                          <a:effectLst/>
                          <a:latin typeface="Times New Roman" panose="02020603050405020304" pitchFamily="18" charset="0"/>
                          <a:ea typeface="楷体" panose="02010609060101010101" pitchFamily="49" charset="-122"/>
                        </a:rPr>
                        <a:t>金属K的熔点、沸点等都比金属Cr低的原因分析</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a:t>
                      </a:r>
                      <a:r>
                        <a:rPr kumimoji="0" lang="en-US" altLang="zh-CN" sz="1800" b="1" i="0" u="none" strike="noStrike" cap="none" normalizeH="0" baseline="0" dirty="0">
                          <a:ln>
                            <a:noFill/>
                          </a:ln>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a:ln>
                            <a:noFill/>
                          </a:ln>
                          <a:effectLst/>
                          <a:latin typeface="Times New Roman" panose="02020603050405020304" pitchFamily="18" charset="0"/>
                          <a:ea typeface="楷体" panose="02010609060101010101" pitchFamily="49" charset="-122"/>
                        </a:rPr>
                        <a:t>）I</a:t>
                      </a:r>
                      <a:r>
                        <a:rPr kumimoji="0" lang="en-US" altLang="zh-CN" sz="1800" b="1" i="0" u="none" strike="noStrike" cap="none" normalizeH="0" baseline="-25000" dirty="0">
                          <a:ln>
                            <a:noFill/>
                          </a:ln>
                          <a:effectLst/>
                          <a:latin typeface="Times New Roman" panose="02020603050405020304" pitchFamily="18" charset="0"/>
                          <a:ea typeface="楷体" panose="02010609060101010101" pitchFamily="49" charset="-122"/>
                        </a:rPr>
                        <a:t>3</a:t>
                      </a:r>
                      <a:r>
                        <a:rPr kumimoji="0" lang="en-US" altLang="zh-CN" sz="1800" b="1" i="0" u="none" strike="noStrike" cap="none" normalizeH="0" baseline="30000" dirty="0">
                          <a:ln>
                            <a:noFill/>
                          </a:ln>
                          <a:effectLst/>
                          <a:latin typeface="Times New Roman" panose="02020603050405020304" pitchFamily="18" charset="0"/>
                          <a:ea typeface="楷体" panose="02010609060101010101" pitchFamily="49" charset="-122"/>
                        </a:rPr>
                        <a:t>+</a:t>
                      </a:r>
                      <a:r>
                        <a:rPr kumimoji="0" sz="1800" b="1" i="0" u="none" strike="noStrike" cap="none" normalizeH="0" baseline="30000" dirty="0">
                          <a:ln>
                            <a:noFill/>
                          </a:ln>
                          <a:effectLst/>
                          <a:latin typeface="Times New Roman" panose="02020603050405020304" pitchFamily="18" charset="0"/>
                          <a:ea typeface="楷体" panose="02010609060101010101" pitchFamily="49" charset="-122"/>
                        </a:rPr>
                        <a:t> </a:t>
                      </a:r>
                      <a:r>
                        <a:rPr kumimoji="0" sz="1800" b="1" i="0" u="none" strike="noStrike" cap="none" normalizeH="0" dirty="0">
                          <a:ln>
                            <a:noFill/>
                          </a:ln>
                          <a:effectLst/>
                          <a:latin typeface="Times New Roman" panose="02020603050405020304" pitchFamily="18" charset="0"/>
                          <a:ea typeface="楷体" panose="02010609060101010101" pitchFamily="49" charset="-122"/>
                        </a:rPr>
                        <a:t>离子的几何构型 </a:t>
                      </a:r>
                      <a:r>
                        <a:rPr kumimoji="0" lang="en-US" sz="1800" b="1" i="0" u="none" strike="noStrike" cap="none" normalizeH="0" dirty="0">
                          <a:ln>
                            <a:noFill/>
                          </a:ln>
                          <a:effectLst/>
                          <a:latin typeface="Times New Roman" panose="02020603050405020304" pitchFamily="18" charset="0"/>
                          <a:ea typeface="楷体" panose="02010609060101010101" pitchFamily="49" charset="-122"/>
                        </a:rPr>
                        <a:t>+中心原子的杂化形式</a:t>
                      </a:r>
                      <a:r>
                        <a:rPr kumimoji="0" lang="zh-CN" altLang="en-US" sz="1800" b="1" i="0" u="none" strike="noStrike" cap="none" normalizeH="0" dirty="0">
                          <a:ln>
                            <a:noFill/>
                          </a:ln>
                          <a:effectLst/>
                          <a:latin typeface="Times New Roman" panose="02020603050405020304" pitchFamily="18" charset="0"/>
                          <a:ea typeface="楷体" panose="02010609060101010101" pitchFamily="49" charset="-122"/>
                        </a:rPr>
                        <a:t>（</a:t>
                      </a:r>
                      <a:r>
                        <a:rPr kumimoji="0" lang="en-US" altLang="zh-CN" sz="1800" b="1" i="0" u="none" strike="noStrike" cap="none" normalizeH="0" dirty="0">
                          <a:ln>
                            <a:noFill/>
                          </a:ln>
                          <a:effectLst/>
                          <a:latin typeface="Times New Roman" panose="02020603050405020304" pitchFamily="18" charset="0"/>
                          <a:ea typeface="楷体" panose="02010609060101010101" pitchFamily="49" charset="-122"/>
                        </a:rPr>
                        <a:t>4</a:t>
                      </a:r>
                      <a:r>
                        <a:rPr kumimoji="0" lang="zh-CN" altLang="en-US" sz="1800" b="1" i="0" u="none" strike="noStrike" cap="none" normalizeH="0" dirty="0">
                          <a:ln>
                            <a:noFill/>
                          </a:ln>
                          <a:effectLst/>
                          <a:latin typeface="Times New Roman" panose="02020603050405020304" pitchFamily="18" charset="0"/>
                          <a:ea typeface="楷体" panose="02010609060101010101" pitchFamily="49" charset="-122"/>
                        </a:rPr>
                        <a:t>）KIO</a:t>
                      </a:r>
                      <a:r>
                        <a:rPr kumimoji="0" lang="zh-CN" altLang="en-US" sz="1800" b="1" i="0" u="none" strike="noStrike" cap="none" normalizeH="0" baseline="-25000" dirty="0">
                          <a:ln>
                            <a:noFill/>
                          </a:ln>
                          <a:effectLst/>
                          <a:latin typeface="Times New Roman" panose="02020603050405020304" pitchFamily="18" charset="0"/>
                          <a:ea typeface="楷体" panose="02010609060101010101" pitchFamily="49" charset="-122"/>
                        </a:rPr>
                        <a:t>3</a:t>
                      </a:r>
                      <a:r>
                        <a:rPr kumimoji="0" lang="zh-CN" altLang="en-US" sz="1800" b="1" i="0" u="none" strike="noStrike" cap="none" normalizeH="0" dirty="0">
                          <a:ln>
                            <a:noFill/>
                          </a:ln>
                          <a:effectLst/>
                          <a:latin typeface="Times New Roman" panose="02020603050405020304" pitchFamily="18" charset="0"/>
                          <a:ea typeface="楷体" panose="02010609060101010101" pitchFamily="49" charset="-122"/>
                        </a:rPr>
                        <a:t>晶胞结构分析与相关计算</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dirty="0">
                          <a:ln>
                            <a:noFill/>
                          </a:ln>
                          <a:effectLst/>
                          <a:latin typeface="Times New Roman" panose="02020603050405020304" pitchFamily="18" charset="0"/>
                          <a:ea typeface="楷体" panose="02010609060101010101" pitchFamily="49" charset="-122"/>
                        </a:rPr>
                        <a:t>（</a:t>
                      </a:r>
                      <a:r>
                        <a:rPr kumimoji="0" lang="en-US" altLang="zh-CN" sz="1800" b="1" i="0" u="none" strike="noStrike" cap="none" normalizeH="0" dirty="0">
                          <a:ln>
                            <a:noFill/>
                          </a:ln>
                          <a:effectLst/>
                          <a:latin typeface="Times New Roman" panose="02020603050405020304" pitchFamily="18" charset="0"/>
                          <a:ea typeface="楷体" panose="02010609060101010101" pitchFamily="49" charset="-122"/>
                        </a:rPr>
                        <a:t>5</a:t>
                      </a:r>
                      <a:r>
                        <a:rPr kumimoji="0" lang="zh-CN" altLang="en-US" sz="1800" b="1" i="0" u="none" strike="noStrike" cap="none" normalizeH="0" dirty="0">
                          <a:ln>
                            <a:noFill/>
                          </a:ln>
                          <a:effectLst/>
                          <a:latin typeface="Times New Roman" panose="02020603050405020304" pitchFamily="18" charset="0"/>
                          <a:ea typeface="楷体" panose="02010609060101010101" pitchFamily="49" charset="-122"/>
                        </a:rPr>
                        <a:t>）KIO</a:t>
                      </a:r>
                      <a:r>
                        <a:rPr kumimoji="0" lang="zh-CN" altLang="en-US" sz="1800" b="1" i="0" u="none" strike="noStrike" cap="none" normalizeH="0" baseline="-25000" dirty="0">
                          <a:ln>
                            <a:noFill/>
                          </a:ln>
                          <a:effectLst/>
                          <a:latin typeface="Times New Roman" panose="02020603050405020304" pitchFamily="18" charset="0"/>
                          <a:ea typeface="楷体" panose="02010609060101010101" pitchFamily="49" charset="-122"/>
                        </a:rPr>
                        <a:t>3</a:t>
                      </a:r>
                      <a:r>
                        <a:rPr kumimoji="0" lang="zh-CN" altLang="en-US" sz="1800" b="1" i="0" u="none" strike="noStrike" cap="none" normalizeH="0" dirty="0">
                          <a:ln>
                            <a:noFill/>
                          </a:ln>
                          <a:effectLst/>
                          <a:latin typeface="Times New Roman" panose="02020603050405020304" pitchFamily="18" charset="0"/>
                          <a:ea typeface="楷体" panose="02010609060101010101" pitchFamily="49" charset="-122"/>
                        </a:rPr>
                        <a:t>晶胞结构平移后粒子位置分析</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(1)氮原子价层电子的轨道表达式</a:t>
                      </a:r>
                    </a:p>
                    <a:p>
                      <a:pPr marL="0" marR="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a:t>
                      </a:r>
                      <a:r>
                        <a:rPr kumimoji="0" lang="en-US" altLang="zh-CN" sz="1800" b="1" i="0" u="none" strike="noStrike" cap="none" normalizeH="0" baseline="0" dirty="0">
                          <a:ln>
                            <a:noFill/>
                          </a:ln>
                          <a:solidFill>
                            <a:srgbClr val="1736A8"/>
                          </a:solidFill>
                          <a:effectLst/>
                          <a:latin typeface="Times New Roman" panose="02020603050405020304" pitchFamily="18" charset="0"/>
                          <a:ea typeface="楷体" panose="02010609060101010101" pitchFamily="49" charset="-122"/>
                        </a:rPr>
                        <a:t>第二周期</a:t>
                      </a:r>
                      <a:r>
                        <a:rPr kumimoji="0" lang="zh-CN" altLang="zh-CN" sz="1800" b="1" i="0" u="none" strike="noStrike" cap="none" normalizeH="0" baseline="0" dirty="0">
                          <a:ln>
                            <a:noFill/>
                          </a:ln>
                          <a:solidFill>
                            <a:srgbClr val="1736A8"/>
                          </a:solidFill>
                          <a:effectLst/>
                          <a:latin typeface="Times New Roman" panose="02020603050405020304" pitchFamily="18" charset="0"/>
                          <a:ea typeface="楷体" panose="02010609060101010101" pitchFamily="49" charset="-122"/>
                        </a:rPr>
                        <a:t>元素</a:t>
                      </a:r>
                      <a:r>
                        <a:rPr kumimoji="0" lang="en-US" altLang="zh-CN" sz="1800" b="1" i="0" u="none" strike="noStrike" cap="none" normalizeH="0" baseline="0" dirty="0">
                          <a:ln>
                            <a:noFill/>
                          </a:ln>
                          <a:solidFill>
                            <a:srgbClr val="1736A8"/>
                          </a:solidFill>
                          <a:effectLst/>
                          <a:latin typeface="Times New Roman" panose="02020603050405020304" pitchFamily="18" charset="0"/>
                          <a:ea typeface="楷体" panose="02010609060101010101" pitchFamily="49" charset="-122"/>
                        </a:rPr>
                        <a:t>第一电子亲和能(E1)</a:t>
                      </a:r>
                      <a:r>
                        <a:rPr kumimoji="0" lang="zh-CN" altLang="en-US" sz="1800" b="1" i="0" u="none" strike="noStrike" cap="none" normalizeH="0" baseline="0" dirty="0">
                          <a:ln>
                            <a:noFill/>
                          </a:ln>
                          <a:solidFill>
                            <a:srgbClr val="1736A8"/>
                          </a:solidFill>
                          <a:effectLst/>
                          <a:latin typeface="Times New Roman" panose="02020603050405020304" pitchFamily="18" charset="0"/>
                          <a:ea typeface="楷体" panose="02010609060101010101" pitchFamily="49" charset="-122"/>
                        </a:rPr>
                        <a:t>规律原因分析（</a:t>
                      </a:r>
                      <a:r>
                        <a:rPr kumimoji="0" lang="en-US" altLang="zh-CN" sz="1800" b="1" i="0" u="none" strike="noStrike" cap="none" normalizeH="0" baseline="0" dirty="0">
                          <a:ln>
                            <a:noFill/>
                          </a:ln>
                          <a:solidFill>
                            <a:srgbClr val="1736A8"/>
                          </a:solidFill>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a:ln>
                            <a:noFill/>
                          </a:ln>
                          <a:solidFill>
                            <a:srgbClr val="1736A8"/>
                          </a:solidFill>
                          <a:effectLst/>
                          <a:latin typeface="Times New Roman" panose="02020603050405020304" pitchFamily="18" charset="0"/>
                          <a:ea typeface="楷体" panose="02010609060101010101" pitchFamily="49" charset="-122"/>
                        </a:rPr>
                        <a:t>）</a:t>
                      </a:r>
                      <a:r>
                        <a:rPr kumimoji="0" lang="en-US" sz="1800" b="1" i="0" u="none" strike="noStrike" cap="none" normalizeH="0" dirty="0">
                          <a:latin typeface="楷体" panose="02010609060101010101" pitchFamily="49" charset="-122"/>
                          <a:ea typeface="楷体" panose="02010609060101010101" pitchFamily="49" charset="-122"/>
                          <a:sym typeface="+mn-ea"/>
                        </a:rPr>
                        <a:t>H</a:t>
                      </a:r>
                      <a:r>
                        <a:rPr kumimoji="0" lang="en-US" sz="1800" b="1" i="0" u="none" strike="noStrike" cap="none" normalizeH="0" baseline="-25000" dirty="0">
                          <a:latin typeface="楷体" panose="02010609060101010101" pitchFamily="49" charset="-122"/>
                          <a:ea typeface="楷体" panose="02010609060101010101" pitchFamily="49" charset="-122"/>
                          <a:sym typeface="+mn-ea"/>
                        </a:rPr>
                        <a:t>3</a:t>
                      </a:r>
                      <a:r>
                        <a:rPr kumimoji="0" lang="en-US" sz="1800" b="1" i="0" u="none" strike="noStrike" cap="none" normalizeH="0" dirty="0">
                          <a:latin typeface="楷体" panose="02010609060101010101" pitchFamily="49" charset="-122"/>
                          <a:ea typeface="楷体" panose="02010609060101010101" pitchFamily="49" charset="-122"/>
                          <a:sym typeface="+mn-ea"/>
                        </a:rPr>
                        <a:t>O</a:t>
                      </a:r>
                      <a:r>
                        <a:rPr kumimoji="0" lang="en-US" sz="1800" b="1" i="0" u="none" strike="noStrike" cap="none" normalizeH="0" baseline="30000" dirty="0">
                          <a:latin typeface="楷体" panose="02010609060101010101" pitchFamily="49" charset="-122"/>
                          <a:ea typeface="楷体" panose="02010609060101010101" pitchFamily="49" charset="-122"/>
                          <a:sym typeface="+mn-ea"/>
                        </a:rPr>
                        <a:t>＋</a:t>
                      </a:r>
                      <a:r>
                        <a:rPr kumimoji="0" lang="zh-CN" altLang="en-US" sz="1800" b="1" i="0" u="none" strike="noStrike" cap="none" normalizeH="0" dirty="0">
                          <a:latin typeface="楷体" panose="02010609060101010101" pitchFamily="49" charset="-122"/>
                          <a:ea typeface="楷体" panose="02010609060101010101" pitchFamily="49" charset="-122"/>
                          <a:sym typeface="+mn-ea"/>
                        </a:rPr>
                        <a:t>和</a:t>
                      </a:r>
                      <a:r>
                        <a:rPr kumimoji="0" lang="en-US" sz="1800" b="1" i="0" u="none" strike="noStrike" cap="none" normalizeH="0" dirty="0">
                          <a:latin typeface="楷体" panose="02010609060101010101" pitchFamily="49" charset="-122"/>
                          <a:ea typeface="楷体" panose="02010609060101010101" pitchFamily="49" charset="-122"/>
                          <a:sym typeface="+mn-ea"/>
                        </a:rPr>
                        <a:t>NH</a:t>
                      </a:r>
                      <a:r>
                        <a:rPr kumimoji="0" lang="en-US" sz="1800" b="1" i="0" u="none" strike="noStrike" cap="none" normalizeH="0" baseline="-25000" dirty="0">
                          <a:latin typeface="楷体" panose="02010609060101010101" pitchFamily="49" charset="-122"/>
                          <a:ea typeface="楷体" panose="02010609060101010101" pitchFamily="49" charset="-122"/>
                          <a:sym typeface="+mn-ea"/>
                        </a:rPr>
                        <a:t>4</a:t>
                      </a:r>
                      <a:r>
                        <a:rPr kumimoji="0" lang="en-US" sz="1800" b="1" i="0" u="none" strike="noStrike" cap="none" normalizeH="0" baseline="30000" dirty="0">
                          <a:latin typeface="楷体" panose="02010609060101010101" pitchFamily="49" charset="-122"/>
                          <a:ea typeface="楷体" panose="02010609060101010101" pitchFamily="49" charset="-122"/>
                          <a:sym typeface="+mn-ea"/>
                        </a:rPr>
                        <a:t>+</a:t>
                      </a:r>
                      <a:r>
                        <a:rPr kumimoji="0" lang="zh-CN" altLang="en-US" sz="1800" b="1" i="0" u="none" strike="noStrike" cap="none" normalizeH="0" dirty="0">
                          <a:latin typeface="楷体" panose="02010609060101010101" pitchFamily="49" charset="-122"/>
                          <a:ea typeface="楷体" panose="02010609060101010101" pitchFamily="49" charset="-122"/>
                          <a:sym typeface="+mn-ea"/>
                        </a:rPr>
                        <a:t>中心原子结构分析对比（</a:t>
                      </a:r>
                      <a:r>
                        <a:rPr kumimoji="0" lang="zh-CN" altLang="en-US" sz="1800" b="1" i="0" u="none" strike="noStrike" cap="none" normalizeH="0" dirty="0">
                          <a:solidFill>
                            <a:srgbClr val="FF0000"/>
                          </a:solidFill>
                          <a:latin typeface="楷体" panose="02010609060101010101" pitchFamily="49" charset="-122"/>
                          <a:ea typeface="楷体" panose="02010609060101010101" pitchFamily="49" charset="-122"/>
                          <a:sym typeface="+mn-ea"/>
                        </a:rPr>
                        <a:t>杂化类型、价层电子对、共价键类型、立体构型</a:t>
                      </a:r>
                      <a:r>
                        <a:rPr kumimoji="0" lang="zh-CN" altLang="en-US" sz="1800" b="1" i="0" u="none" strike="noStrike" cap="none" normalizeH="0" dirty="0">
                          <a:latin typeface="楷体" panose="02010609060101010101" pitchFamily="49" charset="-122"/>
                          <a:ea typeface="楷体" panose="02010609060101010101" pitchFamily="49" charset="-122"/>
                          <a:sym typeface="+mn-ea"/>
                        </a:rPr>
                        <a:t>），N</a:t>
                      </a:r>
                      <a:r>
                        <a:rPr kumimoji="0" lang="zh-CN" altLang="en-US" sz="1800" b="1" i="0" u="none" strike="noStrike" cap="none" normalizeH="0" baseline="-25000" dirty="0">
                          <a:latin typeface="楷体" panose="02010609060101010101" pitchFamily="49" charset="-122"/>
                          <a:ea typeface="楷体" panose="02010609060101010101" pitchFamily="49" charset="-122"/>
                          <a:sym typeface="+mn-ea"/>
                        </a:rPr>
                        <a:t>5</a:t>
                      </a:r>
                      <a:r>
                        <a:rPr kumimoji="0" lang="zh-CN" altLang="en-US" sz="1800" b="1" i="0" u="none" strike="noStrike" cap="none" normalizeH="0" baseline="30000" dirty="0">
                          <a:latin typeface="楷体" panose="02010609060101010101" pitchFamily="49" charset="-122"/>
                          <a:ea typeface="楷体" panose="02010609060101010101" pitchFamily="49" charset="-122"/>
                          <a:sym typeface="+mn-ea"/>
                        </a:rPr>
                        <a:t>-</a:t>
                      </a:r>
                      <a:r>
                        <a:rPr kumimoji="0" lang="zh-CN" altLang="en-US" sz="1800" b="1" i="0" u="none" strike="noStrike" cap="none" normalizeH="0" dirty="0">
                          <a:latin typeface="楷体" panose="02010609060101010101" pitchFamily="49" charset="-122"/>
                          <a:ea typeface="楷体" panose="02010609060101010101" pitchFamily="49" charset="-122"/>
                          <a:sym typeface="+mn-ea"/>
                        </a:rPr>
                        <a:t>中的σ键总数</a:t>
                      </a:r>
                      <a:r>
                        <a:rPr kumimoji="0" lang="en-US" altLang="zh-CN" sz="1800" b="1" i="0" u="none" strike="noStrike" cap="none" normalizeH="0" dirty="0">
                          <a:latin typeface="楷体" panose="02010609060101010101" pitchFamily="49" charset="-122"/>
                          <a:ea typeface="楷体" panose="02010609060101010101" pitchFamily="49" charset="-122"/>
                          <a:sym typeface="+mn-ea"/>
                        </a:rPr>
                        <a:t>+大π键</a:t>
                      </a:r>
                      <a:r>
                        <a:rPr kumimoji="0" lang="zh-CN" altLang="zh-CN" sz="1800" b="1" i="0" u="none" strike="noStrike" cap="none" normalizeH="0" dirty="0">
                          <a:latin typeface="楷体" panose="02010609060101010101" pitchFamily="49" charset="-122"/>
                          <a:ea typeface="楷体" panose="02010609060101010101" pitchFamily="49" charset="-122"/>
                          <a:sym typeface="+mn-ea"/>
                        </a:rPr>
                        <a:t>表示方法</a:t>
                      </a:r>
                      <a:r>
                        <a:rPr kumimoji="0" lang="en-US" altLang="zh-CN" sz="1800" b="1" i="0" u="none" strike="noStrike" cap="none" normalizeH="0" dirty="0">
                          <a:latin typeface="楷体" panose="02010609060101010101" pitchFamily="49" charset="-122"/>
                          <a:ea typeface="楷体" panose="02010609060101010101" pitchFamily="49" charset="-122"/>
                          <a:sym typeface="+mn-ea"/>
                        </a:rPr>
                        <a:t>+氢键</a:t>
                      </a:r>
                      <a:r>
                        <a:rPr kumimoji="0" lang="zh-CN" altLang="en-US" sz="1800" b="1" i="0" u="none" strike="noStrike" cap="none" normalizeH="0" dirty="0">
                          <a:latin typeface="楷体" panose="02010609060101010101" pitchFamily="49" charset="-122"/>
                          <a:ea typeface="楷体" panose="02010609060101010101" pitchFamily="49" charset="-122"/>
                          <a:sym typeface="+mn-ea"/>
                        </a:rPr>
                        <a:t>表示方法</a:t>
                      </a:r>
                    </a:p>
                    <a:p>
                      <a:pPr marL="0" marR="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a:t>
                      </a:r>
                      <a:r>
                        <a:rPr kumimoji="0" lang="en-US" altLang="zh-CN" sz="1800" b="1" i="0" u="none" strike="noStrike" cap="none" normalizeH="0" dirty="0">
                          <a:solidFill>
                            <a:schemeClr val="tx1"/>
                          </a:solidFill>
                          <a:latin typeface="楷体" panose="02010609060101010101" pitchFamily="49" charset="-122"/>
                          <a:ea typeface="楷体" panose="02010609060101010101" pitchFamily="49" charset="-122"/>
                          <a:sym typeface="+mn-ea"/>
                        </a:rPr>
                        <a:t>4</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）[(N</a:t>
                      </a:r>
                      <a:r>
                        <a:rPr kumimoji="0" lang="zh-CN" altLang="en-US" sz="1800" b="1" i="0" u="none" strike="noStrike" cap="none" normalizeH="0" baseline="-25000" dirty="0">
                          <a:solidFill>
                            <a:schemeClr val="tx1"/>
                          </a:solidFill>
                          <a:latin typeface="楷体" panose="02010609060101010101" pitchFamily="49" charset="-122"/>
                          <a:ea typeface="楷体" panose="02010609060101010101" pitchFamily="49" charset="-122"/>
                          <a:sym typeface="+mn-ea"/>
                        </a:rPr>
                        <a:t>5</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a:t>
                      </a:r>
                      <a:r>
                        <a:rPr kumimoji="0" lang="zh-CN" altLang="en-US" sz="1800" b="1" i="0" u="none" strike="noStrike" cap="none" normalizeH="0" baseline="-25000" dirty="0">
                          <a:solidFill>
                            <a:schemeClr val="tx1"/>
                          </a:solidFill>
                          <a:latin typeface="楷体" panose="02010609060101010101" pitchFamily="49" charset="-122"/>
                          <a:ea typeface="楷体" panose="02010609060101010101" pitchFamily="49" charset="-122"/>
                          <a:sym typeface="+mn-ea"/>
                        </a:rPr>
                        <a:t>6</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(H</a:t>
                      </a:r>
                      <a:r>
                        <a:rPr kumimoji="0" lang="zh-CN" altLang="en-US" sz="1800" b="1" i="0" u="none" strike="noStrike" cap="none" normalizeH="0" baseline="-25000" dirty="0">
                          <a:solidFill>
                            <a:schemeClr val="tx1"/>
                          </a:solidFill>
                          <a:latin typeface="楷体" panose="02010609060101010101" pitchFamily="49" charset="-122"/>
                          <a:ea typeface="楷体" panose="02010609060101010101" pitchFamily="49" charset="-122"/>
                          <a:sym typeface="+mn-ea"/>
                        </a:rPr>
                        <a:t>3</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O)</a:t>
                      </a:r>
                      <a:r>
                        <a:rPr kumimoji="0" lang="zh-CN" altLang="en-US" sz="1800" b="1" i="0" u="none" strike="noStrike" cap="none" normalizeH="0" baseline="-25000" dirty="0">
                          <a:solidFill>
                            <a:schemeClr val="tx1"/>
                          </a:solidFill>
                          <a:latin typeface="楷体" panose="02010609060101010101" pitchFamily="49" charset="-122"/>
                          <a:ea typeface="楷体" panose="02010609060101010101" pitchFamily="49" charset="-122"/>
                          <a:sym typeface="+mn-ea"/>
                        </a:rPr>
                        <a:t>3</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(NH</a:t>
                      </a:r>
                      <a:r>
                        <a:rPr kumimoji="0" lang="zh-CN" altLang="en-US" sz="1800" b="1" i="0" u="none" strike="noStrike" cap="none" normalizeH="0" baseline="-25000" dirty="0">
                          <a:solidFill>
                            <a:schemeClr val="tx1"/>
                          </a:solidFill>
                          <a:latin typeface="楷体" panose="02010609060101010101" pitchFamily="49" charset="-122"/>
                          <a:ea typeface="楷体" panose="02010609060101010101" pitchFamily="49" charset="-122"/>
                          <a:sym typeface="+mn-ea"/>
                        </a:rPr>
                        <a:t>4</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a:t>
                      </a:r>
                      <a:r>
                        <a:rPr kumimoji="0" lang="zh-CN" altLang="en-US" sz="1800" b="1" i="0" u="none" strike="noStrike" cap="none" normalizeH="0" baseline="-25000" dirty="0">
                          <a:solidFill>
                            <a:schemeClr val="tx1"/>
                          </a:solidFill>
                          <a:latin typeface="楷体" panose="02010609060101010101" pitchFamily="49" charset="-122"/>
                          <a:ea typeface="楷体" panose="02010609060101010101" pitchFamily="49" charset="-122"/>
                          <a:sym typeface="+mn-ea"/>
                        </a:rPr>
                        <a:t>4</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Cl]</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dirty="0">
                          <a:ln>
                            <a:noFill/>
                          </a:ln>
                          <a:solidFill>
                            <a:schemeClr val="tx1"/>
                          </a:solidFill>
                          <a:effectLst/>
                          <a:latin typeface="楷体" panose="02010609060101010101" pitchFamily="49" charset="-122"/>
                          <a:ea typeface="楷体" panose="02010609060101010101" pitchFamily="49" charset="-122"/>
                          <a:sym typeface="+mn-ea"/>
                        </a:rPr>
                        <a:t>晶体密度变式计算</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1</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）Co基态原子核外电子排布式，元素Mn与O的第一电离能比较</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+未成对电子数</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比较</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(2)CO</a:t>
                      </a:r>
                      <a:r>
                        <a:rPr kumimoji="0" lang="zh-CN" altLang="en-US" sz="1800" b="1" i="0" u="none" strike="noStrike" cap="none" normalizeH="0" baseline="-25000" dirty="0">
                          <a:ln>
                            <a:noFill/>
                          </a:ln>
                          <a:solidFill>
                            <a:schemeClr val="tx1"/>
                          </a:solidFill>
                          <a:effectLst/>
                          <a:latin typeface="Times New Roman" panose="02020603050405020304" pitchFamily="18" charset="0"/>
                          <a:ea typeface="楷体" panose="02010609060101010101" pitchFamily="49" charset="-122"/>
                        </a:rPr>
                        <a:t>2</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和CH</a:t>
                      </a:r>
                      <a:r>
                        <a:rPr kumimoji="0" lang="zh-CN" altLang="en-US" sz="1800" b="1" i="0" u="none" strike="noStrike" cap="none" normalizeH="0" baseline="-25000" dirty="0">
                          <a:ln>
                            <a:noFill/>
                          </a:ln>
                          <a:solidFill>
                            <a:schemeClr val="tx1"/>
                          </a:solidFill>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OH分子中C原子的杂化形式</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en-US" altLang="zh-CN"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a:t>
                      </a:r>
                      <a:r>
                        <a:rPr kumimoji="0" lang="zh-CN" altLang="en-US" sz="18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a:t>
                      </a:r>
                      <a:r>
                        <a:rPr kumimoji="0" lang="zh-CN" altLang="en-US" sz="1800" b="1" i="0" u="none" strike="noStrike" cap="none" normalizeH="0" dirty="0">
                          <a:solidFill>
                            <a:srgbClr val="0A0D79"/>
                          </a:solidFill>
                          <a:latin typeface="楷体" panose="02010609060101010101" pitchFamily="49" charset="-122"/>
                          <a:ea typeface="楷体" panose="02010609060101010101" pitchFamily="49" charset="-122"/>
                          <a:sym typeface="+mn-ea"/>
                        </a:rPr>
                        <a:t>H</a:t>
                      </a:r>
                      <a:r>
                        <a:rPr kumimoji="0" lang="zh-CN" altLang="en-US" sz="1800" b="1" i="0" u="none" strike="noStrike" cap="none" normalizeH="0" baseline="-25000" dirty="0">
                          <a:solidFill>
                            <a:srgbClr val="0A0D79"/>
                          </a:solidFill>
                          <a:latin typeface="楷体" panose="02010609060101010101" pitchFamily="49" charset="-122"/>
                          <a:ea typeface="楷体" panose="02010609060101010101" pitchFamily="49" charset="-122"/>
                          <a:sym typeface="+mn-ea"/>
                        </a:rPr>
                        <a:t>2</a:t>
                      </a:r>
                      <a:r>
                        <a:rPr kumimoji="0" lang="zh-CN" altLang="en-US" sz="1800" b="1" i="0" u="none" strike="noStrike" cap="none" normalizeH="0" dirty="0">
                          <a:solidFill>
                            <a:srgbClr val="0A0D79"/>
                          </a:solidFill>
                          <a:latin typeface="楷体" panose="02010609060101010101" pitchFamily="49" charset="-122"/>
                          <a:ea typeface="楷体" panose="02010609060101010101" pitchFamily="49" charset="-122"/>
                          <a:sym typeface="+mn-ea"/>
                        </a:rPr>
                        <a:t>O、CH</a:t>
                      </a:r>
                      <a:r>
                        <a:rPr kumimoji="0" lang="zh-CN" altLang="en-US" sz="1800" b="1" i="0" u="none" strike="noStrike" cap="none" normalizeH="0" baseline="-25000" dirty="0">
                          <a:solidFill>
                            <a:srgbClr val="0A0D79"/>
                          </a:solidFill>
                          <a:latin typeface="楷体" panose="02010609060101010101" pitchFamily="49" charset="-122"/>
                          <a:ea typeface="楷体" panose="02010609060101010101" pitchFamily="49" charset="-122"/>
                          <a:sym typeface="+mn-ea"/>
                        </a:rPr>
                        <a:t>3</a:t>
                      </a:r>
                      <a:r>
                        <a:rPr kumimoji="0" lang="zh-CN" altLang="en-US" sz="1800" b="1" i="0" u="none" strike="noStrike" cap="none" normalizeH="0" dirty="0">
                          <a:solidFill>
                            <a:srgbClr val="0A0D79"/>
                          </a:solidFill>
                          <a:latin typeface="楷体" panose="02010609060101010101" pitchFamily="49" charset="-122"/>
                          <a:ea typeface="楷体" panose="02010609060101010101" pitchFamily="49" charset="-122"/>
                          <a:sym typeface="+mn-ea"/>
                        </a:rPr>
                        <a:t>OH、CO</a:t>
                      </a:r>
                      <a:r>
                        <a:rPr kumimoji="0" lang="zh-CN" altLang="en-US" sz="1800" b="1" i="0" u="none" strike="noStrike" cap="none" normalizeH="0" baseline="-25000" dirty="0">
                          <a:solidFill>
                            <a:srgbClr val="0A0D79"/>
                          </a:solidFill>
                          <a:latin typeface="楷体" panose="02010609060101010101" pitchFamily="49" charset="-122"/>
                          <a:ea typeface="楷体" panose="02010609060101010101" pitchFamily="49" charset="-122"/>
                          <a:sym typeface="+mn-ea"/>
                        </a:rPr>
                        <a:t>2</a:t>
                      </a:r>
                      <a:r>
                        <a:rPr kumimoji="0" lang="zh-CN" altLang="en-US" sz="1800" b="1" i="0" u="none" strike="noStrike" cap="none" normalizeH="0" dirty="0">
                          <a:solidFill>
                            <a:srgbClr val="0A0D79"/>
                          </a:solidFill>
                          <a:latin typeface="楷体" panose="02010609060101010101" pitchFamily="49" charset="-122"/>
                          <a:ea typeface="楷体" panose="02010609060101010101" pitchFamily="49" charset="-122"/>
                          <a:sym typeface="+mn-ea"/>
                        </a:rPr>
                        <a:t>、H</a:t>
                      </a:r>
                      <a:r>
                        <a:rPr kumimoji="0" lang="en-US" altLang="zh-CN" sz="1800" b="1" i="0" u="none" strike="noStrike" cap="none" normalizeH="0" baseline="-25000" dirty="0">
                          <a:solidFill>
                            <a:srgbClr val="0A0D79"/>
                          </a:solidFill>
                          <a:latin typeface="楷体" panose="02010609060101010101" pitchFamily="49" charset="-122"/>
                          <a:ea typeface="楷体" panose="02010609060101010101" pitchFamily="49" charset="-122"/>
                          <a:sym typeface="+mn-ea"/>
                        </a:rPr>
                        <a:t>2</a:t>
                      </a:r>
                      <a:r>
                        <a:rPr kumimoji="0" lang="zh-CN" altLang="en-US" sz="1800" b="1" i="0" u="none" strike="noStrike" cap="none" normalizeH="0" dirty="0">
                          <a:solidFill>
                            <a:srgbClr val="0A0D79"/>
                          </a:solidFill>
                          <a:latin typeface="楷体" panose="02010609060101010101" pitchFamily="49" charset="-122"/>
                          <a:ea typeface="楷体" panose="02010609060101010101" pitchFamily="49" charset="-122"/>
                          <a:sym typeface="+mn-ea"/>
                        </a:rPr>
                        <a:t>沸点高低顺序及原因</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dirty="0">
                          <a:latin typeface="楷体" panose="02010609060101010101" pitchFamily="49" charset="-122"/>
                          <a:ea typeface="楷体" panose="02010609060101010101" pitchFamily="49" charset="-122"/>
                          <a:sym typeface="+mn-ea"/>
                        </a:rPr>
                        <a:t>（</a:t>
                      </a:r>
                      <a:r>
                        <a:rPr kumimoji="0" lang="en-US" altLang="zh-CN" sz="1800" b="1" i="0" u="none" strike="noStrike" cap="none" normalizeH="0" dirty="0">
                          <a:latin typeface="楷体" panose="02010609060101010101" pitchFamily="49" charset="-122"/>
                          <a:ea typeface="楷体" panose="02010609060101010101" pitchFamily="49" charset="-122"/>
                          <a:sym typeface="+mn-ea"/>
                        </a:rPr>
                        <a:t>4</a:t>
                      </a:r>
                      <a:r>
                        <a:rPr kumimoji="0" lang="zh-CN" altLang="en-US" sz="1800" b="1" i="0" u="none" strike="noStrike" cap="none" normalizeH="0" dirty="0">
                          <a:latin typeface="楷体" panose="02010609060101010101" pitchFamily="49" charset="-122"/>
                          <a:ea typeface="楷体" panose="02010609060101010101" pitchFamily="49" charset="-122"/>
                          <a:sym typeface="+mn-ea"/>
                        </a:rPr>
                        <a:t>）</a:t>
                      </a:r>
                      <a:r>
                        <a:rPr kumimoji="0" lang="zh-CN" altLang="en-US" sz="1800" b="1" i="0" u="none" strike="noStrike" cap="none" normalizeH="0" dirty="0">
                          <a:solidFill>
                            <a:schemeClr val="tx1"/>
                          </a:solidFill>
                          <a:latin typeface="楷体" panose="02010609060101010101" pitchFamily="49" charset="-122"/>
                          <a:ea typeface="楷体" panose="02010609060101010101" pitchFamily="49" charset="-122"/>
                          <a:sym typeface="+mn-ea"/>
                        </a:rPr>
                        <a:t>MgO和MnO晶胞中离子间距计算</a:t>
                      </a:r>
                      <a:endParaRPr kumimoji="0" lang="zh-CN" altLang="en-US" sz="1800" b="1" i="0" u="none" strike="noStrike" cap="none" normalizeH="0" baseline="0" dirty="0">
                        <a:solidFill>
                          <a:schemeClr val="tx1"/>
                        </a:solidFill>
                        <a:latin typeface="楷体" panose="02010609060101010101" pitchFamily="49" charset="-122"/>
                        <a:ea typeface="楷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sym typeface="+mn-ea"/>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61839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A000120140530A03PPBG">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KSO主题字体">
      <a:majorFont>
        <a:latin typeface="Arial Black"/>
        <a:ea typeface="幼圆"/>
        <a:cs typeface=""/>
      </a:majorFont>
      <a:minorFont>
        <a:latin typeface="Arial"/>
        <a:ea typeface="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wrap="none" lIns="91440" tIns="45720" rIns="91440" bIns="45720">
        <a:spAutoFit/>
      </a:bodyPr>
      <a:lstStyle>
        <a:defPPr algn="ctr">
          <a:defRPr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defRPr>
        </a:defPPr>
      </a:lst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A000120140530A03PPBG">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KSO主题字体">
      <a:majorFont>
        <a:latin typeface="Arial Black"/>
        <a:ea typeface="幼圆"/>
        <a:cs typeface=""/>
      </a:majorFont>
      <a:minorFont>
        <a:latin typeface="Arial"/>
        <a:ea typeface="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wrap="none" lIns="91440" tIns="45720" rIns="91440" bIns="45720">
        <a:spAutoFit/>
      </a:bodyPr>
      <a:lstStyle>
        <a:defPPr algn="ctr">
          <a:defRPr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defRPr>
        </a:defPPr>
      </a:lst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A000120140530A03PPBG">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KSO主题字体">
      <a:majorFont>
        <a:latin typeface="Arial Black"/>
        <a:ea typeface="幼圆"/>
        <a:cs typeface=""/>
      </a:majorFont>
      <a:minorFont>
        <a:latin typeface="Arial"/>
        <a:ea typeface="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wrap="none" lIns="91440" tIns="45720" rIns="91440" bIns="45720">
        <a:spAutoFit/>
      </a:bodyPr>
      <a:lstStyle>
        <a:defPPr algn="ctr">
          <a:defRPr sz="6000" b="1" dirty="0" smtClean="0">
            <a:ln w="9525">
              <a:solidFill>
                <a:schemeClr val="bg1"/>
              </a:solidFill>
              <a:prstDash val="solid"/>
            </a:ln>
            <a:solidFill>
              <a:srgbClr val="014C83"/>
            </a:solidFill>
            <a:effectLst>
              <a:outerShdw blurRad="12700" dist="38100" dir="2700000" algn="tl" rotWithShape="0">
                <a:schemeClr val="bg1">
                  <a:lumMod val="50000"/>
                </a:schemeClr>
              </a:outerShdw>
            </a:effectLst>
            <a:latin typeface="方正粗倩简体" pitchFamily="65" charset="-122"/>
            <a:ea typeface="方正粗倩简体" pitchFamily="65" charset="-122"/>
          </a:defRPr>
        </a:defPPr>
      </a:lst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5131</TotalTime>
  <Words>8756</Words>
  <Application>Microsoft Office PowerPoint</Application>
  <PresentationFormat>全屏显示(4:3)</PresentationFormat>
  <Paragraphs>848</Paragraphs>
  <Slides>76</Slides>
  <Notes>4</Notes>
  <HiddenSlides>0</HiddenSlides>
  <MMClips>0</MMClips>
  <ScaleCrop>false</ScaleCrop>
  <HeadingPairs>
    <vt:vector size="8" baseType="variant">
      <vt:variant>
        <vt:lpstr>已用的字体</vt:lpstr>
      </vt:variant>
      <vt:variant>
        <vt:i4>20</vt:i4>
      </vt:variant>
      <vt:variant>
        <vt:lpstr>主题</vt:lpstr>
      </vt:variant>
      <vt:variant>
        <vt:i4>10</vt:i4>
      </vt:variant>
      <vt:variant>
        <vt:lpstr>嵌入 OLE 服务器</vt:lpstr>
      </vt:variant>
      <vt:variant>
        <vt:i4>1</vt:i4>
      </vt:variant>
      <vt:variant>
        <vt:lpstr>幻灯片标题</vt:lpstr>
      </vt:variant>
      <vt:variant>
        <vt:i4>76</vt:i4>
      </vt:variant>
    </vt:vector>
  </HeadingPairs>
  <TitlesOfParts>
    <vt:vector size="107" baseType="lpstr">
      <vt:lpstr>PingFang SC</vt:lpstr>
      <vt:lpstr>等线</vt:lpstr>
      <vt:lpstr>方正粗倩简体</vt:lpstr>
      <vt:lpstr>黑体</vt:lpstr>
      <vt:lpstr>华文楷体</vt:lpstr>
      <vt:lpstr>楷体</vt:lpstr>
      <vt:lpstr>楷体_GB2312</vt:lpstr>
      <vt:lpstr>隶书</vt:lpstr>
      <vt:lpstr>宋体</vt:lpstr>
      <vt:lpstr>宋体-方正超大字符集</vt:lpstr>
      <vt:lpstr>微软雅黑</vt:lpstr>
      <vt:lpstr>幼圆</vt:lpstr>
      <vt:lpstr>Arial</vt:lpstr>
      <vt:lpstr>Arial</vt:lpstr>
      <vt:lpstr>Calibri</vt:lpstr>
      <vt:lpstr>Engravers MT</vt:lpstr>
      <vt:lpstr>Felix Titling</vt:lpstr>
      <vt:lpstr>Tahoma</vt:lpstr>
      <vt:lpstr>Times New Roman</vt:lpstr>
      <vt:lpstr>Wingdings</vt:lpstr>
      <vt:lpstr>默认设计模板</vt:lpstr>
      <vt:lpstr>1_默认设计模板</vt:lpstr>
      <vt:lpstr>2_默认设计模板</vt:lpstr>
      <vt:lpstr>3_默认设计模板</vt:lpstr>
      <vt:lpstr>5_默认设计模板</vt:lpstr>
      <vt:lpstr>6_默认设计模板</vt:lpstr>
      <vt:lpstr>7_默认设计模板</vt:lpstr>
      <vt:lpstr>A000120140530A03PPBG</vt:lpstr>
      <vt:lpstr>2_A000120140530A03PPBG</vt:lpstr>
      <vt:lpstr>3_A000120140530A03PPBG</vt:lpstr>
      <vt:lpstr>ChemWindow Document</vt:lpstr>
      <vt:lpstr>PowerPoint 演示文稿</vt:lpstr>
      <vt:lpstr>PowerPoint 演示文稿</vt:lpstr>
      <vt:lpstr>第一章 原子结构与元素性质</vt:lpstr>
      <vt:lpstr>第二章 化学键与分子结构</vt:lpstr>
      <vt:lpstr>PowerPoint 演示文稿</vt:lpstr>
      <vt:lpstr>第三章 晶体结构与性质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 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dhs</dc:creator>
  <cp:lastModifiedBy>Apple</cp:lastModifiedBy>
  <cp:revision>1443</cp:revision>
  <dcterms:created xsi:type="dcterms:W3CDTF">2015-03-09T08:17:00Z</dcterms:created>
  <dcterms:modified xsi:type="dcterms:W3CDTF">2019-10-24T15:48:33Z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